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4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98" r:id="rId11"/>
    <p:sldId id="287" r:id="rId12"/>
    <p:sldId id="288" r:id="rId13"/>
    <p:sldId id="291" r:id="rId14"/>
    <p:sldId id="295" r:id="rId15"/>
    <p:sldId id="296" r:id="rId16"/>
    <p:sldId id="299" r:id="rId17"/>
    <p:sldId id="300" r:id="rId18"/>
    <p:sldId id="301" r:id="rId19"/>
    <p:sldId id="303" r:id="rId20"/>
    <p:sldId id="305" r:id="rId21"/>
    <p:sldId id="306" r:id="rId22"/>
    <p:sldId id="308" r:id="rId23"/>
    <p:sldId id="274" r:id="rId24"/>
    <p:sldId id="310" r:id="rId25"/>
    <p:sldId id="311" r:id="rId26"/>
    <p:sldId id="312" r:id="rId27"/>
    <p:sldId id="313" r:id="rId28"/>
    <p:sldId id="314" r:id="rId29"/>
    <p:sldId id="315" r:id="rId30"/>
    <p:sldId id="317" r:id="rId31"/>
    <p:sldId id="318" r:id="rId32"/>
    <p:sldId id="320" r:id="rId33"/>
    <p:sldId id="321" r:id="rId34"/>
    <p:sldId id="322" r:id="rId35"/>
    <p:sldId id="325" r:id="rId36"/>
    <p:sldId id="333" r:id="rId37"/>
    <p:sldId id="259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454"/>
    <a:srgbClr val="093E81"/>
    <a:srgbClr val="1A3A66"/>
    <a:srgbClr val="11386B"/>
    <a:srgbClr val="81A6C8"/>
    <a:srgbClr val="CC9933"/>
    <a:srgbClr val="FFFFFF"/>
    <a:srgbClr val="EFE1C9"/>
    <a:srgbClr val="069BC2"/>
    <a:srgbClr val="B49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96878" autoAdjust="0"/>
  </p:normalViewPr>
  <p:slideViewPr>
    <p:cSldViewPr snapToGrid="0">
      <p:cViewPr varScale="1">
        <p:scale>
          <a:sx n="107" d="100"/>
          <a:sy n="107" d="100"/>
        </p:scale>
        <p:origin x="57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5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E57A5E-F6B8-4933-9F9E-14A21ADD0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6D582-AC45-424F-B1D5-C111955A39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5EA05-244D-4866-A6D8-8A3503C31113}" type="datetimeFigureOut">
              <a:rPr lang="nl-NL" smtClean="0"/>
              <a:t>25-6-2023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9B953-8DB2-4E8F-9334-541EB1ADC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6B765-56A9-449C-B512-281D6DF323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EF642-5F3F-444A-8891-C2749844EDB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0231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6D0A9-3CFC-4621-A403-6FC21A0ABD59}" type="datetimeFigureOut">
              <a:rPr lang="nl-NL" smtClean="0"/>
              <a:t>25-6-2023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DD099-F7AA-4628-9AFD-BADE1F54693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244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DD099-F7AA-4628-9AFD-BADE1F54693E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670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about:bl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9FD3177-5A76-4FE7-8E55-DEC3B55CFD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7863" y="2576665"/>
            <a:ext cx="8776274" cy="980213"/>
          </a:xfrm>
        </p:spPr>
        <p:txBody>
          <a:bodyPr anchor="b" anchorCtr="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 dirty="0"/>
              <a:t>[</a:t>
            </a:r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title</a:t>
            </a:r>
            <a:r>
              <a:rPr lang="nl-NL" noProof="0" dirty="0"/>
              <a:t> of </a:t>
            </a:r>
            <a:r>
              <a:rPr lang="nl-NL" noProof="0" dirty="0" err="1"/>
              <a:t>your</a:t>
            </a:r>
            <a:r>
              <a:rPr lang="nl-NL" noProof="0" dirty="0"/>
              <a:t> </a:t>
            </a:r>
            <a:r>
              <a:rPr lang="nl-NL" noProof="0" dirty="0" err="1"/>
              <a:t>presentation</a:t>
            </a:r>
            <a:r>
              <a:rPr lang="nl-NL" noProof="0" dirty="0"/>
              <a:t> here]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47C1D6A-29C4-48D6-A932-0078665A06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7863" y="3583344"/>
            <a:ext cx="8776274" cy="494859"/>
          </a:xfrm>
        </p:spPr>
        <p:txBody>
          <a:bodyPr>
            <a:normAutofit/>
          </a:bodyPr>
          <a:lstStyle>
            <a:lvl1pPr marL="0" indent="0" algn="l">
              <a:buNone/>
              <a:defRPr sz="2400" cap="sm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[if you have a subtitle for your presentation, insert it here]</a:t>
            </a:r>
            <a:endParaRPr lang="nl-NL" noProof="0" dirty="0"/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AA65ED4C-2885-47C7-841C-E9581678EF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5423" y="5635061"/>
            <a:ext cx="3968496" cy="265907"/>
          </a:xfrm>
        </p:spPr>
        <p:txBody>
          <a:bodyPr wrap="square" anchor="t" anchorCtr="0">
            <a:spAutoFit/>
          </a:bodyPr>
          <a:lstStyle>
            <a:lvl1pPr marL="0" indent="0" algn="r">
              <a:buNone/>
              <a:defRPr sz="1400" b="0">
                <a:solidFill>
                  <a:srgbClr val="B07E01"/>
                </a:solidFill>
                <a:latin typeface="+mn-lt"/>
              </a:defRPr>
            </a:lvl1pPr>
          </a:lstStyle>
          <a:p>
            <a:pPr lvl="0"/>
            <a:r>
              <a:rPr lang="nl-NL" noProof="0" dirty="0"/>
              <a:t>[occasion]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0AD12687-3334-44E3-913C-3BEE091B4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65649" y="5635062"/>
            <a:ext cx="1618488" cy="265907"/>
          </a:xfrm>
        </p:spPr>
        <p:txBody>
          <a:bodyPr wrap="square" anchor="t" anchorCtr="0">
            <a:spAutoFit/>
          </a:bodyPr>
          <a:lstStyle>
            <a:lvl1pPr marL="0" indent="0" algn="r">
              <a:buNone/>
              <a:defRPr sz="1400" b="0">
                <a:solidFill>
                  <a:srgbClr val="B07E0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[</a:t>
            </a:r>
            <a:r>
              <a:rPr lang="nl-NL" noProof="0" dirty="0"/>
              <a:t>date]</a:t>
            </a:r>
          </a:p>
        </p:txBody>
      </p:sp>
      <p:sp>
        <p:nvSpPr>
          <p:cNvPr id="71" name="Text Placeholder 14">
            <a:extLst>
              <a:ext uri="{FF2B5EF4-FFF2-40B4-BE49-F238E27FC236}">
                <a16:creationId xmlns:a16="http://schemas.microsoft.com/office/drawing/2014/main" id="{F7F443B4-1D9B-4A5E-8111-2A6F4F23DF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423" y="5318767"/>
            <a:ext cx="5798714" cy="221792"/>
          </a:xfrm>
        </p:spPr>
        <p:txBody>
          <a:bodyPr wrap="square" anchor="b" anchorCtr="0">
            <a:noAutofit/>
          </a:bodyPr>
          <a:lstStyle>
            <a:lvl1pPr algn="r">
              <a:buNone/>
              <a:defRPr sz="1400" b="0">
                <a:solidFill>
                  <a:srgbClr val="002060"/>
                </a:solidFill>
                <a:latin typeface="+mj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nl-NL" noProof="0" dirty="0"/>
              <a:t>[Name(s) of presenter(s)/</a:t>
            </a:r>
            <a:r>
              <a:rPr lang="nl-NL" noProof="0" dirty="0" err="1"/>
              <a:t>author</a:t>
            </a:r>
            <a:r>
              <a:rPr lang="nl-NL" noProof="0" dirty="0"/>
              <a:t>(s)]</a:t>
            </a:r>
          </a:p>
        </p:txBody>
      </p:sp>
    </p:spTree>
    <p:extLst>
      <p:ext uri="{BB962C8B-B14F-4D97-AF65-F5344CB8AC3E}">
        <p14:creationId xmlns:p14="http://schemas.microsoft.com/office/powerpoint/2010/main" val="3360446908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ection /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>
            <a:extLst>
              <a:ext uri="{FF2B5EF4-FFF2-40B4-BE49-F238E27FC236}">
                <a16:creationId xmlns:a16="http://schemas.microsoft.com/office/drawing/2014/main" id="{BC9ABDBF-061F-43F5-8EB5-DC10B280AF5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A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EFB5B1-4F85-45F2-A7FE-4B6745363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79" y="1154926"/>
            <a:ext cx="4542842" cy="4548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D36CAC-95F5-4C84-A090-8F83202F0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5976" y="2706624"/>
            <a:ext cx="4956048" cy="1440809"/>
          </a:xfrm>
        </p:spPr>
        <p:txBody>
          <a:bodyPr>
            <a:normAutofit/>
          </a:bodyPr>
          <a:lstStyle>
            <a:lvl1pPr algn="ctr">
              <a:defRPr sz="3200">
                <a:latin typeface="+mj-lt"/>
              </a:defRPr>
            </a:lvl1pPr>
          </a:lstStyle>
          <a:p>
            <a:r>
              <a:rPr lang="nl-NL" noProof="0" dirty="0"/>
              <a:t>[</a:t>
            </a:r>
            <a:r>
              <a:rPr lang="nl-NL" noProof="0" dirty="0" err="1"/>
              <a:t>title</a:t>
            </a:r>
            <a:r>
              <a:rPr lang="nl-NL" noProof="0" dirty="0"/>
              <a:t> of </a:t>
            </a:r>
            <a:r>
              <a:rPr lang="nl-NL" noProof="0" dirty="0" err="1"/>
              <a:t>section</a:t>
            </a:r>
            <a:r>
              <a:rPr lang="nl-NL" noProof="0" dirty="0"/>
              <a:t>]</a:t>
            </a:r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F9A2C7F0-9EA7-6964-397C-A16CFE461EA8}"/>
              </a:ext>
            </a:extLst>
          </p:cNvPr>
          <p:cNvSpPr txBox="1">
            <a:spLocks/>
          </p:cNvSpPr>
          <p:nvPr userDrawn="1"/>
        </p:nvSpPr>
        <p:spPr>
          <a:xfrm>
            <a:off x="11510603" y="6442098"/>
            <a:ext cx="360000" cy="1846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Scala Sans Offc" panose="020B050403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EF0AE-C4BF-4B05-96E2-9EB21EDD105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128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ef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09B2E3-BAA1-4D50-BDF7-C1BEA6DE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  <a:latin typeface="Scala Sans Offc" panose="020B0504030101020102" pitchFamily="34" charset="0"/>
              </a:defRPr>
            </a:lvl1pPr>
          </a:lstStyle>
          <a:p>
            <a:fld id="{41FEF0AE-C4BF-4B05-96E2-9EB21EDD105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CBED1FE-D513-4A15-8F34-58C882628E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980000" y="1540318"/>
            <a:ext cx="9676637" cy="470568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6CAC-95F5-4C84-A090-8F83202F0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000" y="612000"/>
            <a:ext cx="9720000" cy="61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l-NL" noProof="0" dirty="0"/>
              <a:t>[</a:t>
            </a:r>
            <a:r>
              <a:rPr lang="nl-NL" noProof="0" dirty="0" err="1"/>
              <a:t>title</a:t>
            </a:r>
            <a:r>
              <a:rPr lang="nl-NL" noProof="0" dirty="0"/>
              <a:t> of slide]</a:t>
            </a:r>
          </a:p>
        </p:txBody>
      </p:sp>
    </p:spTree>
    <p:extLst>
      <p:ext uri="{BB962C8B-B14F-4D97-AF65-F5344CB8AC3E}">
        <p14:creationId xmlns:p14="http://schemas.microsoft.com/office/powerpoint/2010/main" val="349405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righ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CAC-95F5-4C84-A090-8F83202F0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612000"/>
            <a:ext cx="9720000" cy="61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l-NL" noProof="0" dirty="0"/>
              <a:t>[</a:t>
            </a:r>
            <a:r>
              <a:rPr lang="nl-NL" noProof="0" dirty="0" err="1"/>
              <a:t>title</a:t>
            </a:r>
            <a:r>
              <a:rPr lang="nl-NL" noProof="0" dirty="0"/>
              <a:t> of slide]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6E7148-BA29-4D3E-899D-7225C579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cala Sans Offc" panose="020B0504030101020102" pitchFamily="34" charset="0"/>
              </a:defRPr>
            </a:lvl1pPr>
          </a:lstStyle>
          <a:p>
            <a:fld id="{41FEF0AE-C4BF-4B05-96E2-9EB21EDD105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B44B6-BAE2-4FE2-BF1A-8E7FE9323E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000" y="1540800"/>
            <a:ext cx="9720000" cy="463035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2529C17A-08E7-D159-1F54-BFBAFAF4E36A}"/>
              </a:ext>
            </a:extLst>
          </p:cNvPr>
          <p:cNvSpPr txBox="1">
            <a:spLocks/>
          </p:cNvSpPr>
          <p:nvPr userDrawn="1"/>
        </p:nvSpPr>
        <p:spPr>
          <a:xfrm>
            <a:off x="11510603" y="6442098"/>
            <a:ext cx="360000" cy="1846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Scala Sans Offc" panose="020B050403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722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wo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09B2E3-BAA1-4D50-BDF7-C1BEA6DE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  <a:latin typeface="Scala Sans Offc" panose="020B0504030101020102" pitchFamily="34" charset="0"/>
              </a:defRPr>
            </a:lvl1pPr>
          </a:lstStyle>
          <a:p>
            <a:fld id="{41FEF0AE-C4BF-4B05-96E2-9EB21EDD105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6CAC-95F5-4C84-A090-8F83202F0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000" y="612000"/>
            <a:ext cx="9720000" cy="61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l-NL" noProof="0" dirty="0"/>
              <a:t>[</a:t>
            </a:r>
            <a:r>
              <a:rPr lang="nl-NL" noProof="0" dirty="0" err="1"/>
              <a:t>title</a:t>
            </a:r>
            <a:r>
              <a:rPr lang="nl-NL" noProof="0" dirty="0"/>
              <a:t> of slide]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17C1CDF-1EF2-94D9-12A2-B5E90A018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0000" y="1540800"/>
            <a:ext cx="4752000" cy="470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DAB1DD0-FFE4-AE83-3DFF-4FA9D836BD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8000" y="1540800"/>
            <a:ext cx="4752000" cy="470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51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>
            <a:extLst>
              <a:ext uri="{FF2B5EF4-FFF2-40B4-BE49-F238E27FC236}">
                <a16:creationId xmlns:a16="http://schemas.microsoft.com/office/drawing/2014/main" id="{2AA510A9-6FF8-14D9-404B-5939A3C288A3}"/>
              </a:ext>
            </a:extLst>
          </p:cNvPr>
          <p:cNvSpPr txBox="1">
            <a:spLocks/>
          </p:cNvSpPr>
          <p:nvPr userDrawn="1"/>
        </p:nvSpPr>
        <p:spPr>
          <a:xfrm>
            <a:off x="11510603" y="6442098"/>
            <a:ext cx="360000" cy="1846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Scala Sans Offc" panose="020B050403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EF0AE-C4BF-4B05-96E2-9EB21EDD1054}" type="slidenum">
              <a:rPr lang="nl-NL" smtClean="0">
                <a:solidFill>
                  <a:schemeClr val="bg1"/>
                </a:solidFill>
              </a:rPr>
              <a:pPr/>
              <a:t>‹nr.›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34BCD-295D-4957-B7B0-E70BE1ADB6A5}"/>
              </a:ext>
            </a:extLst>
          </p:cNvPr>
          <p:cNvSpPr txBox="1"/>
          <p:nvPr userDrawn="1"/>
        </p:nvSpPr>
        <p:spPr>
          <a:xfrm>
            <a:off x="4456771" y="2545272"/>
            <a:ext cx="327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baseline="0" noProof="0" dirty="0">
                <a:solidFill>
                  <a:schemeClr val="bg1"/>
                </a:solidFill>
                <a:latin typeface="+mj-lt"/>
              </a:rPr>
              <a:t>Questions?</a:t>
            </a:r>
            <a:endParaRPr lang="nl-NL" sz="4000" b="1" cap="small" baseline="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D4EF3-CA47-B829-338E-7BC0F9A1B5C4}"/>
              </a:ext>
            </a:extLst>
          </p:cNvPr>
          <p:cNvSpPr txBox="1"/>
          <p:nvPr userDrawn="1"/>
        </p:nvSpPr>
        <p:spPr>
          <a:xfrm>
            <a:off x="538820" y="4846863"/>
            <a:ext cx="7937501" cy="143013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cap="small" baseline="0" noProof="0" dirty="0">
                <a:solidFill>
                  <a:schemeClr val="bg1"/>
                </a:solidFill>
                <a:latin typeface="+mj-lt"/>
              </a:rPr>
              <a:t>[Name speaker/author 1] | [email address speaker/author 1]</a:t>
            </a:r>
          </a:p>
          <a:p>
            <a:pPr algn="l">
              <a:lnSpc>
                <a:spcPct val="150000"/>
              </a:lnSpc>
            </a:pPr>
            <a:r>
              <a:rPr lang="en-US" sz="2000" b="1" cap="small" baseline="0" noProof="0" dirty="0">
                <a:solidFill>
                  <a:schemeClr val="bg1"/>
                </a:solidFill>
                <a:latin typeface="+mj-lt"/>
              </a:rPr>
              <a:t>[Name speaker/author 2] | [email address speaker/author 2]</a:t>
            </a:r>
          </a:p>
          <a:p>
            <a:pPr algn="l">
              <a:lnSpc>
                <a:spcPct val="150000"/>
              </a:lnSpc>
            </a:pPr>
            <a:r>
              <a:rPr lang="en-US" sz="2000" b="1" cap="small" baseline="0" noProof="0" dirty="0">
                <a:solidFill>
                  <a:schemeClr val="bg1"/>
                </a:solidFill>
                <a:latin typeface="+mj-lt"/>
              </a:rPr>
              <a:t>[Name speaker/author 3] | [email address speaker/author 3]</a:t>
            </a:r>
            <a:endParaRPr lang="nl-NL" sz="2000" b="1" cap="small" baseline="0" noProof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069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159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9BF9A-949A-488D-AE5E-90A115C3B908}"/>
              </a:ext>
            </a:extLst>
          </p:cNvPr>
          <p:cNvSpPr txBox="1"/>
          <p:nvPr userDrawn="1"/>
        </p:nvSpPr>
        <p:spPr>
          <a:xfrm>
            <a:off x="5105822" y="3240772"/>
            <a:ext cx="1980353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nl-NL" sz="1300" u="none" cap="small" baseline="0" dirty="0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www.tilt.nl</a:t>
            </a:r>
            <a:endParaRPr lang="en-US" sz="1300" u="none" cap="small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CB09418D-1857-8238-5297-3F0E0FDFC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6" y="5477294"/>
            <a:ext cx="3017688" cy="1124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196D99-5396-C5FC-7B13-B9A0394B9DAB}"/>
              </a:ext>
            </a:extLst>
          </p:cNvPr>
          <p:cNvSpPr txBox="1"/>
          <p:nvPr userDrawn="1"/>
        </p:nvSpPr>
        <p:spPr>
          <a:xfrm>
            <a:off x="2485834" y="1716593"/>
            <a:ext cx="722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cap="small" baseline="0" dirty="0">
                <a:solidFill>
                  <a:schemeClr val="bg1"/>
                </a:solidFill>
                <a:latin typeface="+mj-lt"/>
              </a:rPr>
              <a:t>Tilburg Institute for Law, Technology, and Society</a:t>
            </a:r>
            <a:endParaRPr lang="nl-NL" sz="3600" cap="small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044365A8-1E29-79EA-8DA4-27852E0F55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1607" y="2834913"/>
            <a:ext cx="1408781" cy="4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7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FE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9BB28C-728B-4F28-8CD7-0DA8F692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9968"/>
            <a:ext cx="10753200" cy="88639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noProof="0" dirty="0"/>
              <a:t>Click to edit master title style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ED68F-60BB-4EB2-A572-C65EC5387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536192"/>
            <a:ext cx="10753200" cy="4265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C16F-F56F-4255-B2B1-75C20A18D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1643" y="6451068"/>
            <a:ext cx="360000" cy="1846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Scala Sans Offc" panose="020B0504030101020102" pitchFamily="34" charset="0"/>
              </a:defRPr>
            </a:lvl1pPr>
          </a:lstStyle>
          <a:p>
            <a:fld id="{41FEF0AE-C4BF-4B05-96E2-9EB21EDD105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526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84" r:id="rId2"/>
    <p:sldLayoutId id="2147483756" r:id="rId3"/>
    <p:sldLayoutId id="2147483744" r:id="rId4"/>
    <p:sldLayoutId id="2147483844" r:id="rId5"/>
    <p:sldLayoutId id="2147483843" r:id="rId6"/>
    <p:sldLayoutId id="2147483831" r:id="rId7"/>
    <p:sldLayoutId id="2147483846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5000"/>
        </a:lnSpc>
        <a:spcBef>
          <a:spcPts val="0"/>
        </a:spcBef>
        <a:buFontTx/>
        <a:buBlip>
          <a:blip r:embed="rId10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35000"/>
        </a:lnSpc>
        <a:spcBef>
          <a:spcPts val="0"/>
        </a:spcBef>
        <a:buFontTx/>
        <a:buBlip>
          <a:blip r:embed="rId10"/>
        </a:buBlip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35000"/>
        </a:lnSpc>
        <a:spcBef>
          <a:spcPts val="0"/>
        </a:spcBef>
        <a:buFontTx/>
        <a:buBlip>
          <a:blip r:embed="rId10"/>
        </a:buBlip>
        <a:defRPr sz="1700" kern="1200">
          <a:solidFill>
            <a:schemeClr val="tx1"/>
          </a:solidFill>
          <a:latin typeface="+mj-lt"/>
          <a:ea typeface="+mn-ea"/>
          <a:cs typeface="+mn-cs"/>
        </a:defRPr>
      </a:lvl3pPr>
      <a:lvl4pPr marL="1097280" indent="-274320" algn="l" defTabSz="914400" rtl="0" eaLnBrk="1" latinLnBrk="0" hangingPunct="1">
        <a:lnSpc>
          <a:spcPct val="135000"/>
        </a:lnSpc>
        <a:spcBef>
          <a:spcPts val="0"/>
        </a:spcBef>
        <a:buFontTx/>
        <a:buBlip>
          <a:blip r:embed="rId10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1371600" indent="-274320" algn="l" defTabSz="914400" rtl="0" eaLnBrk="1" latinLnBrk="0" hangingPunct="1">
        <a:lnSpc>
          <a:spcPct val="135000"/>
        </a:lnSpc>
        <a:spcBef>
          <a:spcPts val="0"/>
        </a:spcBef>
        <a:buFontTx/>
        <a:buBlip>
          <a:blip r:embed="rId10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5DF4-B2F7-827F-626A-4B77D5B03E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Regulating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synthetic</a:t>
            </a:r>
            <a:r>
              <a:rPr lang="nl-NL" dirty="0"/>
              <a:t>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A84E4-10CE-C597-A681-01108D5658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Humanoid</a:t>
            </a:r>
            <a:r>
              <a:rPr lang="nl-NL" dirty="0"/>
              <a:t> Robots, </a:t>
            </a:r>
            <a:r>
              <a:rPr lang="nl-NL" dirty="0" err="1"/>
              <a:t>Deepfakes</a:t>
            </a:r>
            <a:r>
              <a:rPr lang="nl-NL" dirty="0"/>
              <a:t>, </a:t>
            </a:r>
            <a:r>
              <a:rPr lang="nl-NL" dirty="0" err="1"/>
              <a:t>Augmented</a:t>
            </a:r>
            <a:r>
              <a:rPr lang="nl-NL" dirty="0"/>
              <a:t> </a:t>
            </a:r>
            <a:r>
              <a:rPr lang="nl-NL" dirty="0" err="1"/>
              <a:t>Reality</a:t>
            </a:r>
            <a:r>
              <a:rPr lang="nl-NL" dirty="0"/>
              <a:t> &amp; Virtual </a:t>
            </a:r>
            <a:r>
              <a:rPr lang="nl-NL" dirty="0" err="1"/>
              <a:t>Reality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9CA20-5BCD-BBB9-90BB-AD01AF3BC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CvB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86DCEF-1583-E96B-D811-AEC6D6251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65649" y="5635062"/>
            <a:ext cx="1618488" cy="549638"/>
          </a:xfrm>
        </p:spPr>
        <p:txBody>
          <a:bodyPr/>
          <a:lstStyle/>
          <a:p>
            <a:r>
              <a:rPr lang="nl-NL" dirty="0"/>
              <a:t>29 06 2023</a:t>
            </a:r>
          </a:p>
          <a:p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B5C461-E93B-D820-40D0-E3BD90AE2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Bart van der Sloot</a:t>
            </a:r>
          </a:p>
        </p:txBody>
      </p:sp>
    </p:spTree>
    <p:extLst>
      <p:ext uri="{BB962C8B-B14F-4D97-AF65-F5344CB8AC3E}">
        <p14:creationId xmlns:p14="http://schemas.microsoft.com/office/powerpoint/2010/main" val="267618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ormation Island: RUTTE DOET het met KAAG!? - YouTube">
            <a:extLst>
              <a:ext uri="{FF2B5EF4-FFF2-40B4-BE49-F238E27FC236}">
                <a16:creationId xmlns:a16="http://schemas.microsoft.com/office/drawing/2014/main" id="{50ED1FEC-217E-5F20-06A7-96FC3BC3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52" y="1567542"/>
            <a:ext cx="7928948" cy="44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0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useum creates deepfake Salvador Dalí to greet visitors">
            <a:extLst>
              <a:ext uri="{FF2B5EF4-FFF2-40B4-BE49-F238E27FC236}">
                <a16:creationId xmlns:a16="http://schemas.microsoft.com/office/drawing/2014/main" id="{11FE11CB-3188-8608-F0AB-C4714026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55" y="354565"/>
            <a:ext cx="81153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C39802C-FA75-2BAA-969B-5E5C8272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45" y="2877521"/>
            <a:ext cx="5388816" cy="36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6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dd to Cart: Why deepfakes are good for retail - AdNews">
            <a:extLst>
              <a:ext uri="{FF2B5EF4-FFF2-40B4-BE49-F238E27FC236}">
                <a16:creationId xmlns:a16="http://schemas.microsoft.com/office/drawing/2014/main" id="{FBB12927-6501-1338-2A34-F33E5789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63" y="1313986"/>
            <a:ext cx="7261355" cy="42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9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bsolutely real: Virtual and augmented reality open new avenues in the BMW  Group Production System">
            <a:extLst>
              <a:ext uri="{FF2B5EF4-FFF2-40B4-BE49-F238E27FC236}">
                <a16:creationId xmlns:a16="http://schemas.microsoft.com/office/drawing/2014/main" id="{06F9BB6E-F5D7-9BB5-C73E-BB7A73CD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3" y="969865"/>
            <a:ext cx="7096708" cy="47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8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hinese startup makes facial recognition glasses for police - Nikkei Asia">
            <a:extLst>
              <a:ext uri="{FF2B5EF4-FFF2-40B4-BE49-F238E27FC236}">
                <a16:creationId xmlns:a16="http://schemas.microsoft.com/office/drawing/2014/main" id="{5CBEACB5-D5E9-932F-527F-BC2D9893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93" y="871235"/>
            <a:ext cx="7240555" cy="46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1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Augmented Reality Books: Safari Animals, World of Fairytales (Paparmali) -  YouTube">
            <a:extLst>
              <a:ext uri="{FF2B5EF4-FFF2-40B4-BE49-F238E27FC236}">
                <a16:creationId xmlns:a16="http://schemas.microsoft.com/office/drawing/2014/main" id="{B2DBA12A-B0AD-052F-D5B5-C80EB1BA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6" y="1240971"/>
            <a:ext cx="8061650" cy="45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31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ow the Travel Industry benefits from Virtual Reality? - Clover Infotech">
            <a:extLst>
              <a:ext uri="{FF2B5EF4-FFF2-40B4-BE49-F238E27FC236}">
                <a16:creationId xmlns:a16="http://schemas.microsoft.com/office/drawing/2014/main" id="{0565B31F-FCC2-68C4-C5AF-832CF17F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2" y="875133"/>
            <a:ext cx="8406851" cy="46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9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Virtual Reality Therapy: How Does It Work? – Forbes Health">
            <a:extLst>
              <a:ext uri="{FF2B5EF4-FFF2-40B4-BE49-F238E27FC236}">
                <a16:creationId xmlns:a16="http://schemas.microsoft.com/office/drawing/2014/main" id="{A3CBCF31-4765-D08B-FBE1-BC01AC47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4" y="78144"/>
            <a:ext cx="5957077" cy="33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eet Virtual Reality, Your New Physical Therapist - The New York Times">
            <a:extLst>
              <a:ext uri="{FF2B5EF4-FFF2-40B4-BE49-F238E27FC236}">
                <a16:creationId xmlns:a16="http://schemas.microsoft.com/office/drawing/2014/main" id="{4118064A-453B-4EA3-258C-BEE2E97F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72" y="2145485"/>
            <a:ext cx="6438440" cy="42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0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Virtual Reality Comes to the Classroom">
            <a:extLst>
              <a:ext uri="{FF2B5EF4-FFF2-40B4-BE49-F238E27FC236}">
                <a16:creationId xmlns:a16="http://schemas.microsoft.com/office/drawing/2014/main" id="{B4A3FC5C-0931-64B7-ACB1-31E8503A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80" y="957936"/>
            <a:ext cx="5316810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10 Best Examples Of VR And AR In Education">
            <a:extLst>
              <a:ext uri="{FF2B5EF4-FFF2-40B4-BE49-F238E27FC236}">
                <a16:creationId xmlns:a16="http://schemas.microsoft.com/office/drawing/2014/main" id="{096B7607-648D-6E8E-9588-7F0BFDD9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82" y="3098054"/>
            <a:ext cx="6303349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2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obot Protesting Slavery Stock Photo - Download Image Now - Slavery,  Technology, Artificial Intelligence - iStock">
            <a:extLst>
              <a:ext uri="{FF2B5EF4-FFF2-40B4-BE49-F238E27FC236}">
                <a16:creationId xmlns:a16="http://schemas.microsoft.com/office/drawing/2014/main" id="{8935BADE-C005-0218-B938-C924CB8D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12" y="449036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0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nn na Hotel Akasaka (Robot Hotel) - The Best Japan">
            <a:extLst>
              <a:ext uri="{FF2B5EF4-FFF2-40B4-BE49-F238E27FC236}">
                <a16:creationId xmlns:a16="http://schemas.microsoft.com/office/drawing/2014/main" id="{FC47F727-2FF5-FF80-C4E7-EF52F70F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9753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2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eet the humanoid robot bartender 'Carl'">
            <a:extLst>
              <a:ext uri="{FF2B5EF4-FFF2-40B4-BE49-F238E27FC236}">
                <a16:creationId xmlns:a16="http://schemas.microsoft.com/office/drawing/2014/main" id="{2F7DCEAD-DB7D-1173-49A0-9CFA6822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40" y="784743"/>
            <a:ext cx="6857611" cy="45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80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Will Robots and Artificial Intelligence replace Human jobs by 2030? -">
            <a:extLst>
              <a:ext uri="{FF2B5EF4-FFF2-40B4-BE49-F238E27FC236}">
                <a16:creationId xmlns:a16="http://schemas.microsoft.com/office/drawing/2014/main" id="{797535F1-D1DF-F147-EFAD-CD1BCAE0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26" y="386054"/>
            <a:ext cx="7747518" cy="58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56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an we learn from robots about love? Robot Love 2018, robotic, artificial  intelligence and neuroscience in the heart of Eindhoven, Netherlands -  ARTJAWS.COM">
            <a:extLst>
              <a:ext uri="{FF2B5EF4-FFF2-40B4-BE49-F238E27FC236}">
                <a16:creationId xmlns:a16="http://schemas.microsoft.com/office/drawing/2014/main" id="{84BA7D3F-61EA-C2B4-C929-AB8C5416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00" y="158620"/>
            <a:ext cx="5124994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3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Welmoeds hoofd werd gebruikt in een deepfake pornovideo - FunX.nl">
            <a:extLst>
              <a:ext uri="{FF2B5EF4-FFF2-40B4-BE49-F238E27FC236}">
                <a16:creationId xmlns:a16="http://schemas.microsoft.com/office/drawing/2014/main" id="{89E296CD-229C-990E-2E7C-1E240DC9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4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7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School Building Images - Free Download on Freepik">
            <a:extLst>
              <a:ext uri="{FF2B5EF4-FFF2-40B4-BE49-F238E27FC236}">
                <a16:creationId xmlns:a16="http://schemas.microsoft.com/office/drawing/2014/main" id="{6140C147-F005-687F-4742-78B21387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69" y="1175658"/>
            <a:ext cx="8489677" cy="47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57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A fraudulent case in which 25 million yen is deceived by synthesized speech  created by AI occurred - GIGAZINE">
            <a:extLst>
              <a:ext uri="{FF2B5EF4-FFF2-40B4-BE49-F238E27FC236}">
                <a16:creationId xmlns:a16="http://schemas.microsoft.com/office/drawing/2014/main" id="{253C0978-1240-5F96-1A3C-314CE04F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2" y="510239"/>
            <a:ext cx="7655767" cy="58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74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Twitter flooded with deepfakes of Donald Trump resisting arrest | Sky News  Australia">
            <a:extLst>
              <a:ext uri="{FF2B5EF4-FFF2-40B4-BE49-F238E27FC236}">
                <a16:creationId xmlns:a16="http://schemas.microsoft.com/office/drawing/2014/main" id="{7282C493-92BB-6718-3D9D-98CB5A22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8" y="1270211"/>
            <a:ext cx="8609045" cy="48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00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Deepfakes and elections: A quick guide for electoral stakeholders |  Democracy Reporting International">
            <a:extLst>
              <a:ext uri="{FF2B5EF4-FFF2-40B4-BE49-F238E27FC236}">
                <a16:creationId xmlns:a16="http://schemas.microsoft.com/office/drawing/2014/main" id="{C8092CE4-1CC0-A2F2-0505-1B5280B7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3" y="1101012"/>
            <a:ext cx="9333003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52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74339-4D66-9173-EB19-0BF8DF7C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248" y="1386097"/>
            <a:ext cx="8062452" cy="45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0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New Rohingya Refugee Arrivals in Bangladesh Surge to 270,000 — Radio Free  Asia">
            <a:extLst>
              <a:ext uri="{FF2B5EF4-FFF2-40B4-BE49-F238E27FC236}">
                <a16:creationId xmlns:a16="http://schemas.microsoft.com/office/drawing/2014/main" id="{E50131C7-BCC0-0805-8964-2516F126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72" y="909433"/>
            <a:ext cx="7799843" cy="43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2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w Robot Taxis Will Change Transportation">
            <a:extLst>
              <a:ext uri="{FF2B5EF4-FFF2-40B4-BE49-F238E27FC236}">
                <a16:creationId xmlns:a16="http://schemas.microsoft.com/office/drawing/2014/main" id="{2800A483-D2DE-EEA0-57C1-C6E98196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9" y="0"/>
            <a:ext cx="5042597" cy="37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w, A Humanoid Robot Will Be Your Tour Guide In Japan - Outlook Traveller">
            <a:extLst>
              <a:ext uri="{FF2B5EF4-FFF2-40B4-BE49-F238E27FC236}">
                <a16:creationId xmlns:a16="http://schemas.microsoft.com/office/drawing/2014/main" id="{312C3D72-49A3-7B9C-F1EB-036B0FEF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32" y="2915815"/>
            <a:ext cx="6380468" cy="3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72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On the Problem of VR and Addiction">
            <a:extLst>
              <a:ext uri="{FF2B5EF4-FFF2-40B4-BE49-F238E27FC236}">
                <a16:creationId xmlns:a16="http://schemas.microsoft.com/office/drawing/2014/main" id="{E0915032-A2D0-9D92-80D0-16062952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2" y="896644"/>
            <a:ext cx="8400249" cy="47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06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as Pokémon Go Given Augmented Reality a Lift? | Ad Age">
            <a:extLst>
              <a:ext uri="{FF2B5EF4-FFF2-40B4-BE49-F238E27FC236}">
                <a16:creationId xmlns:a16="http://schemas.microsoft.com/office/drawing/2014/main" id="{F4748AC0-2663-B75C-EC58-7CDE6C21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53" y="422984"/>
            <a:ext cx="61150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ow Augmented Reality Creates a Seamless Driving Experience | TomTom Blog">
            <a:extLst>
              <a:ext uri="{FF2B5EF4-FFF2-40B4-BE49-F238E27FC236}">
                <a16:creationId xmlns:a16="http://schemas.microsoft.com/office/drawing/2014/main" id="{FA5C5B80-BDE2-9FFA-6503-132880F1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02" y="2911875"/>
            <a:ext cx="6699998" cy="35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96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Smart City Augmented Reality Technology Concept Stock Vector (Royalty Free)  1041158038 | Shutterstock">
            <a:extLst>
              <a:ext uri="{FF2B5EF4-FFF2-40B4-BE49-F238E27FC236}">
                <a16:creationId xmlns:a16="http://schemas.microsoft.com/office/drawing/2014/main" id="{9101A8C6-1156-7022-6407-7E66A638D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5"/>
          <a:stretch/>
        </p:blipFill>
        <p:spPr bwMode="auto">
          <a:xfrm>
            <a:off x="3834368" y="328474"/>
            <a:ext cx="5551487" cy="6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0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FAT MAN BEAT SABER PRO | Stream Highlights #4 - YouTube">
            <a:extLst>
              <a:ext uri="{FF2B5EF4-FFF2-40B4-BE49-F238E27FC236}">
                <a16:creationId xmlns:a16="http://schemas.microsoft.com/office/drawing/2014/main" id="{91A64351-8997-849D-45A0-4EDC8DD6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65" y="1131903"/>
            <a:ext cx="8167456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Virtual Reality Games and Aggression: Exploring the Evidence">
            <a:extLst>
              <a:ext uri="{FF2B5EF4-FFF2-40B4-BE49-F238E27FC236}">
                <a16:creationId xmlns:a16="http://schemas.microsoft.com/office/drawing/2014/main" id="{9E181A22-3C1A-2DD7-33ED-387A446C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0" y="1011222"/>
            <a:ext cx="8596544" cy="4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0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Democracy - Our World in Data">
            <a:extLst>
              <a:ext uri="{FF2B5EF4-FFF2-40B4-BE49-F238E27FC236}">
                <a16:creationId xmlns:a16="http://schemas.microsoft.com/office/drawing/2014/main" id="{5A53B39A-15D0-DD30-C61B-D3FBFECD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38" y="228271"/>
            <a:ext cx="6688400" cy="35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Justice delayed: Courts overwhelmed by pandemic backlog - CalMatters">
            <a:extLst>
              <a:ext uri="{FF2B5EF4-FFF2-40B4-BE49-F238E27FC236}">
                <a16:creationId xmlns:a16="http://schemas.microsoft.com/office/drawing/2014/main" id="{68C6237E-8DB2-3BDB-A5F3-8B524A98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3" y="2450237"/>
            <a:ext cx="4888666" cy="32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AFE03098-3836-B51E-741D-79F27FFC4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 bwMode="auto">
          <a:xfrm>
            <a:off x="3926203" y="4347640"/>
            <a:ext cx="4067175" cy="228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The Pros &amp; Cons of Traditional Media - MindEcology">
            <a:extLst>
              <a:ext uri="{FF2B5EF4-FFF2-40B4-BE49-F238E27FC236}">
                <a16:creationId xmlns:a16="http://schemas.microsoft.com/office/drawing/2014/main" id="{3F8885B9-37B1-BB7F-63E4-4B9951BC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4" y="1687366"/>
            <a:ext cx="4171693" cy="31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93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The Real Reason This Tech Is Banned - SlashGear">
            <a:extLst>
              <a:ext uri="{FF2B5EF4-FFF2-40B4-BE49-F238E27FC236}">
                <a16:creationId xmlns:a16="http://schemas.microsoft.com/office/drawing/2014/main" id="{2A5EB844-57EC-9CC4-8E1A-B703E5D5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343025"/>
            <a:ext cx="7429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54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7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Have Humanoid Robots Been Effective in Supporting our Healthcare  Workers during COVID-19? | Aldebaran">
            <a:extLst>
              <a:ext uri="{FF2B5EF4-FFF2-40B4-BE49-F238E27FC236}">
                <a16:creationId xmlns:a16="http://schemas.microsoft.com/office/drawing/2014/main" id="{CC24C633-FDE3-AC2E-261D-5651A2D5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36" y="372447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bots to be used in UK care homes to help reduce loneliness | Social care  | The Guardian">
            <a:extLst>
              <a:ext uri="{FF2B5EF4-FFF2-40B4-BE49-F238E27FC236}">
                <a16:creationId xmlns:a16="http://schemas.microsoft.com/office/drawing/2014/main" id="{D811D075-6142-5EA6-8F29-09EACBD3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11" y="3628053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84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bonaut 2 - ROBOTS: Your Guide to the World of Robotics">
            <a:extLst>
              <a:ext uri="{FF2B5EF4-FFF2-40B4-BE49-F238E27FC236}">
                <a16:creationId xmlns:a16="http://schemas.microsoft.com/office/drawing/2014/main" id="{5A1C8CB8-9B61-6314-FDE7-1472183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0"/>
            <a:ext cx="5959151" cy="4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s there a problem, (robotic) officer?” - Richard van Hooijdonk Blog">
            <a:extLst>
              <a:ext uri="{FF2B5EF4-FFF2-40B4-BE49-F238E27FC236}">
                <a16:creationId xmlns:a16="http://schemas.microsoft.com/office/drawing/2014/main" id="{F417606B-54D5-B096-FBCC-FC422099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5" y="2846031"/>
            <a:ext cx="5891644" cy="3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5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ill Robots Make Good Friends? Scientists Are Already Starting to Find Out">
            <a:extLst>
              <a:ext uri="{FF2B5EF4-FFF2-40B4-BE49-F238E27FC236}">
                <a16:creationId xmlns:a16="http://schemas.microsoft.com/office/drawing/2014/main" id="{01B8247C-6F3A-399D-A483-D862D9BF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07" y="223936"/>
            <a:ext cx="6188976" cy="3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 a robot ever become your friend?">
            <a:extLst>
              <a:ext uri="{FF2B5EF4-FFF2-40B4-BE49-F238E27FC236}">
                <a16:creationId xmlns:a16="http://schemas.microsoft.com/office/drawing/2014/main" id="{9CC0F542-3AD2-6C43-53D9-3E97DDD8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5" y="2532565"/>
            <a:ext cx="5500946" cy="41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B261D-1C0E-626B-0F5E-DD77CEE9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14" y="317239"/>
            <a:ext cx="5820697" cy="4975123"/>
          </a:xfrm>
          <a:prstGeom prst="rect">
            <a:avLst/>
          </a:prstGeom>
        </p:spPr>
      </p:pic>
      <p:pic>
        <p:nvPicPr>
          <p:cNvPr id="6146" name="Picture 2" descr="Sex robots could soon feel sensations 'just like humans' after creepy  'printed skin' developed giving a sense of touch | The US Sun">
            <a:extLst>
              <a:ext uri="{FF2B5EF4-FFF2-40B4-BE49-F238E27FC236}">
                <a16:creationId xmlns:a16="http://schemas.microsoft.com/office/drawing/2014/main" id="{D34604EF-2AE4-D586-1837-BCB5B5C1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8" y="2603242"/>
            <a:ext cx="5075855" cy="3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6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ou can't unsee this deepfake of Napoleon singing the 'Evangelion' theme">
            <a:extLst>
              <a:ext uri="{FF2B5EF4-FFF2-40B4-BE49-F238E27FC236}">
                <a16:creationId xmlns:a16="http://schemas.microsoft.com/office/drawing/2014/main" id="{B95E8818-A3ED-1591-F50D-3443C284B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06" y="513184"/>
            <a:ext cx="6864946" cy="51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3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ideo Conferencing in China | Ultimate Guide | Xinergy Global">
            <a:extLst>
              <a:ext uri="{FF2B5EF4-FFF2-40B4-BE49-F238E27FC236}">
                <a16:creationId xmlns:a16="http://schemas.microsoft.com/office/drawing/2014/main" id="{151B7951-AE68-B162-B4DE-434B2DE4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07" y="673434"/>
            <a:ext cx="7648769" cy="51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144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">
  <a:themeElements>
    <a:clrScheme name="Centerdata">
      <a:dk1>
        <a:sysClr val="windowText" lastClr="000000"/>
      </a:dk1>
      <a:lt1>
        <a:sysClr val="window" lastClr="FFFFFF"/>
      </a:lt1>
      <a:dk2>
        <a:srgbClr val="00286E"/>
      </a:dk2>
      <a:lt2>
        <a:srgbClr val="E7E6E6"/>
      </a:lt2>
      <a:accent1>
        <a:srgbClr val="3F88CB"/>
      </a:accent1>
      <a:accent2>
        <a:srgbClr val="EA670F"/>
      </a:accent2>
      <a:accent3>
        <a:srgbClr val="9B9B9B"/>
      </a:accent3>
      <a:accent4>
        <a:srgbClr val="FFBF00"/>
      </a:accent4>
      <a:accent5>
        <a:srgbClr val="00286E"/>
      </a:accent5>
      <a:accent6>
        <a:srgbClr val="5AA02A"/>
      </a:accent6>
      <a:hlink>
        <a:srgbClr val="00286E"/>
      </a:hlink>
      <a:folHlink>
        <a:srgbClr val="003CD7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220221.potx" id="{B1215D87-C4D7-47C6-8EC4-DE25FDBF1B83}" vid="{39826656-92F7-497E-982A-7F380303B4C5}"/>
    </a:ext>
  </a:extLst>
</a:theme>
</file>

<file path=ppt/theme/theme2.xml><?xml version="1.0" encoding="utf-8"?>
<a:theme xmlns:a="http://schemas.openxmlformats.org/drawingml/2006/main" name="Office Theme">
  <a:themeElements>
    <a:clrScheme name="CenterData">
      <a:dk1>
        <a:sysClr val="windowText" lastClr="000000"/>
      </a:dk1>
      <a:lt1>
        <a:sysClr val="window" lastClr="FFFFFF"/>
      </a:lt1>
      <a:dk2>
        <a:srgbClr val="00286E"/>
      </a:dk2>
      <a:lt2>
        <a:srgbClr val="E7E6E6"/>
      </a:lt2>
      <a:accent1>
        <a:srgbClr val="003CD7"/>
      </a:accent1>
      <a:accent2>
        <a:srgbClr val="00286E"/>
      </a:accent2>
      <a:accent3>
        <a:srgbClr val="B3BDF3"/>
      </a:accent3>
      <a:accent4>
        <a:srgbClr val="5974A1"/>
      </a:accent4>
      <a:accent5>
        <a:srgbClr val="DE5307"/>
      </a:accent5>
      <a:accent6>
        <a:srgbClr val="FFB200"/>
      </a:accent6>
      <a:hlink>
        <a:srgbClr val="00286E"/>
      </a:hlink>
      <a:folHlink>
        <a:srgbClr val="003CD7"/>
      </a:folHlink>
    </a:clrScheme>
    <a:fontScheme name="CenterData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enterData">
      <a:dk1>
        <a:sysClr val="windowText" lastClr="000000"/>
      </a:dk1>
      <a:lt1>
        <a:sysClr val="window" lastClr="FFFFFF"/>
      </a:lt1>
      <a:dk2>
        <a:srgbClr val="00286E"/>
      </a:dk2>
      <a:lt2>
        <a:srgbClr val="E7E6E6"/>
      </a:lt2>
      <a:accent1>
        <a:srgbClr val="003CD7"/>
      </a:accent1>
      <a:accent2>
        <a:srgbClr val="00286E"/>
      </a:accent2>
      <a:accent3>
        <a:srgbClr val="B3BDF3"/>
      </a:accent3>
      <a:accent4>
        <a:srgbClr val="5974A1"/>
      </a:accent4>
      <a:accent5>
        <a:srgbClr val="DE5307"/>
      </a:accent5>
      <a:accent6>
        <a:srgbClr val="FFB200"/>
      </a:accent6>
      <a:hlink>
        <a:srgbClr val="00286E"/>
      </a:hlink>
      <a:folHlink>
        <a:srgbClr val="003CD7"/>
      </a:folHlink>
    </a:clrScheme>
    <a:fontScheme name="CenterData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220221 (1)</Template>
  <TotalTime>0</TotalTime>
  <Words>23</Words>
  <Application>Microsoft Office PowerPoint</Application>
  <PresentationFormat>Breedbeeld</PresentationFormat>
  <Paragraphs>6</Paragraphs>
  <Slides>37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Scala Sans Offc</vt:lpstr>
      <vt:lpstr>Segoe UI</vt:lpstr>
      <vt:lpstr>Standaard</vt:lpstr>
      <vt:lpstr>Regulating the synthetic Society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Tilburg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van Gelder</dc:creator>
  <cp:lastModifiedBy>Bart Van der Sloot</cp:lastModifiedBy>
  <cp:revision>50</cp:revision>
  <dcterms:created xsi:type="dcterms:W3CDTF">2023-01-08T07:41:07Z</dcterms:created>
  <dcterms:modified xsi:type="dcterms:W3CDTF">2023-06-25T10:14:59Z</dcterms:modified>
</cp:coreProperties>
</file>