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57" r:id="rId3"/>
    <p:sldId id="809" r:id="rId4"/>
    <p:sldId id="769" r:id="rId5"/>
    <p:sldId id="770" r:id="rId6"/>
    <p:sldId id="776" r:id="rId7"/>
    <p:sldId id="777" r:id="rId8"/>
    <p:sldId id="771" r:id="rId9"/>
    <p:sldId id="772" r:id="rId10"/>
    <p:sldId id="774" r:id="rId11"/>
    <p:sldId id="775" r:id="rId12"/>
    <p:sldId id="779" r:id="rId13"/>
    <p:sldId id="780" r:id="rId14"/>
    <p:sldId id="793" r:id="rId15"/>
    <p:sldId id="794" r:id="rId16"/>
    <p:sldId id="795" r:id="rId17"/>
    <p:sldId id="796" r:id="rId18"/>
    <p:sldId id="797" r:id="rId19"/>
    <p:sldId id="798" r:id="rId20"/>
    <p:sldId id="799" r:id="rId21"/>
    <p:sldId id="800" r:id="rId22"/>
    <p:sldId id="829" r:id="rId23"/>
    <p:sldId id="804" r:id="rId24"/>
    <p:sldId id="808" r:id="rId25"/>
    <p:sldId id="393" r:id="rId26"/>
    <p:sldId id="364" r:id="rId27"/>
    <p:sldId id="366" r:id="rId28"/>
    <p:sldId id="370" r:id="rId29"/>
    <p:sldId id="806" r:id="rId30"/>
    <p:sldId id="830" r:id="rId31"/>
    <p:sldId id="833" r:id="rId32"/>
    <p:sldId id="834" r:id="rId33"/>
    <p:sldId id="835" r:id="rId34"/>
    <p:sldId id="837" r:id="rId35"/>
    <p:sldId id="838" r:id="rId36"/>
    <p:sldId id="839" r:id="rId37"/>
    <p:sldId id="845" r:id="rId38"/>
    <p:sldId id="840" r:id="rId39"/>
    <p:sldId id="841" r:id="rId40"/>
    <p:sldId id="842" r:id="rId41"/>
    <p:sldId id="836" r:id="rId42"/>
    <p:sldId id="258"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50" r:id="rId61"/>
    <p:sldId id="549" r:id="rId62"/>
    <p:sldId id="551" r:id="rId63"/>
    <p:sldId id="552" r:id="rId64"/>
    <p:sldId id="553" r:id="rId65"/>
    <p:sldId id="554" r:id="rId66"/>
    <p:sldId id="555" r:id="rId67"/>
    <p:sldId id="557" r:id="rId68"/>
    <p:sldId id="558" r:id="rId69"/>
    <p:sldId id="559" r:id="rId70"/>
    <p:sldId id="560" r:id="rId71"/>
    <p:sldId id="563" r:id="rId72"/>
    <p:sldId id="564" r:id="rId73"/>
    <p:sldId id="847" r:id="rId74"/>
    <p:sldId id="556" r:id="rId75"/>
    <p:sldId id="561" r:id="rId76"/>
    <p:sldId id="562" r:id="rId77"/>
    <p:sldId id="583" r:id="rId78"/>
    <p:sldId id="584" r:id="rId79"/>
    <p:sldId id="587" r:id="rId80"/>
    <p:sldId id="273" r:id="rId81"/>
    <p:sldId id="274" r:id="rId82"/>
    <p:sldId id="275" r:id="rId83"/>
    <p:sldId id="261" r:id="rId84"/>
    <p:sldId id="276" r:id="rId85"/>
    <p:sldId id="277" r:id="rId86"/>
    <p:sldId id="278" r:id="rId87"/>
    <p:sldId id="280" r:id="rId88"/>
    <p:sldId id="285" r:id="rId89"/>
    <p:sldId id="262" r:id="rId90"/>
    <p:sldId id="281" r:id="rId91"/>
    <p:sldId id="282" r:id="rId92"/>
    <p:sldId id="264" r:id="rId93"/>
    <p:sldId id="265" r:id="rId94"/>
    <p:sldId id="266" r:id="rId95"/>
    <p:sldId id="267" r:id="rId96"/>
    <p:sldId id="268" r:id="rId97"/>
    <p:sldId id="269" r:id="rId98"/>
    <p:sldId id="270" r:id="rId99"/>
    <p:sldId id="271" r:id="rId100"/>
    <p:sldId id="272" r:id="rId101"/>
    <p:sldId id="843" r:id="rId102"/>
    <p:sldId id="588" r:id="rId103"/>
    <p:sldId id="810" r:id="rId104"/>
    <p:sldId id="811" r:id="rId105"/>
    <p:sldId id="360" r:id="rId106"/>
    <p:sldId id="361" r:id="rId107"/>
    <p:sldId id="362" r:id="rId108"/>
    <p:sldId id="363" r:id="rId109"/>
    <p:sldId id="813" r:id="rId110"/>
    <p:sldId id="368" r:id="rId111"/>
    <p:sldId id="369" r:id="rId112"/>
    <p:sldId id="814" r:id="rId113"/>
    <p:sldId id="816" r:id="rId114"/>
    <p:sldId id="365" r:id="rId115"/>
    <p:sldId id="815" r:id="rId116"/>
    <p:sldId id="259" r:id="rId117"/>
    <p:sldId id="817" r:id="rId118"/>
    <p:sldId id="818" r:id="rId119"/>
    <p:sldId id="263" r:id="rId120"/>
    <p:sldId id="821" r:id="rId121"/>
    <p:sldId id="822" r:id="rId122"/>
    <p:sldId id="844" r:id="rId123"/>
    <p:sldId id="823" r:id="rId124"/>
    <p:sldId id="824" r:id="rId125"/>
    <p:sldId id="825" r:id="rId126"/>
    <p:sldId id="826" r:id="rId127"/>
    <p:sldId id="827" r:id="rId128"/>
    <p:sldId id="293" r:id="rId129"/>
    <p:sldId id="294" r:id="rId130"/>
    <p:sldId id="846"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EB837-A8F8-4C74-8D32-26F4136EC62D}"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9EF53-D0A7-4BB3-A399-0FA15DB9B7AF}" type="slidenum">
              <a:rPr lang="en-US" smtClean="0"/>
              <a:t>‹nr.›</a:t>
            </a:fld>
            <a:endParaRPr lang="en-US"/>
          </a:p>
        </p:txBody>
      </p:sp>
    </p:spTree>
    <p:extLst>
      <p:ext uri="{BB962C8B-B14F-4D97-AF65-F5344CB8AC3E}">
        <p14:creationId xmlns:p14="http://schemas.microsoft.com/office/powerpoint/2010/main" val="394077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61BE0B54-B794-F512-8BE6-F7800D406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C06819-2736-40E3-9E9C-3367F654AAFD}"/>
              </a:ext>
            </a:extLst>
          </p:cNvPr>
          <p:cNvSpPr>
            <a:spLocks noGrp="1"/>
          </p:cNvSpPr>
          <p:nvPr>
            <p:ph type="ctrTitle"/>
          </p:nvPr>
        </p:nvSpPr>
        <p:spPr>
          <a:xfrm>
            <a:off x="1524000" y="179475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5820BED-1E14-4DEB-BE5A-126D630B8153}"/>
              </a:ext>
            </a:extLst>
          </p:cNvPr>
          <p:cNvSpPr>
            <a:spLocks noGrp="1"/>
          </p:cNvSpPr>
          <p:nvPr>
            <p:ph type="subTitle" idx="1"/>
          </p:nvPr>
        </p:nvSpPr>
        <p:spPr>
          <a:xfrm>
            <a:off x="1524000" y="43440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9580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A9-36A2-4D94-9B6C-E49F924FF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104E9-8F97-407E-992B-4258644DA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2B7B3-2791-44BC-903F-65FA60EEE72D}"/>
              </a:ext>
            </a:extLst>
          </p:cNvPr>
          <p:cNvSpPr>
            <a:spLocks noGrp="1"/>
          </p:cNvSpPr>
          <p:nvPr>
            <p:ph type="dt" sz="half" idx="10"/>
          </p:nvPr>
        </p:nvSpPr>
        <p:spPr>
          <a:xfrm>
            <a:off x="838200" y="6356350"/>
            <a:ext cx="2743200" cy="365125"/>
          </a:xfrm>
          <a:prstGeom prst="rect">
            <a:avLst/>
          </a:prstGeom>
        </p:spPr>
        <p:txBody>
          <a:bodyPr/>
          <a:lstStyle/>
          <a:p>
            <a:fld id="{27F0A4ED-F0EE-4CAD-96EF-64D51285B239}" type="datetime1">
              <a:rPr lang="en-US" smtClean="0"/>
              <a:t>11/28/2023</a:t>
            </a:fld>
            <a:endParaRPr lang="en-US"/>
          </a:p>
        </p:txBody>
      </p:sp>
      <p:sp>
        <p:nvSpPr>
          <p:cNvPr id="5" name="Footer Placeholder 4">
            <a:extLst>
              <a:ext uri="{FF2B5EF4-FFF2-40B4-BE49-F238E27FC236}">
                <a16:creationId xmlns:a16="http://schemas.microsoft.com/office/drawing/2014/main" id="{59147C32-B09F-441F-B220-7DC91EA315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8FCA2C-69E7-45A2-86BC-5869883B2A41}"/>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400327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BA0E7-5629-4302-982F-C9310C5D1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AC8EA0-21AE-499A-8AB9-2238AACF68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DBEE8-AD3A-4CE5-9A56-FAE29564597D}"/>
              </a:ext>
            </a:extLst>
          </p:cNvPr>
          <p:cNvSpPr>
            <a:spLocks noGrp="1"/>
          </p:cNvSpPr>
          <p:nvPr>
            <p:ph type="dt" sz="half" idx="10"/>
          </p:nvPr>
        </p:nvSpPr>
        <p:spPr>
          <a:xfrm>
            <a:off x="838200" y="6356350"/>
            <a:ext cx="2743200" cy="365125"/>
          </a:xfrm>
          <a:prstGeom prst="rect">
            <a:avLst/>
          </a:prstGeom>
        </p:spPr>
        <p:txBody>
          <a:bodyPr/>
          <a:lstStyle/>
          <a:p>
            <a:fld id="{5BD4AFB1-3A76-40CA-9E8D-3C6E706598BD}" type="datetime1">
              <a:rPr lang="en-US" smtClean="0"/>
              <a:t>11/28/2023</a:t>
            </a:fld>
            <a:endParaRPr lang="en-US"/>
          </a:p>
        </p:txBody>
      </p:sp>
      <p:sp>
        <p:nvSpPr>
          <p:cNvPr id="5" name="Footer Placeholder 4">
            <a:extLst>
              <a:ext uri="{FF2B5EF4-FFF2-40B4-BE49-F238E27FC236}">
                <a16:creationId xmlns:a16="http://schemas.microsoft.com/office/drawing/2014/main" id="{BEE6A44B-BD23-421A-AB0E-1739EBE7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16C3B-1144-4341-989A-36AA6FFB2520}"/>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351587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B7EF9BEC-294A-EB19-6830-C6CC86496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503050-4511-44F2-B0EC-AF9B2478F502}"/>
              </a:ext>
            </a:extLst>
          </p:cNvPr>
          <p:cNvSpPr>
            <a:spLocks noGrp="1"/>
          </p:cNvSpPr>
          <p:nvPr>
            <p:ph type="title"/>
          </p:nvPr>
        </p:nvSpPr>
        <p:spPr>
          <a:xfrm>
            <a:off x="838200" y="170445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1CCD5F-64A6-4BF8-B67A-F0BE0320A596}"/>
              </a:ext>
            </a:extLst>
          </p:cNvPr>
          <p:cNvSpPr>
            <a:spLocks noGrp="1"/>
          </p:cNvSpPr>
          <p:nvPr>
            <p:ph idx="1"/>
          </p:nvPr>
        </p:nvSpPr>
        <p:spPr>
          <a:xfrm>
            <a:off x="838200" y="3284968"/>
            <a:ext cx="10515600" cy="2732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4DA5F9-4BB2-4EAA-B41D-4F2EF9EBB935}"/>
              </a:ext>
            </a:extLst>
          </p:cNvPr>
          <p:cNvSpPr>
            <a:spLocks noGrp="1"/>
          </p:cNvSpPr>
          <p:nvPr>
            <p:ph type="sldNum" sz="quarter" idx="12"/>
          </p:nvPr>
        </p:nvSpPr>
        <p:spPr>
          <a:xfrm>
            <a:off x="427749" y="6290651"/>
            <a:ext cx="2743200" cy="365125"/>
          </a:xfrm>
        </p:spPr>
        <p:txBody>
          <a:bodyPr/>
          <a:lstStyle>
            <a:lvl1pPr algn="l">
              <a:defRPr sz="1800">
                <a:solidFill>
                  <a:schemeClr val="tx1"/>
                </a:solidFill>
              </a:defRPr>
            </a:lvl1pPr>
          </a:lstStyle>
          <a:p>
            <a:fld id="{BFFFC0C0-D66F-4067-ACF0-5201F21C882E}" type="slidenum">
              <a:rPr lang="en-US" smtClean="0"/>
              <a:pPr/>
              <a:t>‹nr.›</a:t>
            </a:fld>
            <a:endParaRPr lang="en-US" dirty="0"/>
          </a:p>
        </p:txBody>
      </p:sp>
    </p:spTree>
    <p:extLst>
      <p:ext uri="{BB962C8B-B14F-4D97-AF65-F5344CB8AC3E}">
        <p14:creationId xmlns:p14="http://schemas.microsoft.com/office/powerpoint/2010/main" val="95129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B51A-155F-435E-8FD4-3BCE4D612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8EE54-215D-43BF-822C-AB91211A6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5CE63E-2C09-48AD-B4BE-B2C04EEFC05F}"/>
              </a:ext>
            </a:extLst>
          </p:cNvPr>
          <p:cNvSpPr>
            <a:spLocks noGrp="1"/>
          </p:cNvSpPr>
          <p:nvPr>
            <p:ph type="dt" sz="half" idx="10"/>
          </p:nvPr>
        </p:nvSpPr>
        <p:spPr>
          <a:xfrm>
            <a:off x="838200" y="6356350"/>
            <a:ext cx="2743200" cy="365125"/>
          </a:xfrm>
          <a:prstGeom prst="rect">
            <a:avLst/>
          </a:prstGeom>
        </p:spPr>
        <p:txBody>
          <a:bodyPr/>
          <a:lstStyle/>
          <a:p>
            <a:fld id="{7DF29BA5-A775-4476-B7FD-13D6957CDA65}" type="datetime1">
              <a:rPr lang="en-US" smtClean="0"/>
              <a:t>11/28/2023</a:t>
            </a:fld>
            <a:endParaRPr lang="en-US"/>
          </a:p>
        </p:txBody>
      </p:sp>
      <p:sp>
        <p:nvSpPr>
          <p:cNvPr id="5" name="Footer Placeholder 4">
            <a:extLst>
              <a:ext uri="{FF2B5EF4-FFF2-40B4-BE49-F238E27FC236}">
                <a16:creationId xmlns:a16="http://schemas.microsoft.com/office/drawing/2014/main" id="{6E6BB8B5-B80D-40A9-B9BB-3D0CB4B2FB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E2FBE1-1A3A-4449-8896-C3F96E6E660C}"/>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247125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B180-084C-4F13-AECB-E306E88F2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2BE99-E486-4B1B-A051-B82D88C2A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C9DF5-FAA5-49A2-AA59-32C6C8EBCC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8048D-D561-41DC-968E-11506400E971}"/>
              </a:ext>
            </a:extLst>
          </p:cNvPr>
          <p:cNvSpPr>
            <a:spLocks noGrp="1"/>
          </p:cNvSpPr>
          <p:nvPr>
            <p:ph type="dt" sz="half" idx="10"/>
          </p:nvPr>
        </p:nvSpPr>
        <p:spPr>
          <a:xfrm>
            <a:off x="838200" y="6356350"/>
            <a:ext cx="2743200" cy="365125"/>
          </a:xfrm>
          <a:prstGeom prst="rect">
            <a:avLst/>
          </a:prstGeom>
        </p:spPr>
        <p:txBody>
          <a:bodyPr/>
          <a:lstStyle/>
          <a:p>
            <a:fld id="{FCF127C2-B821-49BD-9E64-DD0C3E7F5695}" type="datetime1">
              <a:rPr lang="en-US" smtClean="0"/>
              <a:t>11/28/2023</a:t>
            </a:fld>
            <a:endParaRPr lang="en-US"/>
          </a:p>
        </p:txBody>
      </p:sp>
      <p:sp>
        <p:nvSpPr>
          <p:cNvPr id="6" name="Footer Placeholder 5">
            <a:extLst>
              <a:ext uri="{FF2B5EF4-FFF2-40B4-BE49-F238E27FC236}">
                <a16:creationId xmlns:a16="http://schemas.microsoft.com/office/drawing/2014/main" id="{054E5ACB-F0B7-4DA8-A004-57F993481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993EE-482D-42AF-9EDB-424A5A5DDF87}"/>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18813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F7C7-A468-4F24-8520-7EF909804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828F1F-B83D-417D-A733-09A66DC86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F7D07-3450-48FB-A7CE-5E95B8DC96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DB249-17FB-45A8-A492-E0278D157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DE522-5ACE-44D5-BB0A-955E8A2A3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072B2A-387B-445D-ADCD-83735A743EB0}"/>
              </a:ext>
            </a:extLst>
          </p:cNvPr>
          <p:cNvSpPr>
            <a:spLocks noGrp="1"/>
          </p:cNvSpPr>
          <p:nvPr>
            <p:ph type="dt" sz="half" idx="10"/>
          </p:nvPr>
        </p:nvSpPr>
        <p:spPr>
          <a:xfrm>
            <a:off x="838200" y="6356350"/>
            <a:ext cx="2743200" cy="365125"/>
          </a:xfrm>
          <a:prstGeom prst="rect">
            <a:avLst/>
          </a:prstGeom>
        </p:spPr>
        <p:txBody>
          <a:bodyPr/>
          <a:lstStyle/>
          <a:p>
            <a:fld id="{DBB5C502-B65A-4C4B-A8E7-5395DEB40FD2}" type="datetime1">
              <a:rPr lang="en-US" smtClean="0"/>
              <a:t>11/28/2023</a:t>
            </a:fld>
            <a:endParaRPr lang="en-US"/>
          </a:p>
        </p:txBody>
      </p:sp>
      <p:sp>
        <p:nvSpPr>
          <p:cNvPr id="8" name="Footer Placeholder 7">
            <a:extLst>
              <a:ext uri="{FF2B5EF4-FFF2-40B4-BE49-F238E27FC236}">
                <a16:creationId xmlns:a16="http://schemas.microsoft.com/office/drawing/2014/main" id="{7A01BBE1-95F5-4389-9C25-C507008DE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004C27-2137-4379-A73B-BF3375D6C697}"/>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413144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799-ED5C-4DDA-843A-38B8FE643F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04701-7CF6-4AE1-B35B-027C9DEE3891}"/>
              </a:ext>
            </a:extLst>
          </p:cNvPr>
          <p:cNvSpPr>
            <a:spLocks noGrp="1"/>
          </p:cNvSpPr>
          <p:nvPr>
            <p:ph type="dt" sz="half" idx="10"/>
          </p:nvPr>
        </p:nvSpPr>
        <p:spPr>
          <a:xfrm>
            <a:off x="838200" y="6356350"/>
            <a:ext cx="2743200" cy="365125"/>
          </a:xfrm>
          <a:prstGeom prst="rect">
            <a:avLst/>
          </a:prstGeom>
        </p:spPr>
        <p:txBody>
          <a:bodyPr/>
          <a:lstStyle/>
          <a:p>
            <a:fld id="{02A5EDF9-3232-4C22-B8C0-6997094DA4A6}" type="datetime1">
              <a:rPr lang="en-US" smtClean="0"/>
              <a:t>11/28/2023</a:t>
            </a:fld>
            <a:endParaRPr lang="en-US"/>
          </a:p>
        </p:txBody>
      </p:sp>
      <p:sp>
        <p:nvSpPr>
          <p:cNvPr id="4" name="Footer Placeholder 3">
            <a:extLst>
              <a:ext uri="{FF2B5EF4-FFF2-40B4-BE49-F238E27FC236}">
                <a16:creationId xmlns:a16="http://schemas.microsoft.com/office/drawing/2014/main" id="{544C8628-FD72-4C01-96A7-31F0B9807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E946A54-6397-44F1-A8E4-368C91598A94}"/>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23731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DDAB7-6C98-4364-991C-70797D625A76}"/>
              </a:ext>
            </a:extLst>
          </p:cNvPr>
          <p:cNvSpPr>
            <a:spLocks noGrp="1"/>
          </p:cNvSpPr>
          <p:nvPr>
            <p:ph type="dt" sz="half" idx="10"/>
          </p:nvPr>
        </p:nvSpPr>
        <p:spPr>
          <a:xfrm>
            <a:off x="838200" y="6356350"/>
            <a:ext cx="2743200" cy="365125"/>
          </a:xfrm>
          <a:prstGeom prst="rect">
            <a:avLst/>
          </a:prstGeom>
        </p:spPr>
        <p:txBody>
          <a:bodyPr/>
          <a:lstStyle/>
          <a:p>
            <a:fld id="{0954FCFD-3E10-47A2-98BE-8EBDE63D7C9A}" type="datetime1">
              <a:rPr lang="en-US" smtClean="0"/>
              <a:t>11/28/2023</a:t>
            </a:fld>
            <a:endParaRPr lang="en-US"/>
          </a:p>
        </p:txBody>
      </p:sp>
      <p:sp>
        <p:nvSpPr>
          <p:cNvPr id="3" name="Footer Placeholder 2">
            <a:extLst>
              <a:ext uri="{FF2B5EF4-FFF2-40B4-BE49-F238E27FC236}">
                <a16:creationId xmlns:a16="http://schemas.microsoft.com/office/drawing/2014/main" id="{74C61C78-4EBB-4D77-975E-7A77E4121F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395A1D9-E314-4B9E-BC03-49C226B5FE39}"/>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75006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F20F-FD30-49D4-8CCA-B06B8442F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449CEE-5F79-445B-91A0-4BAE7F834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B0D78-E668-4B1D-AD89-08DEAE564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ADC3F-633E-4DE1-9DE5-5A93667431F3}"/>
              </a:ext>
            </a:extLst>
          </p:cNvPr>
          <p:cNvSpPr>
            <a:spLocks noGrp="1"/>
          </p:cNvSpPr>
          <p:nvPr>
            <p:ph type="dt" sz="half" idx="10"/>
          </p:nvPr>
        </p:nvSpPr>
        <p:spPr>
          <a:xfrm>
            <a:off x="838200" y="6356350"/>
            <a:ext cx="2743200" cy="365125"/>
          </a:xfrm>
          <a:prstGeom prst="rect">
            <a:avLst/>
          </a:prstGeom>
        </p:spPr>
        <p:txBody>
          <a:bodyPr/>
          <a:lstStyle/>
          <a:p>
            <a:fld id="{246159BC-7BEE-47F9-9D6B-A72CB2314C12}" type="datetime1">
              <a:rPr lang="en-US" smtClean="0"/>
              <a:t>11/28/2023</a:t>
            </a:fld>
            <a:endParaRPr lang="en-US"/>
          </a:p>
        </p:txBody>
      </p:sp>
      <p:sp>
        <p:nvSpPr>
          <p:cNvPr id="6" name="Footer Placeholder 5">
            <a:extLst>
              <a:ext uri="{FF2B5EF4-FFF2-40B4-BE49-F238E27FC236}">
                <a16:creationId xmlns:a16="http://schemas.microsoft.com/office/drawing/2014/main" id="{65BA251C-0ED9-4D28-B385-D32B84C62A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27CA65-DBB7-40CA-A232-55D01EC36760}"/>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177013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DF80-70DD-49C1-90B4-8932CDA30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D8E5A-C1E8-44C5-91BC-1826014BA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D1ECA-E425-4C7F-9BCD-BC99786AE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A4C17-AADD-4688-981D-0DA619240C9A}"/>
              </a:ext>
            </a:extLst>
          </p:cNvPr>
          <p:cNvSpPr>
            <a:spLocks noGrp="1"/>
          </p:cNvSpPr>
          <p:nvPr>
            <p:ph type="dt" sz="half" idx="10"/>
          </p:nvPr>
        </p:nvSpPr>
        <p:spPr>
          <a:xfrm>
            <a:off x="838200" y="6356350"/>
            <a:ext cx="2743200" cy="365125"/>
          </a:xfrm>
          <a:prstGeom prst="rect">
            <a:avLst/>
          </a:prstGeom>
        </p:spPr>
        <p:txBody>
          <a:bodyPr/>
          <a:lstStyle/>
          <a:p>
            <a:fld id="{5C89FE31-B826-468D-B240-2C504D3A7CDE}" type="datetime1">
              <a:rPr lang="en-US" smtClean="0"/>
              <a:t>11/28/2023</a:t>
            </a:fld>
            <a:endParaRPr lang="en-US"/>
          </a:p>
        </p:txBody>
      </p:sp>
      <p:sp>
        <p:nvSpPr>
          <p:cNvPr id="6" name="Footer Placeholder 5">
            <a:extLst>
              <a:ext uri="{FF2B5EF4-FFF2-40B4-BE49-F238E27FC236}">
                <a16:creationId xmlns:a16="http://schemas.microsoft.com/office/drawing/2014/main" id="{71933F2B-C24D-4432-8922-E781D1A1CE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78B59-740D-4B66-8F3C-A34D866865CC}"/>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327030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73512-CAB0-472E-864C-480FC2F3BC0B}"/>
              </a:ext>
            </a:extLst>
          </p:cNvPr>
          <p:cNvSpPr>
            <a:spLocks noGrp="1"/>
          </p:cNvSpPr>
          <p:nvPr>
            <p:ph type="title"/>
          </p:nvPr>
        </p:nvSpPr>
        <p:spPr>
          <a:xfrm>
            <a:off x="838200" y="140652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90A9B-D16C-4B93-B74D-BBD2E0498031}"/>
              </a:ext>
            </a:extLst>
          </p:cNvPr>
          <p:cNvSpPr>
            <a:spLocks noGrp="1"/>
          </p:cNvSpPr>
          <p:nvPr>
            <p:ph type="body" idx="1"/>
          </p:nvPr>
        </p:nvSpPr>
        <p:spPr>
          <a:xfrm>
            <a:off x="838200" y="3047999"/>
            <a:ext cx="10515600" cy="2891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9EFCF43-C28B-4597-A08A-5FFD953FAE06}"/>
              </a:ext>
            </a:extLst>
          </p:cNvPr>
          <p:cNvSpPr>
            <a:spLocks noGrp="1"/>
          </p:cNvSpPr>
          <p:nvPr>
            <p:ph type="sldNum" sz="quarter" idx="4"/>
          </p:nvPr>
        </p:nvSpPr>
        <p:spPr>
          <a:xfrm>
            <a:off x="9324703" y="61277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FC0C0-D66F-4067-ACF0-5201F21C882E}" type="slidenum">
              <a:rPr lang="en-US" smtClean="0"/>
              <a:t>‹nr.›</a:t>
            </a:fld>
            <a:endParaRPr lang="en-US" dirty="0"/>
          </a:p>
        </p:txBody>
      </p:sp>
    </p:spTree>
    <p:extLst>
      <p:ext uri="{BB962C8B-B14F-4D97-AF65-F5344CB8AC3E}">
        <p14:creationId xmlns:p14="http://schemas.microsoft.com/office/powerpoint/2010/main" val="399720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1C95-91FA-4FC0-B79C-DFA70DD24305}"/>
              </a:ext>
            </a:extLst>
          </p:cNvPr>
          <p:cNvSpPr>
            <a:spLocks noGrp="1"/>
          </p:cNvSpPr>
          <p:nvPr>
            <p:ph type="ctrTitle"/>
          </p:nvPr>
        </p:nvSpPr>
        <p:spPr/>
        <p:txBody>
          <a:bodyPr>
            <a:normAutofit/>
          </a:bodyPr>
          <a:lstStyle/>
          <a:p>
            <a:r>
              <a:rPr lang="en-US" sz="3600" dirty="0">
                <a:effectLst/>
                <a:latin typeface="Cambria" panose="02040503050406030204" pitchFamily="18" charset="0"/>
                <a:ea typeface="Scala Sans Offc"/>
                <a:cs typeface="Scala Sans Offc"/>
              </a:rPr>
              <a:t>European Courts: Enforcement and remedies</a:t>
            </a:r>
            <a:br>
              <a:rPr lang="el-GR" sz="3600" dirty="0">
                <a:solidFill>
                  <a:schemeClr val="tx1">
                    <a:lumMod val="75000"/>
                    <a:lumOff val="25000"/>
                  </a:schemeClr>
                </a:solidFill>
              </a:rPr>
            </a:br>
            <a:br>
              <a:rPr lang="nl-NL" sz="3600" dirty="0">
                <a:solidFill>
                  <a:schemeClr val="tx1">
                    <a:lumMod val="75000"/>
                    <a:lumOff val="25000"/>
                  </a:schemeClr>
                </a:solidFill>
              </a:rPr>
            </a:br>
            <a:r>
              <a:rPr lang="en-US" sz="1800" dirty="0">
                <a:solidFill>
                  <a:srgbClr val="003366"/>
                </a:solidFill>
                <a:effectLst/>
                <a:latin typeface="Cambria" panose="02040503050406030204" pitchFamily="18" charset="0"/>
                <a:ea typeface="Scala Sans Offc"/>
                <a:cs typeface="Scala Sans Offc"/>
              </a:rPr>
              <a:t>Executive </a:t>
            </a:r>
            <a:r>
              <a:rPr lang="en-US" sz="1800" dirty="0" err="1">
                <a:solidFill>
                  <a:srgbClr val="003366"/>
                </a:solidFill>
                <a:effectLst/>
                <a:latin typeface="Cambria" panose="02040503050406030204" pitchFamily="18" charset="0"/>
                <a:ea typeface="Scala Sans Offc"/>
                <a:cs typeface="Scala Sans Offc"/>
              </a:rPr>
              <a:t>Programme</a:t>
            </a:r>
            <a:r>
              <a:rPr lang="en-US" sz="1800" dirty="0">
                <a:solidFill>
                  <a:srgbClr val="003366"/>
                </a:solidFill>
                <a:effectLst/>
                <a:latin typeface="Cambria" panose="02040503050406030204" pitchFamily="18" charset="0"/>
                <a:ea typeface="Scala Sans Offc"/>
                <a:cs typeface="Scala Sans Offc"/>
              </a:rPr>
              <a:t> Law &amp; Technology</a:t>
            </a:r>
            <a:br>
              <a:rPr lang="el-GR" dirty="0"/>
            </a:br>
            <a:endParaRPr lang="en-US" dirty="0"/>
          </a:p>
        </p:txBody>
      </p:sp>
      <p:sp>
        <p:nvSpPr>
          <p:cNvPr id="3" name="Subtitle 2">
            <a:extLst>
              <a:ext uri="{FF2B5EF4-FFF2-40B4-BE49-F238E27FC236}">
                <a16:creationId xmlns:a16="http://schemas.microsoft.com/office/drawing/2014/main" id="{E82B679A-D57F-4E4C-B9BF-22D8C8BDD7D2}"/>
              </a:ext>
            </a:extLst>
          </p:cNvPr>
          <p:cNvSpPr>
            <a:spLocks noGrp="1"/>
          </p:cNvSpPr>
          <p:nvPr>
            <p:ph type="subTitle" idx="1"/>
          </p:nvPr>
        </p:nvSpPr>
        <p:spPr/>
        <p:txBody>
          <a:bodyPr/>
          <a:lstStyle/>
          <a:p>
            <a:r>
              <a:rPr lang="en-US" dirty="0">
                <a:solidFill>
                  <a:schemeClr val="tx1">
                    <a:lumMod val="85000"/>
                    <a:lumOff val="15000"/>
                  </a:schemeClr>
                </a:solidFill>
              </a:rPr>
              <a:t>Bart van der Sloot</a:t>
            </a:r>
          </a:p>
        </p:txBody>
      </p:sp>
    </p:spTree>
    <p:extLst>
      <p:ext uri="{BB962C8B-B14F-4D97-AF65-F5344CB8AC3E}">
        <p14:creationId xmlns:p14="http://schemas.microsoft.com/office/powerpoint/2010/main" val="389254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600813"/>
            <a:ext cx="10515600" cy="3253978"/>
          </a:xfrm>
        </p:spPr>
        <p:txBody>
          <a:bodyPr>
            <a:normAutofit fontScale="70000" lnSpcReduction="20000"/>
          </a:bodyPr>
          <a:lstStyle/>
          <a:p>
            <a:r>
              <a:rPr lang="en-US" dirty="0"/>
              <a:t>Article 18 Availability of electronic copies of documents and particulars </a:t>
            </a:r>
          </a:p>
          <a:p>
            <a:r>
              <a:rPr lang="en-US" dirty="0"/>
              <a:t>1. Electronic copies of the documents and particulars referred to in Article 14 shall also be </a:t>
            </a:r>
            <a:r>
              <a:rPr lang="en-US" b="1" dirty="0"/>
              <a:t>made publicly available </a:t>
            </a:r>
            <a:r>
              <a:rPr lang="en-US" dirty="0"/>
              <a:t>through the system of interconnection of registers. </a:t>
            </a:r>
          </a:p>
          <a:p>
            <a:r>
              <a:rPr lang="en-US" dirty="0"/>
              <a:t>2. Member States shall ensure that the documents and particulars referred to in Article 14 are available through the system of interconnection of registers in a </a:t>
            </a:r>
            <a:r>
              <a:rPr lang="en-US" b="1" dirty="0"/>
              <a:t>standard message format </a:t>
            </a:r>
            <a:r>
              <a:rPr lang="en-US" dirty="0"/>
              <a:t>and accessible by electronic means. Member States shall also ensure that minimum standards for the security of data transmission are respected. </a:t>
            </a:r>
          </a:p>
          <a:p>
            <a:r>
              <a:rPr lang="en-US" dirty="0"/>
              <a:t>3. The Commission shall provide a </a:t>
            </a:r>
            <a:r>
              <a:rPr lang="en-US" b="1" dirty="0"/>
              <a:t>search service </a:t>
            </a:r>
            <a:r>
              <a:rPr lang="en-US" dirty="0"/>
              <a:t>in all the official languages of the Union in respect of companies registered in the Member States, in order to make available through the portal: (a) the documents and particulars referred to in Article 14; (b) the explanatory labels, available in all the official languages of the Union, listing those particulars and the types of those documents. </a:t>
            </a:r>
            <a:endParaRPr lang="nl-NL" dirty="0"/>
          </a:p>
        </p:txBody>
      </p:sp>
    </p:spTree>
    <p:extLst>
      <p:ext uri="{BB962C8B-B14F-4D97-AF65-F5344CB8AC3E}">
        <p14:creationId xmlns:p14="http://schemas.microsoft.com/office/powerpoint/2010/main" val="31088431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5875338"/>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References to another minimum requirement of law</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9. Available remedies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In the Court’s view, the aggregate of remedies, although not providing a full and public response to the objections raised by a complainant, must be considered sufficient in the present context, which involves an abstract challenge to the signals intelligence regime itself and does not concern a complaint against a particular intelligence measure. In reaching this conclusion, the Court attaches importance to the earlier stages of supervision of the regime, including the detailed judicial examination by the Foreign Intelligence Court of the FRA’s requests for permits to conduct signals intelligence and the extensive and partly public supervision by several bodies, in particular the Foreign Intelligence Inspectorate.</a:t>
                      </a:r>
                      <a:r>
                        <a:rPr lang="en-GB" sz="1400" dirty="0">
                          <a:solidFill>
                            <a:srgbClr val="000000"/>
                          </a:solidFill>
                          <a:effectLst/>
                          <a:latin typeface="+mn-lt"/>
                          <a:ea typeface="Calibri" panose="020F0502020204030204" pitchFamily="34" charset="0"/>
                          <a:cs typeface="Times New Roman" panose="02020603050405020304" pitchFamily="18" charset="0"/>
                        </a:rPr>
                        <a:t>’</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bl>
          </a:graphicData>
        </a:graphic>
      </p:graphicFrame>
    </p:spTree>
    <p:extLst>
      <p:ext uri="{BB962C8B-B14F-4D97-AF65-F5344CB8AC3E}">
        <p14:creationId xmlns:p14="http://schemas.microsoft.com/office/powerpoint/2010/main" val="1528716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768D5-6EFF-072F-FD72-1D3C78F107A5}"/>
              </a:ext>
            </a:extLst>
          </p:cNvPr>
          <p:cNvSpPr>
            <a:spLocks noGrp="1"/>
          </p:cNvSpPr>
          <p:nvPr>
            <p:ph type="title"/>
          </p:nvPr>
        </p:nvSpPr>
        <p:spPr/>
        <p:txBody>
          <a:bodyPr/>
          <a:lstStyle/>
          <a:p>
            <a:r>
              <a:rPr lang="nl-NL" dirty="0" err="1"/>
              <a:t>Conventionality</a:t>
            </a:r>
            <a:endParaRPr lang="nl-NL" dirty="0"/>
          </a:p>
        </p:txBody>
      </p:sp>
      <p:sp>
        <p:nvSpPr>
          <p:cNvPr id="4" name="Tijdelijke aanduiding voor dianummer 3">
            <a:extLst>
              <a:ext uri="{FF2B5EF4-FFF2-40B4-BE49-F238E27FC236}">
                <a16:creationId xmlns:a16="http://schemas.microsoft.com/office/drawing/2014/main" id="{415CE0EC-0480-AEE6-1719-1CE9FF265C2A}"/>
              </a:ext>
            </a:extLst>
          </p:cNvPr>
          <p:cNvSpPr>
            <a:spLocks noGrp="1"/>
          </p:cNvSpPr>
          <p:nvPr>
            <p:ph type="sldNum" sz="quarter" idx="12"/>
          </p:nvPr>
        </p:nvSpPr>
        <p:spPr/>
        <p:txBody>
          <a:bodyPr/>
          <a:lstStyle/>
          <a:p>
            <a:fld id="{BFFFC0C0-D66F-4067-ACF0-5201F21C882E}" type="slidenum">
              <a:rPr lang="en-US" smtClean="0"/>
              <a:pPr/>
              <a:t>101</a:t>
            </a:fld>
            <a:endParaRPr lang="en-US" dirty="0"/>
          </a:p>
        </p:txBody>
      </p:sp>
      <p:sp>
        <p:nvSpPr>
          <p:cNvPr id="5" name="Tijdelijke aanduiding voor inhoud 2">
            <a:extLst>
              <a:ext uri="{FF2B5EF4-FFF2-40B4-BE49-F238E27FC236}">
                <a16:creationId xmlns:a16="http://schemas.microsoft.com/office/drawing/2014/main" id="{6D6CC9A9-BAEB-5B78-6EAF-BC17FFCE689A}"/>
              </a:ext>
            </a:extLst>
          </p:cNvPr>
          <p:cNvSpPr>
            <a:spLocks noGrp="1"/>
          </p:cNvSpPr>
          <p:nvPr>
            <p:ph idx="1"/>
          </p:nvPr>
        </p:nvSpPr>
        <p:spPr>
          <a:xfrm>
            <a:off x="838200" y="3284538"/>
            <a:ext cx="10515600" cy="2733675"/>
          </a:xfrm>
        </p:spPr>
        <p:txBody>
          <a:bodyPr>
            <a:normAutofit/>
          </a:bodyPr>
          <a:lstStyle/>
          <a:p>
            <a:r>
              <a:rPr lang="nl-NL" sz="2400" dirty="0" err="1">
                <a:highlight>
                  <a:srgbClr val="FF0000"/>
                </a:highlight>
              </a:rPr>
              <a:t>Conventionality</a:t>
            </a:r>
            <a:r>
              <a:rPr lang="nl-NL" sz="2400" dirty="0"/>
              <a:t>: </a:t>
            </a:r>
            <a:r>
              <a:rPr lang="en-GB" sz="2400" dirty="0">
                <a:effectLst/>
                <a:ea typeface="Calibri" panose="020F0502020204030204" pitchFamily="34" charset="0"/>
                <a:cs typeface="Times New Roman" panose="02020603050405020304" pitchFamily="18" charset="0"/>
              </a:rPr>
              <a:t>‘an abstract review of the “conventionality” of a Greek law, while acting as a court of first instance. The Grand Chamber not only reviews the Convention compliance of a law which has not been applied to the applicants, but furthermore does it without the benefit of prior scrutiny of that same legislation by the national courts. In other words, the Grand Chamber invests itself with the power to examine in </a:t>
            </a:r>
            <a:r>
              <a:rPr lang="en-GB" sz="2400" dirty="0" err="1">
                <a:effectLst/>
                <a:ea typeface="Calibri" panose="020F0502020204030204" pitchFamily="34" charset="0"/>
                <a:cs typeface="Times New Roman" panose="02020603050405020304" pitchFamily="18" charset="0"/>
              </a:rPr>
              <a:t>abstracto</a:t>
            </a:r>
            <a:r>
              <a:rPr lang="en-GB" sz="2400" dirty="0">
                <a:effectLst/>
                <a:ea typeface="Calibri" panose="020F0502020204030204" pitchFamily="34" charset="0"/>
                <a:cs typeface="Times New Roman" panose="02020603050405020304" pitchFamily="18" charset="0"/>
              </a:rPr>
              <a:t> the Convention compliance of laws without any prior national judicial review.’ </a:t>
            </a:r>
            <a:r>
              <a:rPr lang="en-US" sz="1600" b="1" i="0" u="none" strike="noStrike" dirty="0">
                <a:solidFill>
                  <a:srgbClr val="000000"/>
                </a:solidFill>
                <a:effectLst/>
                <a:latin typeface="Arial" panose="020B0604020202020204" pitchFamily="34" charset="0"/>
              </a:rPr>
              <a:t>VALLIANATOS AND OTHERS v. GREECE, </a:t>
            </a:r>
            <a:r>
              <a:rPr lang="nl-NL" sz="1600" b="0" i="0" dirty="0">
                <a:solidFill>
                  <a:srgbClr val="000000"/>
                </a:solidFill>
                <a:effectLst/>
                <a:latin typeface="Arial" panose="020B0604020202020204" pitchFamily="34" charset="0"/>
              </a:rPr>
              <a:t>07/11/2013</a:t>
            </a:r>
            <a:endParaRPr lang="nl-NL" sz="2400" dirty="0"/>
          </a:p>
        </p:txBody>
      </p:sp>
    </p:spTree>
    <p:extLst>
      <p:ext uri="{BB962C8B-B14F-4D97-AF65-F5344CB8AC3E}">
        <p14:creationId xmlns:p14="http://schemas.microsoft.com/office/powerpoint/2010/main" val="17736964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8AF83-34D3-F9B4-3EE1-94689AB63BD3}"/>
              </a:ext>
            </a:extLst>
          </p:cNvPr>
          <p:cNvSpPr>
            <a:spLocks noGrp="1"/>
          </p:cNvSpPr>
          <p:nvPr>
            <p:ph type="title"/>
          </p:nvPr>
        </p:nvSpPr>
        <p:spPr>
          <a:xfrm>
            <a:off x="785573" y="1092663"/>
            <a:ext cx="10515600" cy="1325563"/>
          </a:xfrm>
        </p:spPr>
        <p:txBody>
          <a:bodyPr/>
          <a:lstStyle/>
          <a:p>
            <a:r>
              <a:rPr lang="nl-NL" dirty="0"/>
              <a:t>Grand </a:t>
            </a:r>
            <a:r>
              <a:rPr lang="nl-NL" dirty="0" err="1"/>
              <a:t>Chamber</a:t>
            </a:r>
            <a:r>
              <a:rPr lang="nl-NL" dirty="0"/>
              <a:t> Centrum &amp; Big </a:t>
            </a:r>
            <a:r>
              <a:rPr lang="nl-NL" dirty="0" err="1"/>
              <a:t>Brother</a:t>
            </a:r>
            <a:endParaRPr lang="nl-NL" dirty="0"/>
          </a:p>
        </p:txBody>
      </p:sp>
      <p:sp>
        <p:nvSpPr>
          <p:cNvPr id="3" name="Tijdelijke aanduiding voor inhoud 2">
            <a:extLst>
              <a:ext uri="{FF2B5EF4-FFF2-40B4-BE49-F238E27FC236}">
                <a16:creationId xmlns:a16="http://schemas.microsoft.com/office/drawing/2014/main" id="{D9ED6658-8D3E-0100-C687-8132F53ED2F9}"/>
              </a:ext>
            </a:extLst>
          </p:cNvPr>
          <p:cNvSpPr>
            <a:spLocks noGrp="1"/>
          </p:cNvSpPr>
          <p:nvPr>
            <p:ph idx="1"/>
          </p:nvPr>
        </p:nvSpPr>
        <p:spPr>
          <a:xfrm>
            <a:off x="838200" y="2078781"/>
            <a:ext cx="10515600" cy="4037519"/>
          </a:xfrm>
        </p:spPr>
        <p:txBody>
          <a:bodyPr>
            <a:normAutofit fontScale="62500" lnSpcReduction="20000"/>
          </a:bodyPr>
          <a:lstStyle/>
          <a:p>
            <a:r>
              <a:rPr lang="en-US" dirty="0"/>
              <a:t>The Grand Chamber rejects this approach. It avoids using the term ‘minimum requirements’, but </a:t>
            </a:r>
            <a:r>
              <a:rPr lang="en-US" dirty="0" err="1"/>
              <a:t>coinsthe</a:t>
            </a:r>
            <a:r>
              <a:rPr lang="en-US" dirty="0"/>
              <a:t> standards </a:t>
            </a:r>
            <a:r>
              <a:rPr lang="en-US" dirty="0" err="1"/>
              <a:t>as‘principles</a:t>
            </a:r>
            <a:r>
              <a:rPr lang="en-US" dirty="0"/>
              <a:t>’, that could provide important safeguards. Like </a:t>
            </a:r>
            <a:r>
              <a:rPr lang="en-US" dirty="0" err="1"/>
              <a:t>Lemmens</a:t>
            </a:r>
            <a:r>
              <a:rPr lang="en-US" dirty="0"/>
              <a:t>, </a:t>
            </a:r>
            <a:r>
              <a:rPr lang="en-US" dirty="0" err="1"/>
              <a:t>Vehabovic</a:t>
            </a:r>
            <a:r>
              <a:rPr lang="en-US" dirty="0"/>
              <a:t> and </a:t>
            </a:r>
            <a:r>
              <a:rPr lang="en-US" dirty="0" err="1"/>
              <a:t>Bosnjak</a:t>
            </a:r>
            <a:r>
              <a:rPr lang="en-US" dirty="0"/>
              <a:t> stress, for the Grand Chamber, the standards ‘do not clearly serve as self-standing minimum standards, as any lack of compliance with any of those standards appears to be “reparable” in the process of a global assessment below (Big Brother Watch, separate opinion </a:t>
            </a:r>
            <a:r>
              <a:rPr lang="en-US" dirty="0" err="1"/>
              <a:t>Lemmens</a:t>
            </a:r>
            <a:r>
              <a:rPr lang="en-US" dirty="0"/>
              <a:t>, </a:t>
            </a:r>
            <a:r>
              <a:rPr lang="en-US" dirty="0" err="1"/>
              <a:t>Vehabovic</a:t>
            </a:r>
            <a:r>
              <a:rPr lang="en-US" dirty="0"/>
              <a:t> and </a:t>
            </a:r>
            <a:r>
              <a:rPr lang="en-US" dirty="0" err="1"/>
              <a:t>Bosnjak</a:t>
            </a:r>
            <a:r>
              <a:rPr lang="en-US" dirty="0"/>
              <a:t>, § 14). </a:t>
            </a:r>
          </a:p>
          <a:p>
            <a:r>
              <a:rPr lang="en-US" dirty="0"/>
              <a:t>The Grand Chamber emphasizes that the checks and balances within the legal regime should be such that they ensure that the use of power will be limited to what is necessary in a democratic society. Restrictions imposed in the beginning of the process, e.g. on the grounds for which mass surveillance may be issued, are necessary to enable supervision at the end of the process, e.g. if there are virtually no restrictions at the beginning, no meaningful assessment of whether executive branches adhered to the prevailing restrictions can take place after the powers have been deployed (Big Brother Watch, § 370). </a:t>
            </a:r>
          </a:p>
          <a:p>
            <a:r>
              <a:rPr lang="en-US" dirty="0"/>
              <a:t>The Grand Chamber‘ considers that the process must be subject to “end-to-end safeguards”, meaning that, at the domestic level, an assessment should be made at each stage of the process of the necessity and proportionality of the measures being taken; that bulk interception should be subject to independent </a:t>
            </a:r>
            <a:r>
              <a:rPr lang="en-US" dirty="0" err="1"/>
              <a:t>authorisation</a:t>
            </a:r>
            <a:r>
              <a:rPr lang="en-US" dirty="0"/>
              <a:t> at the outset, when the object and scope of the operation are being defined; and that the operation should be subject to supervision and independent ex post facto review. In the Court’s view, these are fundamental safeguards which will be the cornerstone of any Article 8 compliant bulk interception regime (Big Brother Watch, § 350).’</a:t>
            </a:r>
            <a:endParaRPr lang="nl-NL" dirty="0"/>
          </a:p>
        </p:txBody>
      </p:sp>
      <p:sp>
        <p:nvSpPr>
          <p:cNvPr id="4" name="Tijdelijke aanduiding voor dianummer 3">
            <a:extLst>
              <a:ext uri="{FF2B5EF4-FFF2-40B4-BE49-F238E27FC236}">
                <a16:creationId xmlns:a16="http://schemas.microsoft.com/office/drawing/2014/main" id="{E1A43EF5-4727-1B77-84A3-7CEB40FB67C6}"/>
              </a:ext>
            </a:extLst>
          </p:cNvPr>
          <p:cNvSpPr>
            <a:spLocks noGrp="1"/>
          </p:cNvSpPr>
          <p:nvPr>
            <p:ph type="sldNum" sz="quarter" idx="12"/>
          </p:nvPr>
        </p:nvSpPr>
        <p:spPr/>
        <p:txBody>
          <a:bodyPr/>
          <a:lstStyle/>
          <a:p>
            <a:fld id="{BFFFC0C0-D66F-4067-ACF0-5201F21C882E}" type="slidenum">
              <a:rPr lang="en-US" smtClean="0"/>
              <a:pPr/>
              <a:t>102</a:t>
            </a:fld>
            <a:endParaRPr lang="en-US" dirty="0"/>
          </a:p>
        </p:txBody>
      </p:sp>
    </p:spTree>
    <p:extLst>
      <p:ext uri="{BB962C8B-B14F-4D97-AF65-F5344CB8AC3E}">
        <p14:creationId xmlns:p14="http://schemas.microsoft.com/office/powerpoint/2010/main" val="12546591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9BCA7-E22F-456B-6524-8290DB6D0B0D}"/>
              </a:ext>
            </a:extLst>
          </p:cNvPr>
          <p:cNvSpPr>
            <a:spLocks noGrp="1"/>
          </p:cNvSpPr>
          <p:nvPr>
            <p:ph type="title"/>
          </p:nvPr>
        </p:nvSpPr>
        <p:spPr/>
        <p:txBody>
          <a:bodyPr/>
          <a:lstStyle/>
          <a:p>
            <a:r>
              <a:rPr lang="nl-NL" dirty="0"/>
              <a:t>Break</a:t>
            </a:r>
          </a:p>
        </p:txBody>
      </p:sp>
      <p:sp>
        <p:nvSpPr>
          <p:cNvPr id="3" name="Tijdelijke aanduiding voor inhoud 2">
            <a:extLst>
              <a:ext uri="{FF2B5EF4-FFF2-40B4-BE49-F238E27FC236}">
                <a16:creationId xmlns:a16="http://schemas.microsoft.com/office/drawing/2014/main" id="{DA36BA9C-03A5-FAEB-F83E-F3B278E9DE44}"/>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15BD4A2-B278-470C-F187-86BDC20F07AF}"/>
              </a:ext>
            </a:extLst>
          </p:cNvPr>
          <p:cNvSpPr>
            <a:spLocks noGrp="1"/>
          </p:cNvSpPr>
          <p:nvPr>
            <p:ph type="sldNum" sz="quarter" idx="12"/>
          </p:nvPr>
        </p:nvSpPr>
        <p:spPr/>
        <p:txBody>
          <a:bodyPr/>
          <a:lstStyle/>
          <a:p>
            <a:fld id="{BFFFC0C0-D66F-4067-ACF0-5201F21C882E}" type="slidenum">
              <a:rPr lang="en-US" smtClean="0"/>
              <a:pPr/>
              <a:t>103</a:t>
            </a:fld>
            <a:endParaRPr lang="en-US" dirty="0"/>
          </a:p>
        </p:txBody>
      </p:sp>
    </p:spTree>
    <p:extLst>
      <p:ext uri="{BB962C8B-B14F-4D97-AF65-F5344CB8AC3E}">
        <p14:creationId xmlns:p14="http://schemas.microsoft.com/office/powerpoint/2010/main" val="28235641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CFECD-481C-A2F8-E9FE-E55C7520DCA5}"/>
              </a:ext>
            </a:extLst>
          </p:cNvPr>
          <p:cNvSpPr>
            <a:spLocks noGrp="1"/>
          </p:cNvSpPr>
          <p:nvPr>
            <p:ph type="title"/>
          </p:nvPr>
        </p:nvSpPr>
        <p:spPr/>
        <p:txBody>
          <a:bodyPr/>
          <a:lstStyle/>
          <a:p>
            <a:r>
              <a:rPr lang="en-US" dirty="0"/>
              <a:t>CJEU &amp; ECtHR	– Necessity &amp; Balancing</a:t>
            </a:r>
            <a:br>
              <a:rPr lang="en-US" dirty="0"/>
            </a:br>
            <a:endParaRPr lang="nl-NL" dirty="0"/>
          </a:p>
        </p:txBody>
      </p:sp>
      <p:sp>
        <p:nvSpPr>
          <p:cNvPr id="3" name="Tijdelijke aanduiding voor inhoud 2">
            <a:extLst>
              <a:ext uri="{FF2B5EF4-FFF2-40B4-BE49-F238E27FC236}">
                <a16:creationId xmlns:a16="http://schemas.microsoft.com/office/drawing/2014/main" id="{80731DFE-287C-1635-ECDB-08935A9776D7}"/>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55C38891-90DF-9650-9D2F-2A72107649AB}"/>
              </a:ext>
            </a:extLst>
          </p:cNvPr>
          <p:cNvSpPr>
            <a:spLocks noGrp="1"/>
          </p:cNvSpPr>
          <p:nvPr>
            <p:ph type="sldNum" sz="quarter" idx="12"/>
          </p:nvPr>
        </p:nvSpPr>
        <p:spPr/>
        <p:txBody>
          <a:bodyPr/>
          <a:lstStyle/>
          <a:p>
            <a:fld id="{BFFFC0C0-D66F-4067-ACF0-5201F21C882E}" type="slidenum">
              <a:rPr lang="en-US" smtClean="0"/>
              <a:pPr/>
              <a:t>104</a:t>
            </a:fld>
            <a:endParaRPr lang="en-US" dirty="0"/>
          </a:p>
        </p:txBody>
      </p:sp>
    </p:spTree>
    <p:extLst>
      <p:ext uri="{BB962C8B-B14F-4D97-AF65-F5344CB8AC3E}">
        <p14:creationId xmlns:p14="http://schemas.microsoft.com/office/powerpoint/2010/main" val="24280900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1. </a:t>
            </a:r>
            <a:r>
              <a:rPr lang="nl-NL" dirty="0" err="1"/>
              <a:t>Necessity</a:t>
            </a:r>
            <a:endParaRPr lang="nl-NL" dirty="0"/>
          </a:p>
          <a:p>
            <a:r>
              <a:rPr lang="nl-NL" dirty="0"/>
              <a:t>2. </a:t>
            </a:r>
            <a:r>
              <a:rPr lang="nl-NL" dirty="0" err="1"/>
              <a:t>Balancing</a:t>
            </a:r>
            <a:endParaRPr lang="nl-NL" dirty="0"/>
          </a:p>
          <a:p>
            <a:r>
              <a:rPr lang="nl-NL" dirty="0"/>
              <a:t>3. </a:t>
            </a:r>
            <a:r>
              <a:rPr lang="nl-NL" dirty="0" err="1"/>
              <a:t>Pareto</a:t>
            </a:r>
            <a:r>
              <a:rPr lang="nl-NL" dirty="0"/>
              <a:t> efficiency</a:t>
            </a:r>
          </a:p>
          <a:p>
            <a:r>
              <a:rPr lang="nl-NL" dirty="0"/>
              <a:t>4. In abstracto</a:t>
            </a:r>
          </a:p>
        </p:txBody>
      </p:sp>
    </p:spTree>
    <p:extLst>
      <p:ext uri="{BB962C8B-B14F-4D97-AF65-F5344CB8AC3E}">
        <p14:creationId xmlns:p14="http://schemas.microsoft.com/office/powerpoint/2010/main" val="36013503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(1) </a:t>
            </a:r>
            <a:r>
              <a:rPr lang="nl-NL" dirty="0" err="1"/>
              <a:t>Necessary</a:t>
            </a:r>
            <a:endParaRPr lang="nl-NL" dirty="0"/>
          </a:p>
          <a:p>
            <a:r>
              <a:rPr lang="nl-NL" dirty="0" err="1"/>
              <a:t>Binary</a:t>
            </a:r>
            <a:r>
              <a:rPr lang="nl-NL" dirty="0"/>
              <a:t> test</a:t>
            </a:r>
          </a:p>
          <a:p>
            <a:r>
              <a:rPr lang="nl-NL" dirty="0" err="1"/>
              <a:t>Unitary</a:t>
            </a:r>
            <a:r>
              <a:rPr lang="nl-NL" dirty="0"/>
              <a:t> approach &gt; no conflict of </a:t>
            </a:r>
            <a:r>
              <a:rPr lang="nl-NL" dirty="0" err="1"/>
              <a:t>interrests</a:t>
            </a:r>
            <a:r>
              <a:rPr lang="nl-NL" dirty="0"/>
              <a:t> </a:t>
            </a:r>
          </a:p>
          <a:p>
            <a:r>
              <a:rPr lang="nl-NL" dirty="0"/>
              <a:t>Security </a:t>
            </a:r>
            <a:r>
              <a:rPr lang="nl-NL" dirty="0" err="1"/>
              <a:t>related</a:t>
            </a:r>
            <a:r>
              <a:rPr lang="nl-NL" dirty="0"/>
              <a:t> cases</a:t>
            </a:r>
          </a:p>
        </p:txBody>
      </p:sp>
    </p:spTree>
    <p:extLst>
      <p:ext uri="{BB962C8B-B14F-4D97-AF65-F5344CB8AC3E}">
        <p14:creationId xmlns:p14="http://schemas.microsoft.com/office/powerpoint/2010/main" val="6074958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(2) </a:t>
            </a:r>
            <a:r>
              <a:rPr lang="nl-NL" dirty="0" err="1"/>
              <a:t>Balancing</a:t>
            </a:r>
            <a:endParaRPr lang="nl-NL" dirty="0"/>
          </a:p>
          <a:p>
            <a:r>
              <a:rPr lang="nl-NL" dirty="0"/>
              <a:t>Health </a:t>
            </a:r>
            <a:r>
              <a:rPr lang="nl-NL" dirty="0" err="1"/>
              <a:t>and</a:t>
            </a:r>
            <a:r>
              <a:rPr lang="nl-NL" dirty="0"/>
              <a:t> </a:t>
            </a:r>
            <a:r>
              <a:rPr lang="nl-NL" dirty="0" err="1"/>
              <a:t>morals</a:t>
            </a:r>
            <a:endParaRPr lang="nl-NL" dirty="0"/>
          </a:p>
          <a:p>
            <a:r>
              <a:rPr lang="nl-NL" dirty="0" err="1"/>
              <a:t>Rights</a:t>
            </a:r>
            <a:r>
              <a:rPr lang="nl-NL" dirty="0"/>
              <a:t> </a:t>
            </a:r>
            <a:r>
              <a:rPr lang="nl-NL" dirty="0" err="1"/>
              <a:t>and</a:t>
            </a:r>
            <a:r>
              <a:rPr lang="nl-NL" dirty="0"/>
              <a:t> </a:t>
            </a:r>
            <a:r>
              <a:rPr lang="nl-NL" dirty="0" err="1"/>
              <a:t>freedoms</a:t>
            </a:r>
            <a:r>
              <a:rPr lang="nl-NL" dirty="0"/>
              <a:t> of </a:t>
            </a:r>
            <a:r>
              <a:rPr lang="nl-NL" dirty="0" err="1"/>
              <a:t>others</a:t>
            </a:r>
            <a:endParaRPr lang="nl-NL" dirty="0"/>
          </a:p>
          <a:p>
            <a:r>
              <a:rPr lang="nl-NL" dirty="0"/>
              <a:t>Indirect </a:t>
            </a:r>
            <a:r>
              <a:rPr lang="nl-NL" dirty="0" err="1"/>
              <a:t>horizontal</a:t>
            </a:r>
            <a:r>
              <a:rPr lang="nl-NL" dirty="0"/>
              <a:t> </a:t>
            </a:r>
            <a:r>
              <a:rPr lang="nl-NL" dirty="0" err="1"/>
              <a:t>conflicts</a:t>
            </a:r>
            <a:endParaRPr lang="nl-NL" dirty="0"/>
          </a:p>
        </p:txBody>
      </p:sp>
    </p:spTree>
    <p:extLst>
      <p:ext uri="{BB962C8B-B14F-4D97-AF65-F5344CB8AC3E}">
        <p14:creationId xmlns:p14="http://schemas.microsoft.com/office/powerpoint/2010/main" val="25357527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(3) </a:t>
            </a:r>
            <a:r>
              <a:rPr lang="nl-NL" dirty="0" err="1"/>
              <a:t>Pareto</a:t>
            </a:r>
            <a:r>
              <a:rPr lang="nl-NL" dirty="0"/>
              <a:t> efficiency</a:t>
            </a:r>
          </a:p>
          <a:p>
            <a:r>
              <a:rPr lang="nl-NL" dirty="0"/>
              <a:t>‘</a:t>
            </a:r>
            <a:r>
              <a:rPr lang="en-US" b="0" i="0" dirty="0">
                <a:effectLst/>
                <a:latin typeface="Arial" panose="020B0604020202020204" pitchFamily="34" charset="0"/>
              </a:rPr>
              <a:t>An allocation is </a:t>
            </a:r>
            <a:r>
              <a:rPr lang="en-US" b="0" i="1" dirty="0">
                <a:effectLst/>
                <a:latin typeface="Arial" panose="020B0604020202020204" pitchFamily="34" charset="0"/>
              </a:rPr>
              <a:t>not</a:t>
            </a:r>
            <a:r>
              <a:rPr lang="en-US" b="0" i="0" dirty="0">
                <a:effectLst/>
                <a:latin typeface="Arial" panose="020B0604020202020204" pitchFamily="34" charset="0"/>
              </a:rPr>
              <a:t> Pareto optimal if there is an alternative allocation where improvements can be made to at least one participant's well-being without reducing any other participant's well-being. If there is a transfer that satisfies this condition, the reallocation is called a "Pareto improvement".</a:t>
            </a:r>
            <a:r>
              <a:rPr lang="nl-NL" b="0" i="0" dirty="0">
                <a:effectLst/>
              </a:rPr>
              <a:t>(wiki) </a:t>
            </a:r>
          </a:p>
          <a:p>
            <a:endParaRPr lang="nl-NL" dirty="0"/>
          </a:p>
        </p:txBody>
      </p:sp>
    </p:spTree>
    <p:extLst>
      <p:ext uri="{BB962C8B-B14F-4D97-AF65-F5344CB8AC3E}">
        <p14:creationId xmlns:p14="http://schemas.microsoft.com/office/powerpoint/2010/main" val="4631625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0A4BE-0AD8-446C-B349-06FEBEBD280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3D8857DC-0F0D-4253-8EC9-CBF1D0FC6813}"/>
              </a:ext>
            </a:extLst>
          </p:cNvPr>
          <p:cNvSpPr>
            <a:spLocks noGrp="1"/>
          </p:cNvSpPr>
          <p:nvPr>
            <p:ph idx="1"/>
          </p:nvPr>
        </p:nvSpPr>
        <p:spPr/>
        <p:txBody>
          <a:bodyPr>
            <a:normAutofit fontScale="85000" lnSpcReduction="20000"/>
          </a:bodyPr>
          <a:lstStyle/>
          <a:p>
            <a:r>
              <a:rPr lang="en-US" dirty="0"/>
              <a:t>Positive obligation social housing: Although the Court held that ‘the statutory obligation imposed on the applicants to seek a </a:t>
            </a:r>
            <a:r>
              <a:rPr lang="en-US" dirty="0" err="1"/>
              <a:t>licence</a:t>
            </a:r>
            <a:r>
              <a:rPr lang="en-US" dirty="0"/>
              <a:t> to live in their “home” cannot be regarded as disproportionate to the legitimate aim pursued’, it continued to hold that there ‘remains, however, the question whether the manner in which the Housing Authority exercised its discretion in the applicants’ case - refusal of permanent and temporary </a:t>
            </a:r>
            <a:r>
              <a:rPr lang="en-US" dirty="0" err="1"/>
              <a:t>licences</a:t>
            </a:r>
            <a:r>
              <a:rPr lang="en-US" dirty="0"/>
              <a:t>, and referral of the matter to the Law Officers with a view to prosecution’, with respect to which the Court found a violation ‘as far as the application of the legislation in the particular circumstances of the applicants’ case was concerned.’ ECtHR, </a:t>
            </a:r>
            <a:r>
              <a:rPr lang="en-US" dirty="0" err="1"/>
              <a:t>Gillow</a:t>
            </a:r>
            <a:r>
              <a:rPr lang="en-US" dirty="0"/>
              <a:t> v. the United Kingdom, application no. 9063/80, 24 November 1986, § 56-58.</a:t>
            </a:r>
            <a:endParaRPr lang="nl-NL" dirty="0"/>
          </a:p>
        </p:txBody>
      </p:sp>
    </p:spTree>
    <p:extLst>
      <p:ext uri="{BB962C8B-B14F-4D97-AF65-F5344CB8AC3E}">
        <p14:creationId xmlns:p14="http://schemas.microsoft.com/office/powerpoint/2010/main" val="97985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631368"/>
            <a:ext cx="10515600" cy="3386256"/>
          </a:xfrm>
        </p:spPr>
        <p:txBody>
          <a:bodyPr>
            <a:normAutofit fontScale="85000" lnSpcReduction="10000"/>
          </a:bodyPr>
          <a:lstStyle/>
          <a:p>
            <a:r>
              <a:rPr lang="en-US" dirty="0"/>
              <a:t>Article 19 Fees chargeable for documents and particulars </a:t>
            </a:r>
          </a:p>
          <a:p>
            <a:r>
              <a:rPr lang="en-US" dirty="0"/>
              <a:t>1. The fees charged for obtaining the documents and particulars referred to in Article 14 through the system of interconnection of registers shall </a:t>
            </a:r>
            <a:r>
              <a:rPr lang="en-US" b="1" dirty="0"/>
              <a:t>not exceed the administrative costs </a:t>
            </a:r>
            <a:r>
              <a:rPr lang="en-US" dirty="0"/>
              <a:t>thereof. </a:t>
            </a:r>
          </a:p>
          <a:p>
            <a:r>
              <a:rPr lang="en-US" dirty="0"/>
              <a:t>2. Member States shall ensure that the following particulars are available free of charge through the system of interconnection of registers: (a) the name and legal form of the company; (b) the registered office of the company and the Member State where it is registered; and (c) the registration number of the company. In addition to those particulars, Member States may choose to make further documents and particulars available free of charge. </a:t>
            </a:r>
            <a:endParaRPr lang="nl-NL" dirty="0"/>
          </a:p>
        </p:txBody>
      </p:sp>
    </p:spTree>
    <p:extLst>
      <p:ext uri="{BB962C8B-B14F-4D97-AF65-F5344CB8AC3E}">
        <p14:creationId xmlns:p14="http://schemas.microsoft.com/office/powerpoint/2010/main" val="1156448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320EB-1D37-408A-95F7-6EB48156A7F8}"/>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14D5B11A-B822-4454-9AF0-FDA87D26D319}"/>
              </a:ext>
            </a:extLst>
          </p:cNvPr>
          <p:cNvSpPr>
            <a:spLocks noGrp="1"/>
          </p:cNvSpPr>
          <p:nvPr>
            <p:ph idx="1"/>
          </p:nvPr>
        </p:nvSpPr>
        <p:spPr/>
        <p:txBody>
          <a:bodyPr>
            <a:normAutofit fontScale="70000" lnSpcReduction="20000"/>
          </a:bodyPr>
          <a:lstStyle/>
          <a:p>
            <a:r>
              <a:rPr lang="en-US" dirty="0"/>
              <a:t>Positive obligation gender change: ‘The Court finds that the circumstances of the case reveal a limited legislative gap in gender reassignment surgery, which leaves the applicant in a situation of distressing uncertainty vis-à-vis his private life and the recognition of his true identity. Whilst budgetary restraints in the public health service might have justified some initial delays in implementing the rights of transsexuals under the Civil Code, over four years have elapsed since the relevant provisions came into force and the necessary legislation, although drafted, has yet to be enacted. Given the few individuals involved (some fifty people, according to unofficial estimates []), the budgetary burden on the State would not be expected to be unduly heavy. Consequently, the Court considers that a fair balance has not been struck between the public interest and the rights of the applicant.’ ECtHR, L. v. </a:t>
            </a:r>
            <a:r>
              <a:rPr lang="en-US" dirty="0" err="1"/>
              <a:t>Lithania</a:t>
            </a:r>
            <a:r>
              <a:rPr lang="en-US" dirty="0"/>
              <a:t>, application no. 27527/03, 11 September 2007</a:t>
            </a:r>
            <a:endParaRPr lang="nl-NL" dirty="0"/>
          </a:p>
        </p:txBody>
      </p:sp>
    </p:spTree>
    <p:extLst>
      <p:ext uri="{BB962C8B-B14F-4D97-AF65-F5344CB8AC3E}">
        <p14:creationId xmlns:p14="http://schemas.microsoft.com/office/powerpoint/2010/main" val="26941413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43D89-9191-48DF-B333-9CD8201227B6}"/>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E778B438-2896-4EF2-8AC1-B7696C6DA2CE}"/>
              </a:ext>
            </a:extLst>
          </p:cNvPr>
          <p:cNvSpPr>
            <a:spLocks noGrp="1"/>
          </p:cNvSpPr>
          <p:nvPr>
            <p:ph idx="1"/>
          </p:nvPr>
        </p:nvSpPr>
        <p:spPr/>
        <p:txBody>
          <a:bodyPr>
            <a:normAutofit fontScale="85000" lnSpcReduction="20000"/>
          </a:bodyPr>
          <a:lstStyle/>
          <a:p>
            <a:r>
              <a:rPr lang="en-US" dirty="0"/>
              <a:t>Environmental cases: ‘the onus is on the State to justify, using detailed and rigorous data, a situation in which certain individuals bear a heavy burden on behalf of the rest of the community.’ 3 ECtHR, </a:t>
            </a:r>
            <a:r>
              <a:rPr lang="en-US" dirty="0" err="1"/>
              <a:t>Fadeyeva</a:t>
            </a:r>
            <a:r>
              <a:rPr lang="en-US" dirty="0"/>
              <a:t> v. Russia, application no. 55723/00, 09 June 2005, § 128. ECtHR, </a:t>
            </a:r>
            <a:r>
              <a:rPr lang="en-US" dirty="0" err="1"/>
              <a:t>Dubetska</a:t>
            </a:r>
            <a:r>
              <a:rPr lang="en-US" dirty="0"/>
              <a:t> and others v. </a:t>
            </a:r>
            <a:r>
              <a:rPr lang="en-US" dirty="0" err="1"/>
              <a:t>Ukrain</a:t>
            </a:r>
            <a:r>
              <a:rPr lang="en-US" dirty="0"/>
              <a:t>, application no. 30499/03, 10 February 2011.</a:t>
            </a:r>
          </a:p>
          <a:p>
            <a:r>
              <a:rPr lang="en-US" dirty="0"/>
              <a:t>Immigration restriction in the context of economic well-being: ‘by attaching such paramount importance to this latter element, the authorities may be considered to have indulged in excessive formalism.’ 4 ECtHR, Rodrigues Da Silva and </a:t>
            </a:r>
            <a:r>
              <a:rPr lang="en-US" dirty="0" err="1"/>
              <a:t>Hoogkamer</a:t>
            </a:r>
            <a:r>
              <a:rPr lang="en-US" dirty="0"/>
              <a:t> v. the Netherlands, application no. 50435/99, 31 January 2006, § 44.</a:t>
            </a:r>
            <a:endParaRPr lang="nl-NL" dirty="0"/>
          </a:p>
        </p:txBody>
      </p:sp>
    </p:spTree>
    <p:extLst>
      <p:ext uri="{BB962C8B-B14F-4D97-AF65-F5344CB8AC3E}">
        <p14:creationId xmlns:p14="http://schemas.microsoft.com/office/powerpoint/2010/main" val="33625585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normAutofit fontScale="85000" lnSpcReduction="20000"/>
          </a:bodyPr>
          <a:lstStyle/>
          <a:p>
            <a:pPr algn="l"/>
            <a:r>
              <a:rPr lang="en-US" i="0" strike="noStrike" dirty="0">
                <a:effectLst/>
                <a:latin typeface="Arial" panose="020B0604020202020204" pitchFamily="34" charset="0"/>
              </a:rPr>
              <a:t>(4) In </a:t>
            </a:r>
            <a:r>
              <a:rPr lang="en-US" i="0" strike="noStrike" dirty="0" err="1">
                <a:effectLst/>
                <a:latin typeface="Arial" panose="020B0604020202020204" pitchFamily="34" charset="0"/>
              </a:rPr>
              <a:t>abstracto</a:t>
            </a:r>
            <a:endParaRPr lang="en-US" i="0" strike="noStrike" dirty="0">
              <a:effectLst/>
              <a:latin typeface="Arial" panose="020B0604020202020204" pitchFamily="34" charset="0"/>
            </a:endParaRPr>
          </a:p>
          <a:p>
            <a:pPr algn="l"/>
            <a:r>
              <a:rPr lang="en-US" i="0" strike="noStrike" dirty="0">
                <a:effectLst/>
                <a:latin typeface="Arial" panose="020B0604020202020204" pitchFamily="34" charset="0"/>
              </a:rPr>
              <a:t>There is no concrete conflict between interests</a:t>
            </a:r>
          </a:p>
          <a:p>
            <a:pPr algn="l"/>
            <a:r>
              <a:rPr lang="en-US" i="0" strike="noStrike" dirty="0">
                <a:effectLst/>
                <a:latin typeface="Arial" panose="020B0604020202020204" pitchFamily="34" charset="0"/>
              </a:rPr>
              <a:t>Doesn't really fall under any of the three criteria</a:t>
            </a:r>
          </a:p>
          <a:p>
            <a:pPr algn="l"/>
            <a:r>
              <a:rPr lang="en-US" i="0" strike="noStrike" dirty="0">
                <a:effectLst/>
                <a:latin typeface="Arial" panose="020B0604020202020204" pitchFamily="34" charset="0"/>
              </a:rPr>
              <a:t>Most to do with "law", but the ECtHR is increasingly including "quality of law" standards in "necessary in a democratic society’ cases.</a:t>
            </a:r>
            <a:r>
              <a:rPr lang="en-US" dirty="0">
                <a:latin typeface="Arial" panose="020B0604020202020204" pitchFamily="34" charset="0"/>
              </a:rPr>
              <a:t> </a:t>
            </a:r>
            <a:r>
              <a:rPr lang="en-US" i="0" strike="noStrike" dirty="0">
                <a:effectLst/>
                <a:latin typeface="Arial" panose="020B0604020202020204" pitchFamily="34" charset="0"/>
              </a:rPr>
              <a:t>EHRM, RAJKOVSKI AND CHIPOVSKI v. NORTH MACEDONIA</a:t>
            </a:r>
            <a:r>
              <a:rPr lang="en-US" u="none" strike="noStrike" dirty="0">
                <a:latin typeface="Arial" panose="020B0604020202020204" pitchFamily="34" charset="0"/>
              </a:rPr>
              <a:t>, application nos. </a:t>
            </a:r>
            <a:r>
              <a:rPr lang="en-US" b="0" i="0" dirty="0">
                <a:effectLst/>
                <a:latin typeface="Arial" panose="020B0604020202020204" pitchFamily="34" charset="0"/>
              </a:rPr>
              <a:t>53205/13 and 63320/13, 13/02/2020; </a:t>
            </a:r>
            <a:r>
              <a:rPr lang="en-US" i="0" dirty="0">
                <a:effectLst/>
                <a:latin typeface="Arial" panose="020B0604020202020204" pitchFamily="34" charset="0"/>
              </a:rPr>
              <a:t>EHRM, GAUGHRAN v. THE UNITED KINGDOM, application no. </a:t>
            </a:r>
            <a:r>
              <a:rPr lang="en-US" b="0" i="0" dirty="0">
                <a:effectLst/>
                <a:latin typeface="Arial" panose="020B0604020202020204" pitchFamily="34" charset="0"/>
              </a:rPr>
              <a:t>45245/15, 13/02/2020</a:t>
            </a:r>
          </a:p>
          <a:p>
            <a:pPr algn="l"/>
            <a:endParaRPr lang="en-US" b="0" i="0" dirty="0">
              <a:effectLst/>
              <a:latin typeface="Arial" panose="020B0604020202020204" pitchFamily="34" charset="0"/>
            </a:endParaRPr>
          </a:p>
          <a:p>
            <a:endParaRPr lang="nl-NL" dirty="0"/>
          </a:p>
        </p:txBody>
      </p:sp>
    </p:spTree>
    <p:extLst>
      <p:ext uri="{BB962C8B-B14F-4D97-AF65-F5344CB8AC3E}">
        <p14:creationId xmlns:p14="http://schemas.microsoft.com/office/powerpoint/2010/main" val="10020327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1AB8B-45B5-940D-EEC5-AF36DC1064BC}"/>
              </a:ext>
            </a:extLst>
          </p:cNvPr>
          <p:cNvSpPr>
            <a:spLocks noGrp="1"/>
          </p:cNvSpPr>
          <p:nvPr>
            <p:ph type="title"/>
          </p:nvPr>
        </p:nvSpPr>
        <p:spPr/>
        <p:txBody>
          <a:bodyPr/>
          <a:lstStyle/>
          <a:p>
            <a:r>
              <a:rPr lang="nl-NL" dirty="0"/>
              <a:t>CFREU</a:t>
            </a:r>
          </a:p>
        </p:txBody>
      </p:sp>
      <p:sp>
        <p:nvSpPr>
          <p:cNvPr id="3" name="Tijdelijke aanduiding voor inhoud 2">
            <a:extLst>
              <a:ext uri="{FF2B5EF4-FFF2-40B4-BE49-F238E27FC236}">
                <a16:creationId xmlns:a16="http://schemas.microsoft.com/office/drawing/2014/main" id="{5C6D3982-D7A6-A9D3-029D-B643023A19A8}"/>
              </a:ext>
            </a:extLst>
          </p:cNvPr>
          <p:cNvSpPr>
            <a:spLocks noGrp="1"/>
          </p:cNvSpPr>
          <p:nvPr>
            <p:ph idx="1"/>
          </p:nvPr>
        </p:nvSpPr>
        <p:spPr>
          <a:xfrm>
            <a:off x="838200" y="2894493"/>
            <a:ext cx="10515600" cy="2808984"/>
          </a:xfrm>
        </p:spPr>
        <p:txBody>
          <a:bodyPr>
            <a:normAutofit fontScale="62500" lnSpcReduction="20000"/>
          </a:bodyPr>
          <a:lstStyle/>
          <a:p>
            <a:r>
              <a:rPr lang="en-US" dirty="0"/>
              <a:t>Article 52 Scope of guaranteed rights </a:t>
            </a:r>
          </a:p>
          <a:p>
            <a:r>
              <a:rPr lang="en-US" dirty="0"/>
              <a:t>1. Any limitation on the exercise of the rights and freedoms </a:t>
            </a:r>
            <a:r>
              <a:rPr lang="en-US" dirty="0" err="1"/>
              <a:t>recognised</a:t>
            </a:r>
            <a:r>
              <a:rPr lang="en-US" dirty="0"/>
              <a:t> by this Charter must be provided for by law and respect the essence of those rights and freedoms. Subject to the principle of proportionality, limitations may be made only if they are necessary and genuinely meet objectives of general interest </a:t>
            </a:r>
            <a:r>
              <a:rPr lang="en-US" dirty="0" err="1"/>
              <a:t>recognised</a:t>
            </a:r>
            <a:r>
              <a:rPr lang="en-US" dirty="0"/>
              <a:t> by the Union or the need to protect the rights and freedoms of others. </a:t>
            </a:r>
          </a:p>
          <a:p>
            <a:r>
              <a:rPr lang="en-US" dirty="0"/>
              <a:t>2. Rights </a:t>
            </a:r>
            <a:r>
              <a:rPr lang="en-US" dirty="0" err="1"/>
              <a:t>recognised</a:t>
            </a:r>
            <a:r>
              <a:rPr lang="en-US" dirty="0"/>
              <a:t> by this Charter which are based on the Community Treaties or the Treaty on European Union shall be exercised under the conditions and within the limits defined by those Treaties. </a:t>
            </a:r>
          </a:p>
          <a:p>
            <a:r>
              <a:rPr lang="en-US" dirty="0"/>
              <a:t>3. In so far as this Charter contains rights which correspond to rights guaranteed by the Convention for the Protection of Human Rights and Fundamental Freedoms, the meaning and scope of those rights shall be the same as those laid down by the said Convention. This provision shall not prevent Union law providing more extensive protection.</a:t>
            </a:r>
            <a:endParaRPr lang="nl-NL" dirty="0"/>
          </a:p>
        </p:txBody>
      </p:sp>
      <p:sp>
        <p:nvSpPr>
          <p:cNvPr id="4" name="Tijdelijke aanduiding voor dianummer 3">
            <a:extLst>
              <a:ext uri="{FF2B5EF4-FFF2-40B4-BE49-F238E27FC236}">
                <a16:creationId xmlns:a16="http://schemas.microsoft.com/office/drawing/2014/main" id="{ECF8874F-1570-A928-FD3A-0A464DA964EF}"/>
              </a:ext>
            </a:extLst>
          </p:cNvPr>
          <p:cNvSpPr>
            <a:spLocks noGrp="1"/>
          </p:cNvSpPr>
          <p:nvPr>
            <p:ph type="sldNum" sz="quarter" idx="12"/>
          </p:nvPr>
        </p:nvSpPr>
        <p:spPr/>
        <p:txBody>
          <a:bodyPr/>
          <a:lstStyle/>
          <a:p>
            <a:fld id="{BFFFC0C0-D66F-4067-ACF0-5201F21C882E}" type="slidenum">
              <a:rPr lang="en-US" smtClean="0"/>
              <a:pPr/>
              <a:t>113</a:t>
            </a:fld>
            <a:endParaRPr lang="en-US" dirty="0"/>
          </a:p>
        </p:txBody>
      </p:sp>
    </p:spTree>
    <p:extLst>
      <p:ext uri="{BB962C8B-B14F-4D97-AF65-F5344CB8AC3E}">
        <p14:creationId xmlns:p14="http://schemas.microsoft.com/office/powerpoint/2010/main" val="23499544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249B9-7992-4C37-A060-1330DAB616B4}"/>
              </a:ext>
            </a:extLst>
          </p:cNvPr>
          <p:cNvSpPr>
            <a:spLocks noGrp="1"/>
          </p:cNvSpPr>
          <p:nvPr>
            <p:ph type="title"/>
          </p:nvPr>
        </p:nvSpPr>
        <p:spPr/>
        <p:txBody>
          <a:bodyPr/>
          <a:lstStyle/>
          <a:p>
            <a:r>
              <a:rPr lang="nl-NL" dirty="0" err="1"/>
              <a:t>Balancing</a:t>
            </a:r>
            <a:r>
              <a:rPr lang="nl-NL" dirty="0"/>
              <a:t> vs. </a:t>
            </a:r>
            <a:r>
              <a:rPr lang="nl-NL" dirty="0" err="1"/>
              <a:t>Necessity</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327DE89-A62E-4D05-A062-7EA2D66BA411}"/>
              </a:ext>
            </a:extLst>
          </p:cNvPr>
          <p:cNvSpPr>
            <a:spLocks noGrp="1"/>
          </p:cNvSpPr>
          <p:nvPr>
            <p:ph idx="1"/>
          </p:nvPr>
        </p:nvSpPr>
        <p:spPr>
          <a:xfrm>
            <a:off x="838200" y="2526112"/>
            <a:ext cx="10515600" cy="3491511"/>
          </a:xfrm>
        </p:spPr>
        <p:txBody>
          <a:bodyPr>
            <a:normAutofit fontScale="77500" lnSpcReduction="20000"/>
          </a:bodyPr>
          <a:lstStyle/>
          <a:p>
            <a:r>
              <a:rPr lang="en-US" dirty="0"/>
              <a:t>‘Establishing that the measure is necessary in a democratic society involves showing that the action taken is in response to a pressing social need, and that the interference with the rights protected is no greater than is necessary to address that pressing social need. The latter requirement is referred to as the test of proportionality. This test requires the Court to balance the severity of the restriction placed on the individual against the importance of the public interest.’ C </a:t>
            </a:r>
            <a:r>
              <a:rPr lang="en-US" dirty="0" err="1"/>
              <a:t>Ovey</a:t>
            </a:r>
            <a:r>
              <a:rPr lang="en-US" dirty="0"/>
              <a:t> &amp; R C A White, European Convention on Human Rights (Oxford University Press, 2002.</a:t>
            </a:r>
            <a:r>
              <a:rPr lang="en-US" b="0" i="0" dirty="0">
                <a:effectLst/>
                <a:latin typeface="Arial" panose="020B0604020202020204" pitchFamily="34" charset="0"/>
              </a:rPr>
              <a:t> </a:t>
            </a:r>
          </a:p>
          <a:p>
            <a:r>
              <a:rPr lang="en-US" b="0" i="0" dirty="0" err="1">
                <a:effectLst/>
                <a:latin typeface="Arial" panose="020B0604020202020204" pitchFamily="34" charset="0"/>
              </a:rPr>
              <a:t>Aleinikoff</a:t>
            </a:r>
            <a:r>
              <a:rPr lang="en-US" b="0" i="0" dirty="0">
                <a:effectLst/>
                <a:latin typeface="Arial" panose="020B0604020202020204" pitchFamily="34" charset="0"/>
              </a:rPr>
              <a:t>, T. A. (1986). Constitutional law in the age of balancing. </a:t>
            </a:r>
            <a:r>
              <a:rPr lang="en-US" b="0" i="1" dirty="0">
                <a:effectLst/>
                <a:latin typeface="Arial" panose="020B0604020202020204" pitchFamily="34" charset="0"/>
              </a:rPr>
              <a:t>Yale </a:t>
            </a:r>
            <a:r>
              <a:rPr lang="en-US" b="0" i="1" dirty="0" err="1">
                <a:effectLst/>
                <a:latin typeface="Arial" panose="020B0604020202020204" pitchFamily="34" charset="0"/>
              </a:rPr>
              <a:t>lj</a:t>
            </a:r>
            <a:r>
              <a:rPr lang="en-US" b="0" i="0" dirty="0">
                <a:effectLst/>
                <a:latin typeface="Arial" panose="020B0604020202020204" pitchFamily="34" charset="0"/>
              </a:rPr>
              <a:t>, </a:t>
            </a:r>
            <a:r>
              <a:rPr lang="en-US" b="0" i="1" dirty="0">
                <a:effectLst/>
                <a:latin typeface="Arial" panose="020B0604020202020204" pitchFamily="34" charset="0"/>
              </a:rPr>
              <a:t>96</a:t>
            </a:r>
            <a:r>
              <a:rPr lang="en-US" b="0" i="0" dirty="0">
                <a:effectLst/>
                <a:latin typeface="Arial" panose="020B0604020202020204" pitchFamily="34" charset="0"/>
              </a:rPr>
              <a:t>, 943.</a:t>
            </a:r>
          </a:p>
          <a:p>
            <a:r>
              <a:rPr lang="en-US" dirty="0"/>
              <a:t>J. Habermas, Between Facts and Norms (Polity, 1996).</a:t>
            </a:r>
            <a:endParaRPr lang="en-US" dirty="0">
              <a:latin typeface="Arial" panose="020B0604020202020204" pitchFamily="34" charset="0"/>
            </a:endParaRPr>
          </a:p>
          <a:p>
            <a:r>
              <a:rPr lang="en-US" dirty="0"/>
              <a:t>S. </a:t>
            </a:r>
            <a:r>
              <a:rPr lang="en-US" dirty="0" err="1"/>
              <a:t>Tsakyrakis</a:t>
            </a:r>
            <a:r>
              <a:rPr lang="en-US" dirty="0"/>
              <a:t>, ‘Proportionality: An Assault on Human Rights?’, Jean Monnet Working Paper 09/08 (2008), B. </a:t>
            </a:r>
            <a:r>
              <a:rPr lang="en-US" dirty="0" err="1"/>
              <a:t>Çalı</a:t>
            </a:r>
            <a:r>
              <a:rPr lang="en-US" dirty="0"/>
              <a:t>, ‘Balancing Human Rights? Methodological Problems with Weights, Scales and Proportions’, 29 Human Rights Quarterly (2007).</a:t>
            </a:r>
          </a:p>
          <a:p>
            <a:endParaRPr lang="nl-NL" dirty="0"/>
          </a:p>
        </p:txBody>
      </p:sp>
    </p:spTree>
    <p:extLst>
      <p:ext uri="{BB962C8B-B14F-4D97-AF65-F5344CB8AC3E}">
        <p14:creationId xmlns:p14="http://schemas.microsoft.com/office/powerpoint/2010/main" val="36258025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20CC5-513F-3950-A351-5C741C6B82D8}"/>
              </a:ext>
            </a:extLst>
          </p:cNvPr>
          <p:cNvSpPr>
            <a:spLocks noGrp="1"/>
          </p:cNvSpPr>
          <p:nvPr>
            <p:ph type="title"/>
          </p:nvPr>
        </p:nvSpPr>
        <p:spPr/>
        <p:txBody>
          <a:bodyPr/>
          <a:lstStyle/>
          <a:p>
            <a:r>
              <a:rPr lang="nl-NL" dirty="0" err="1"/>
              <a:t>Delfi</a:t>
            </a:r>
            <a:endParaRPr lang="nl-NL" dirty="0"/>
          </a:p>
        </p:txBody>
      </p:sp>
      <p:sp>
        <p:nvSpPr>
          <p:cNvPr id="3" name="Tijdelijke aanduiding voor inhoud 2">
            <a:extLst>
              <a:ext uri="{FF2B5EF4-FFF2-40B4-BE49-F238E27FC236}">
                <a16:creationId xmlns:a16="http://schemas.microsoft.com/office/drawing/2014/main" id="{E92DBCDD-635B-E41F-99C8-4197A4E1092E}"/>
              </a:ext>
            </a:extLst>
          </p:cNvPr>
          <p:cNvSpPr>
            <a:spLocks noGrp="1"/>
          </p:cNvSpPr>
          <p:nvPr>
            <p:ph idx="1"/>
          </p:nvPr>
        </p:nvSpPr>
        <p:spPr/>
        <p:txBody>
          <a:bodyPr>
            <a:normAutofit lnSpcReduction="10000"/>
          </a:bodyPr>
          <a:lstStyle/>
          <a:p>
            <a:pPr algn="l"/>
            <a:r>
              <a:rPr lang="en-US" b="1" i="0" dirty="0">
                <a:solidFill>
                  <a:srgbClr val="000000"/>
                </a:solidFill>
                <a:effectLst/>
                <a:latin typeface="Arial" panose="020B0604020202020204" pitchFamily="34" charset="0"/>
              </a:rPr>
              <a:t>DELFI AS v. ESTONIA</a:t>
            </a:r>
          </a:p>
          <a:p>
            <a:pPr algn="l"/>
            <a:r>
              <a:rPr lang="en-US" b="0" i="0" dirty="0">
                <a:solidFill>
                  <a:srgbClr val="000000"/>
                </a:solidFill>
                <a:effectLst/>
                <a:latin typeface="Arial" panose="020B0604020202020204" pitchFamily="34" charset="0"/>
              </a:rPr>
              <a:t>64569/09   |   Judgment (Merits and Just Satisfaction)   |   Court (Grand Chamber)   |   16/06/2016</a:t>
            </a:r>
          </a:p>
          <a:p>
            <a:pPr algn="l"/>
            <a:r>
              <a:rPr lang="en-US" b="1" i="0" dirty="0">
                <a:solidFill>
                  <a:srgbClr val="000000"/>
                </a:solidFill>
                <a:effectLst/>
                <a:latin typeface="Arial" panose="020B0604020202020204" pitchFamily="34" charset="0"/>
              </a:rPr>
              <a:t>DELFI AS v. ESTONIA</a:t>
            </a:r>
          </a:p>
          <a:p>
            <a:pPr algn="l"/>
            <a:r>
              <a:rPr lang="en-US" b="0" i="0" dirty="0">
                <a:solidFill>
                  <a:srgbClr val="000000"/>
                </a:solidFill>
                <a:effectLst/>
                <a:latin typeface="Arial" panose="020B0604020202020204" pitchFamily="34" charset="0"/>
              </a:rPr>
              <a:t>64569/09   |   Judgment (Merits and Just Satisfaction)   |   Court (First Section)   |   10/10/2013</a:t>
            </a:r>
          </a:p>
          <a:p>
            <a:pPr algn="l"/>
            <a:endParaRPr lang="en-US" b="0" i="0" dirty="0">
              <a:solidFill>
                <a:srgbClr val="000000"/>
              </a:solidFill>
              <a:effectLst/>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ABC8B259-9A99-4AD8-FBF4-C1A39CA37FAA}"/>
              </a:ext>
            </a:extLst>
          </p:cNvPr>
          <p:cNvSpPr>
            <a:spLocks noGrp="1"/>
          </p:cNvSpPr>
          <p:nvPr>
            <p:ph type="sldNum" sz="quarter" idx="12"/>
          </p:nvPr>
        </p:nvSpPr>
        <p:spPr/>
        <p:txBody>
          <a:bodyPr/>
          <a:lstStyle/>
          <a:p>
            <a:fld id="{BFFFC0C0-D66F-4067-ACF0-5201F21C882E}" type="slidenum">
              <a:rPr lang="en-US" smtClean="0"/>
              <a:pPr/>
              <a:t>115</a:t>
            </a:fld>
            <a:endParaRPr lang="en-US" dirty="0"/>
          </a:p>
        </p:txBody>
      </p:sp>
    </p:spTree>
    <p:extLst>
      <p:ext uri="{BB962C8B-B14F-4D97-AF65-F5344CB8AC3E}">
        <p14:creationId xmlns:p14="http://schemas.microsoft.com/office/powerpoint/2010/main" val="25148685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94584"/>
            <a:ext cx="10515600" cy="4123039"/>
          </a:xfrm>
        </p:spPr>
        <p:txBody>
          <a:bodyPr>
            <a:normAutofit/>
          </a:bodyPr>
          <a:lstStyle/>
          <a:p>
            <a:r>
              <a:rPr lang="nl-NL" b="1" dirty="0" err="1"/>
              <a:t>Facts</a:t>
            </a:r>
            <a:r>
              <a:rPr lang="nl-NL" b="1" dirty="0"/>
              <a:t>:</a:t>
            </a:r>
          </a:p>
          <a:p>
            <a:r>
              <a:rPr lang="nl-NL" dirty="0" err="1"/>
              <a:t>Delfi</a:t>
            </a:r>
            <a:r>
              <a:rPr lang="nl-NL" dirty="0"/>
              <a:t> </a:t>
            </a:r>
            <a:r>
              <a:rPr lang="nl-NL" dirty="0" err="1"/>
              <a:t>publishes</a:t>
            </a:r>
            <a:r>
              <a:rPr lang="nl-NL" dirty="0"/>
              <a:t> </a:t>
            </a:r>
            <a:r>
              <a:rPr lang="nl-NL" dirty="0" err="1"/>
              <a:t>newsarticles</a:t>
            </a:r>
            <a:r>
              <a:rPr lang="nl-NL" dirty="0"/>
              <a:t> on </a:t>
            </a:r>
            <a:r>
              <a:rPr lang="nl-NL" dirty="0" err="1"/>
              <a:t>its</a:t>
            </a:r>
            <a:r>
              <a:rPr lang="nl-NL" dirty="0"/>
              <a:t> websites </a:t>
            </a:r>
            <a:r>
              <a:rPr lang="nl-NL" dirty="0" err="1"/>
              <a:t>and</a:t>
            </a:r>
            <a:r>
              <a:rPr lang="nl-NL" dirty="0"/>
              <a:t> </a:t>
            </a:r>
            <a:r>
              <a:rPr lang="nl-NL" dirty="0" err="1"/>
              <a:t>allows</a:t>
            </a:r>
            <a:r>
              <a:rPr lang="nl-NL" dirty="0"/>
              <a:t> user </a:t>
            </a:r>
            <a:r>
              <a:rPr lang="nl-NL" dirty="0" err="1"/>
              <a:t>comments</a:t>
            </a:r>
            <a:endParaRPr lang="nl-NL" dirty="0"/>
          </a:p>
          <a:p>
            <a:r>
              <a:rPr lang="nl-NL" dirty="0" err="1"/>
              <a:t>Delfi</a:t>
            </a:r>
            <a:r>
              <a:rPr lang="nl-NL" dirty="0"/>
              <a:t> </a:t>
            </a:r>
            <a:r>
              <a:rPr lang="nl-NL" dirty="0" err="1"/>
              <a:t>publishes</a:t>
            </a:r>
            <a:r>
              <a:rPr lang="nl-NL" dirty="0"/>
              <a:t> </a:t>
            </a:r>
            <a:r>
              <a:rPr lang="nl-NL" dirty="0" err="1"/>
              <a:t>an</a:t>
            </a:r>
            <a:r>
              <a:rPr lang="nl-NL" dirty="0"/>
              <a:t> in </a:t>
            </a:r>
            <a:r>
              <a:rPr lang="nl-NL" dirty="0" err="1"/>
              <a:t>itself</a:t>
            </a:r>
            <a:r>
              <a:rPr lang="nl-NL" dirty="0"/>
              <a:t> </a:t>
            </a:r>
            <a:r>
              <a:rPr lang="nl-NL" dirty="0" err="1"/>
              <a:t>neutral</a:t>
            </a:r>
            <a:r>
              <a:rPr lang="nl-NL" dirty="0"/>
              <a:t> </a:t>
            </a:r>
            <a:r>
              <a:rPr lang="nl-NL" dirty="0" err="1"/>
              <a:t>and</a:t>
            </a:r>
            <a:r>
              <a:rPr lang="nl-NL" dirty="0"/>
              <a:t> </a:t>
            </a:r>
            <a:r>
              <a:rPr lang="nl-NL" dirty="0" err="1"/>
              <a:t>balanced</a:t>
            </a:r>
            <a:r>
              <a:rPr lang="nl-NL" dirty="0"/>
              <a:t> </a:t>
            </a:r>
            <a:r>
              <a:rPr lang="nl-NL" dirty="0" err="1"/>
              <a:t>article</a:t>
            </a:r>
            <a:r>
              <a:rPr lang="nl-NL" dirty="0"/>
              <a:t> </a:t>
            </a:r>
            <a:r>
              <a:rPr lang="nl-NL" dirty="0" err="1"/>
              <a:t>about</a:t>
            </a:r>
            <a:r>
              <a:rPr lang="nl-NL" dirty="0"/>
              <a:t> a company </a:t>
            </a:r>
            <a:r>
              <a:rPr lang="nl-NL" dirty="0" err="1"/>
              <a:t>which</a:t>
            </a:r>
            <a:r>
              <a:rPr lang="nl-NL" dirty="0"/>
              <a:t> </a:t>
            </a:r>
            <a:r>
              <a:rPr lang="nl-NL" dirty="0" err="1"/>
              <a:t>destroys</a:t>
            </a:r>
            <a:r>
              <a:rPr lang="nl-NL" dirty="0"/>
              <a:t> ice-</a:t>
            </a:r>
            <a:r>
              <a:rPr lang="nl-NL" dirty="0" err="1"/>
              <a:t>roads</a:t>
            </a:r>
            <a:r>
              <a:rPr lang="nl-NL" dirty="0"/>
              <a:t> </a:t>
            </a:r>
            <a:r>
              <a:rPr lang="nl-NL" dirty="0" err="1"/>
              <a:t>and</a:t>
            </a:r>
            <a:r>
              <a:rPr lang="nl-NL" dirty="0"/>
              <a:t> L., </a:t>
            </a:r>
            <a:r>
              <a:rPr lang="nl-NL" dirty="0" err="1"/>
              <a:t>the</a:t>
            </a:r>
            <a:r>
              <a:rPr lang="nl-NL" dirty="0"/>
              <a:t> </a:t>
            </a:r>
            <a:r>
              <a:rPr lang="nl-NL" dirty="0" err="1"/>
              <a:t>owner</a:t>
            </a:r>
            <a:endParaRPr lang="nl-NL" dirty="0"/>
          </a:p>
          <a:p>
            <a:r>
              <a:rPr lang="nl-NL" dirty="0" err="1"/>
              <a:t>There</a:t>
            </a:r>
            <a:r>
              <a:rPr lang="nl-NL" dirty="0"/>
              <a:t> are </a:t>
            </a:r>
            <a:r>
              <a:rPr lang="nl-NL" dirty="0" err="1"/>
              <a:t>many</a:t>
            </a:r>
            <a:r>
              <a:rPr lang="nl-NL" dirty="0"/>
              <a:t> user </a:t>
            </a:r>
            <a:r>
              <a:rPr lang="nl-NL" dirty="0" err="1"/>
              <a:t>comments</a:t>
            </a:r>
            <a:r>
              <a:rPr lang="nl-NL" dirty="0"/>
              <a:t> on </a:t>
            </a:r>
            <a:r>
              <a:rPr lang="nl-NL" dirty="0" err="1"/>
              <a:t>Delfi</a:t>
            </a:r>
            <a:r>
              <a:rPr lang="nl-NL" dirty="0"/>
              <a:t> in </a:t>
            </a:r>
            <a:r>
              <a:rPr lang="nl-NL" dirty="0" err="1"/>
              <a:t>general</a:t>
            </a:r>
            <a:r>
              <a:rPr lang="nl-NL" dirty="0"/>
              <a:t> </a:t>
            </a:r>
            <a:r>
              <a:rPr lang="nl-NL" dirty="0" err="1"/>
              <a:t>and</a:t>
            </a:r>
            <a:r>
              <a:rPr lang="nl-NL" dirty="0"/>
              <a:t> </a:t>
            </a:r>
            <a:r>
              <a:rPr lang="nl-NL" dirty="0" err="1"/>
              <a:t>also</a:t>
            </a:r>
            <a:r>
              <a:rPr lang="nl-NL" dirty="0"/>
              <a:t> </a:t>
            </a:r>
            <a:r>
              <a:rPr lang="nl-NL" dirty="0" err="1"/>
              <a:t>with</a:t>
            </a:r>
            <a:r>
              <a:rPr lang="nl-NL" dirty="0"/>
              <a:t> respect </a:t>
            </a:r>
            <a:r>
              <a:rPr lang="nl-NL" dirty="0" err="1"/>
              <a:t>to</a:t>
            </a:r>
            <a:r>
              <a:rPr lang="nl-NL" dirty="0"/>
              <a:t> </a:t>
            </a:r>
            <a:r>
              <a:rPr lang="nl-NL" dirty="0" err="1"/>
              <a:t>this</a:t>
            </a:r>
            <a:r>
              <a:rPr lang="nl-NL" dirty="0"/>
              <a:t> </a:t>
            </a:r>
            <a:r>
              <a:rPr lang="nl-NL" dirty="0" err="1"/>
              <a:t>aritcle</a:t>
            </a:r>
            <a:r>
              <a:rPr lang="nl-NL" dirty="0"/>
              <a:t> in </a:t>
            </a:r>
            <a:r>
              <a:rPr lang="nl-NL" dirty="0" err="1"/>
              <a:t>particular</a:t>
            </a:r>
            <a:endParaRPr lang="nl-NL" dirty="0"/>
          </a:p>
          <a:p>
            <a:r>
              <a:rPr lang="nl-NL" dirty="0"/>
              <a:t>L. </a:t>
            </a:r>
            <a:r>
              <a:rPr lang="nl-NL" dirty="0" err="1"/>
              <a:t>asks</a:t>
            </a:r>
            <a:r>
              <a:rPr lang="nl-NL" dirty="0"/>
              <a:t> </a:t>
            </a:r>
            <a:r>
              <a:rPr lang="nl-NL" dirty="0" err="1"/>
              <a:t>Delfi</a:t>
            </a:r>
            <a:r>
              <a:rPr lang="nl-NL" dirty="0"/>
              <a:t> (1) </a:t>
            </a:r>
            <a:r>
              <a:rPr lang="nl-NL" dirty="0" err="1"/>
              <a:t>to</a:t>
            </a:r>
            <a:r>
              <a:rPr lang="nl-NL" dirty="0"/>
              <a:t> </a:t>
            </a:r>
            <a:r>
              <a:rPr lang="nl-NL" dirty="0" err="1"/>
              <a:t>remove</a:t>
            </a:r>
            <a:r>
              <a:rPr lang="nl-NL" dirty="0"/>
              <a:t> 20 of </a:t>
            </a:r>
            <a:r>
              <a:rPr lang="nl-NL" dirty="0" err="1"/>
              <a:t>the</a:t>
            </a:r>
            <a:r>
              <a:rPr lang="nl-NL" dirty="0"/>
              <a:t> </a:t>
            </a:r>
            <a:r>
              <a:rPr lang="nl-NL" dirty="0" err="1"/>
              <a:t>comments</a:t>
            </a:r>
            <a:r>
              <a:rPr lang="nl-NL" dirty="0"/>
              <a:t> </a:t>
            </a:r>
            <a:r>
              <a:rPr lang="nl-NL" dirty="0" err="1"/>
              <a:t>placed</a:t>
            </a:r>
            <a:r>
              <a:rPr lang="nl-NL" dirty="0"/>
              <a:t> </a:t>
            </a:r>
            <a:r>
              <a:rPr lang="nl-NL" dirty="0" err="1"/>
              <a:t>under</a:t>
            </a:r>
            <a:r>
              <a:rPr lang="nl-NL" dirty="0"/>
              <a:t> </a:t>
            </a:r>
            <a:r>
              <a:rPr lang="nl-NL" dirty="0" err="1"/>
              <a:t>this</a:t>
            </a:r>
            <a:r>
              <a:rPr lang="nl-NL" dirty="0"/>
              <a:t> </a:t>
            </a:r>
            <a:r>
              <a:rPr lang="nl-NL" dirty="0" err="1"/>
              <a:t>specific</a:t>
            </a:r>
            <a:r>
              <a:rPr lang="nl-NL" dirty="0"/>
              <a:t> </a:t>
            </a:r>
            <a:r>
              <a:rPr lang="nl-NL" dirty="0" err="1"/>
              <a:t>article</a:t>
            </a:r>
            <a:r>
              <a:rPr lang="nl-NL" dirty="0"/>
              <a:t> </a:t>
            </a:r>
            <a:r>
              <a:rPr lang="nl-NL" dirty="0" err="1"/>
              <a:t>and</a:t>
            </a:r>
            <a:r>
              <a:rPr lang="nl-NL" dirty="0"/>
              <a:t> (2) </a:t>
            </a:r>
            <a:r>
              <a:rPr lang="nl-NL" dirty="0" err="1"/>
              <a:t>to</a:t>
            </a:r>
            <a:r>
              <a:rPr lang="nl-NL" dirty="0"/>
              <a:t> </a:t>
            </a:r>
            <a:r>
              <a:rPr lang="nl-NL" dirty="0" err="1"/>
              <a:t>pay</a:t>
            </a:r>
            <a:r>
              <a:rPr lang="nl-NL" dirty="0"/>
              <a:t> </a:t>
            </a:r>
            <a:r>
              <a:rPr lang="nl-NL" dirty="0" err="1"/>
              <a:t>damages</a:t>
            </a:r>
            <a:r>
              <a:rPr lang="nl-NL" dirty="0"/>
              <a:t> </a:t>
            </a:r>
            <a:r>
              <a:rPr lang="nl-NL" dirty="0" err="1"/>
              <a:t>for</a:t>
            </a:r>
            <a:r>
              <a:rPr lang="nl-NL" dirty="0"/>
              <a:t> </a:t>
            </a:r>
            <a:r>
              <a:rPr lang="nl-NL" dirty="0" err="1"/>
              <a:t>defamation</a:t>
            </a:r>
            <a:endParaRPr lang="nl-NL" dirty="0"/>
          </a:p>
          <a:p>
            <a:endParaRPr lang="nl-NL" dirty="0"/>
          </a:p>
        </p:txBody>
      </p:sp>
    </p:spTree>
    <p:extLst>
      <p:ext uri="{BB962C8B-B14F-4D97-AF65-F5344CB8AC3E}">
        <p14:creationId xmlns:p14="http://schemas.microsoft.com/office/powerpoint/2010/main" val="2058225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15644"/>
            <a:ext cx="10515600" cy="4201980"/>
          </a:xfrm>
        </p:spPr>
        <p:txBody>
          <a:bodyPr>
            <a:normAutofit/>
          </a:bodyPr>
          <a:lstStyle/>
          <a:p>
            <a:r>
              <a:rPr lang="nl-NL" b="1" dirty="0" err="1"/>
              <a:t>Facts</a:t>
            </a:r>
            <a:endParaRPr lang="nl-NL" b="1" dirty="0"/>
          </a:p>
          <a:p>
            <a:r>
              <a:rPr lang="nl-NL" dirty="0" err="1"/>
              <a:t>Delfi</a:t>
            </a:r>
            <a:r>
              <a:rPr lang="nl-NL" dirty="0"/>
              <a:t> does </a:t>
            </a:r>
            <a:r>
              <a:rPr lang="nl-NL" dirty="0" err="1"/>
              <a:t>the</a:t>
            </a:r>
            <a:r>
              <a:rPr lang="nl-NL" dirty="0"/>
              <a:t> first, but </a:t>
            </a:r>
            <a:r>
              <a:rPr lang="nl-NL" dirty="0" err="1"/>
              <a:t>refuses</a:t>
            </a:r>
            <a:r>
              <a:rPr lang="nl-NL" dirty="0"/>
              <a:t> </a:t>
            </a:r>
            <a:r>
              <a:rPr lang="nl-NL" dirty="0" err="1"/>
              <a:t>the</a:t>
            </a:r>
            <a:r>
              <a:rPr lang="nl-NL" dirty="0"/>
              <a:t> second</a:t>
            </a:r>
          </a:p>
          <a:p>
            <a:r>
              <a:rPr lang="nl-NL" dirty="0"/>
              <a:t>Most </a:t>
            </a:r>
            <a:r>
              <a:rPr lang="nl-NL" dirty="0" err="1"/>
              <a:t>comments</a:t>
            </a:r>
            <a:r>
              <a:rPr lang="nl-NL" dirty="0"/>
              <a:t> </a:t>
            </a:r>
            <a:r>
              <a:rPr lang="nl-NL" dirty="0" err="1"/>
              <a:t>under</a:t>
            </a:r>
            <a:r>
              <a:rPr lang="nl-NL" dirty="0"/>
              <a:t> </a:t>
            </a:r>
            <a:r>
              <a:rPr lang="nl-NL" dirty="0" err="1"/>
              <a:t>this</a:t>
            </a:r>
            <a:r>
              <a:rPr lang="nl-NL" dirty="0"/>
              <a:t> </a:t>
            </a:r>
            <a:r>
              <a:rPr lang="nl-NL" dirty="0" err="1"/>
              <a:t>article</a:t>
            </a:r>
            <a:r>
              <a:rPr lang="nl-NL" dirty="0"/>
              <a:t> </a:t>
            </a:r>
            <a:r>
              <a:rPr lang="nl-NL" dirty="0" err="1"/>
              <a:t>where</a:t>
            </a:r>
            <a:r>
              <a:rPr lang="nl-NL" dirty="0"/>
              <a:t> </a:t>
            </a:r>
            <a:r>
              <a:rPr lang="nl-NL" dirty="0" err="1"/>
              <a:t>harmless</a:t>
            </a:r>
            <a:r>
              <a:rPr lang="nl-NL" dirty="0"/>
              <a:t> </a:t>
            </a:r>
            <a:r>
              <a:rPr lang="nl-NL" dirty="0" err="1"/>
              <a:t>and</a:t>
            </a:r>
            <a:r>
              <a:rPr lang="nl-NL" dirty="0"/>
              <a:t> </a:t>
            </a:r>
            <a:r>
              <a:rPr lang="nl-NL" dirty="0" err="1"/>
              <a:t>also</a:t>
            </a:r>
            <a:r>
              <a:rPr lang="nl-NL" dirty="0"/>
              <a:t> most of </a:t>
            </a:r>
            <a:r>
              <a:rPr lang="nl-NL" dirty="0" err="1"/>
              <a:t>the</a:t>
            </a:r>
            <a:r>
              <a:rPr lang="nl-NL" dirty="0"/>
              <a:t> 20 </a:t>
            </a:r>
            <a:r>
              <a:rPr lang="nl-NL" dirty="0" err="1"/>
              <a:t>comments</a:t>
            </a:r>
            <a:r>
              <a:rPr lang="nl-NL" dirty="0"/>
              <a:t> in question </a:t>
            </a:r>
            <a:r>
              <a:rPr lang="nl-NL" dirty="0" err="1"/>
              <a:t>where</a:t>
            </a:r>
            <a:r>
              <a:rPr lang="nl-NL" dirty="0"/>
              <a:t> </a:t>
            </a:r>
            <a:r>
              <a:rPr lang="nl-NL" dirty="0" err="1"/>
              <a:t>childish</a:t>
            </a:r>
            <a:r>
              <a:rPr lang="nl-NL" dirty="0"/>
              <a:t> like ‘I pee in </a:t>
            </a:r>
            <a:r>
              <a:rPr lang="nl-NL" dirty="0" err="1"/>
              <a:t>your</a:t>
            </a:r>
            <a:r>
              <a:rPr lang="nl-NL" dirty="0"/>
              <a:t> </a:t>
            </a:r>
            <a:r>
              <a:rPr lang="nl-NL" dirty="0" err="1"/>
              <a:t>ear</a:t>
            </a:r>
            <a:r>
              <a:rPr lang="nl-NL" dirty="0"/>
              <a:t>’</a:t>
            </a:r>
          </a:p>
          <a:p>
            <a:r>
              <a:rPr lang="nl-NL" dirty="0" err="1"/>
              <a:t>There</a:t>
            </a:r>
            <a:r>
              <a:rPr lang="nl-NL" dirty="0"/>
              <a:t> is a </a:t>
            </a:r>
            <a:r>
              <a:rPr lang="nl-NL" dirty="0" err="1"/>
              <a:t>discussion</a:t>
            </a:r>
            <a:r>
              <a:rPr lang="nl-NL" dirty="0"/>
              <a:t> on </a:t>
            </a:r>
            <a:r>
              <a:rPr lang="nl-NL" dirty="0" err="1"/>
              <a:t>national</a:t>
            </a:r>
            <a:r>
              <a:rPr lang="nl-NL" dirty="0"/>
              <a:t> level </a:t>
            </a:r>
            <a:r>
              <a:rPr lang="nl-NL" dirty="0" err="1"/>
              <a:t>about</a:t>
            </a:r>
            <a:r>
              <a:rPr lang="nl-NL" dirty="0"/>
              <a:t> </a:t>
            </a:r>
            <a:r>
              <a:rPr lang="nl-NL" dirty="0" err="1"/>
              <a:t>whether</a:t>
            </a:r>
            <a:r>
              <a:rPr lang="nl-NL" dirty="0"/>
              <a:t> </a:t>
            </a:r>
            <a:r>
              <a:rPr lang="nl-NL" dirty="0" err="1"/>
              <a:t>to</a:t>
            </a:r>
            <a:r>
              <a:rPr lang="nl-NL" dirty="0"/>
              <a:t> </a:t>
            </a:r>
            <a:r>
              <a:rPr lang="nl-NL" dirty="0" err="1"/>
              <a:t>apply</a:t>
            </a:r>
            <a:r>
              <a:rPr lang="nl-NL" dirty="0"/>
              <a:t> </a:t>
            </a:r>
            <a:r>
              <a:rPr lang="nl-NL" dirty="0" err="1"/>
              <a:t>the</a:t>
            </a:r>
            <a:r>
              <a:rPr lang="nl-NL" dirty="0"/>
              <a:t> e-commerce </a:t>
            </a:r>
            <a:r>
              <a:rPr lang="nl-NL" dirty="0" err="1"/>
              <a:t>directive</a:t>
            </a:r>
            <a:r>
              <a:rPr lang="nl-NL" dirty="0"/>
              <a:t> or </a:t>
            </a:r>
            <a:r>
              <a:rPr lang="nl-NL" dirty="0" err="1"/>
              <a:t>the</a:t>
            </a:r>
            <a:r>
              <a:rPr lang="nl-NL" dirty="0"/>
              <a:t> </a:t>
            </a:r>
            <a:r>
              <a:rPr lang="nl-NL" dirty="0" err="1"/>
              <a:t>freedom</a:t>
            </a:r>
            <a:r>
              <a:rPr lang="nl-NL" dirty="0"/>
              <a:t> of speech doctrine</a:t>
            </a:r>
          </a:p>
          <a:p>
            <a:r>
              <a:rPr lang="nl-NL" dirty="0" err="1"/>
              <a:t>Finally</a:t>
            </a:r>
            <a:r>
              <a:rPr lang="nl-NL" dirty="0"/>
              <a:t>, </a:t>
            </a:r>
            <a:r>
              <a:rPr lang="nl-NL" dirty="0" err="1"/>
              <a:t>the</a:t>
            </a:r>
            <a:r>
              <a:rPr lang="nl-NL" dirty="0"/>
              <a:t> second approach is </a:t>
            </a:r>
            <a:r>
              <a:rPr lang="nl-NL" dirty="0" err="1"/>
              <a:t>adopted</a:t>
            </a:r>
            <a:r>
              <a:rPr lang="nl-NL" dirty="0"/>
              <a:t> </a:t>
            </a:r>
            <a:r>
              <a:rPr lang="nl-NL" dirty="0" err="1"/>
              <a:t>and</a:t>
            </a:r>
            <a:r>
              <a:rPr lang="nl-NL" dirty="0"/>
              <a:t> </a:t>
            </a:r>
            <a:r>
              <a:rPr lang="nl-NL" dirty="0" err="1"/>
              <a:t>Delfi</a:t>
            </a:r>
            <a:r>
              <a:rPr lang="nl-NL" dirty="0"/>
              <a:t> is </a:t>
            </a:r>
            <a:r>
              <a:rPr lang="nl-NL" dirty="0" err="1"/>
              <a:t>ordered</a:t>
            </a:r>
            <a:r>
              <a:rPr lang="nl-NL" dirty="0"/>
              <a:t> </a:t>
            </a:r>
            <a:r>
              <a:rPr lang="nl-NL" dirty="0" err="1"/>
              <a:t>to</a:t>
            </a:r>
            <a:r>
              <a:rPr lang="nl-NL" dirty="0"/>
              <a:t> </a:t>
            </a:r>
            <a:r>
              <a:rPr lang="nl-NL" dirty="0" err="1"/>
              <a:t>pay</a:t>
            </a:r>
            <a:r>
              <a:rPr lang="nl-NL" dirty="0"/>
              <a:t> </a:t>
            </a:r>
            <a:r>
              <a:rPr lang="nl-NL" dirty="0" err="1"/>
              <a:t>damages</a:t>
            </a:r>
            <a:r>
              <a:rPr lang="nl-NL" dirty="0"/>
              <a:t>.</a:t>
            </a:r>
          </a:p>
          <a:p>
            <a:r>
              <a:rPr lang="nl-NL" dirty="0" err="1"/>
              <a:t>Delfi</a:t>
            </a:r>
            <a:r>
              <a:rPr lang="nl-NL" dirty="0"/>
              <a:t> </a:t>
            </a:r>
            <a:r>
              <a:rPr lang="nl-NL" dirty="0" err="1"/>
              <a:t>appeals</a:t>
            </a:r>
            <a:r>
              <a:rPr lang="nl-NL" dirty="0"/>
              <a:t> </a:t>
            </a:r>
            <a:r>
              <a:rPr lang="nl-NL" dirty="0" err="1"/>
              <a:t>to</a:t>
            </a:r>
            <a:r>
              <a:rPr lang="nl-NL" dirty="0"/>
              <a:t> </a:t>
            </a:r>
            <a:r>
              <a:rPr lang="nl-NL" dirty="0" err="1"/>
              <a:t>the</a:t>
            </a:r>
            <a:r>
              <a:rPr lang="nl-NL" dirty="0"/>
              <a:t> </a:t>
            </a:r>
            <a:r>
              <a:rPr lang="nl-NL" dirty="0" err="1"/>
              <a:t>ECtHR</a:t>
            </a:r>
            <a:r>
              <a:rPr lang="nl-NL" dirty="0"/>
              <a:t> </a:t>
            </a:r>
            <a:r>
              <a:rPr lang="nl-NL" dirty="0" err="1"/>
              <a:t>under</a:t>
            </a:r>
            <a:r>
              <a:rPr lang="nl-NL" dirty="0"/>
              <a:t> </a:t>
            </a:r>
            <a:r>
              <a:rPr lang="nl-NL" dirty="0" err="1"/>
              <a:t>article</a:t>
            </a:r>
            <a:r>
              <a:rPr lang="nl-NL" dirty="0"/>
              <a:t> 10 ECHR </a:t>
            </a:r>
            <a:r>
              <a:rPr lang="nl-NL" dirty="0" err="1"/>
              <a:t>against</a:t>
            </a:r>
            <a:r>
              <a:rPr lang="nl-NL" dirty="0"/>
              <a:t> Estonia</a:t>
            </a:r>
          </a:p>
        </p:txBody>
      </p:sp>
    </p:spTree>
    <p:extLst>
      <p:ext uri="{BB962C8B-B14F-4D97-AF65-F5344CB8AC3E}">
        <p14:creationId xmlns:p14="http://schemas.microsoft.com/office/powerpoint/2010/main" val="29152173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84076"/>
            <a:ext cx="10515600" cy="4333548"/>
          </a:xfrm>
        </p:spPr>
        <p:txBody>
          <a:bodyPr>
            <a:normAutofit/>
          </a:bodyPr>
          <a:lstStyle/>
          <a:p>
            <a:r>
              <a:rPr lang="nl-NL" b="1" dirty="0" err="1"/>
              <a:t>Necessity</a:t>
            </a:r>
            <a:r>
              <a:rPr lang="nl-NL" b="1" dirty="0"/>
              <a:t> test:</a:t>
            </a:r>
          </a:p>
          <a:p>
            <a:r>
              <a:rPr lang="nl-NL" dirty="0"/>
              <a:t>(1) </a:t>
            </a:r>
            <a:r>
              <a:rPr lang="nl-NL" dirty="0" err="1"/>
              <a:t>Determine</a:t>
            </a:r>
            <a:r>
              <a:rPr lang="nl-NL" dirty="0"/>
              <a:t> </a:t>
            </a:r>
            <a:r>
              <a:rPr lang="nl-NL" dirty="0" err="1"/>
              <a:t>whether</a:t>
            </a:r>
            <a:r>
              <a:rPr lang="nl-NL" dirty="0"/>
              <a:t> </a:t>
            </a:r>
            <a:r>
              <a:rPr lang="nl-NL" dirty="0" err="1"/>
              <a:t>an</a:t>
            </a:r>
            <a:r>
              <a:rPr lang="nl-NL" dirty="0"/>
              <a:t> internet provider has a right </a:t>
            </a:r>
            <a:r>
              <a:rPr lang="nl-NL" dirty="0" err="1"/>
              <a:t>to</a:t>
            </a:r>
            <a:r>
              <a:rPr lang="nl-NL" dirty="0"/>
              <a:t> </a:t>
            </a:r>
            <a:r>
              <a:rPr lang="nl-NL" dirty="0" err="1"/>
              <a:t>freedom</a:t>
            </a:r>
            <a:r>
              <a:rPr lang="nl-NL" dirty="0"/>
              <a:t> of speech </a:t>
            </a:r>
            <a:r>
              <a:rPr lang="nl-NL" dirty="0" err="1"/>
              <a:t>with</a:t>
            </a:r>
            <a:r>
              <a:rPr lang="nl-NL" dirty="0"/>
              <a:t> </a:t>
            </a:r>
            <a:r>
              <a:rPr lang="nl-NL" dirty="0" err="1"/>
              <a:t>regard</a:t>
            </a:r>
            <a:r>
              <a:rPr lang="nl-NL" dirty="0"/>
              <a:t> </a:t>
            </a:r>
            <a:r>
              <a:rPr lang="nl-NL" dirty="0" err="1"/>
              <a:t>to</a:t>
            </a:r>
            <a:r>
              <a:rPr lang="nl-NL" dirty="0"/>
              <a:t> user </a:t>
            </a:r>
            <a:r>
              <a:rPr lang="nl-NL" dirty="0" err="1"/>
              <a:t>comments</a:t>
            </a:r>
            <a:endParaRPr lang="nl-NL" dirty="0"/>
          </a:p>
          <a:p>
            <a:r>
              <a:rPr lang="nl-NL" dirty="0"/>
              <a:t>(2) </a:t>
            </a:r>
            <a:r>
              <a:rPr lang="nl-NL" dirty="0" err="1"/>
              <a:t>Determine</a:t>
            </a:r>
            <a:r>
              <a:rPr lang="nl-NL" dirty="0"/>
              <a:t> </a:t>
            </a:r>
            <a:r>
              <a:rPr lang="nl-NL" dirty="0" err="1"/>
              <a:t>whether</a:t>
            </a:r>
            <a:r>
              <a:rPr lang="nl-NL" dirty="0"/>
              <a:t> </a:t>
            </a:r>
            <a:r>
              <a:rPr lang="nl-NL" dirty="0" err="1"/>
              <a:t>there</a:t>
            </a:r>
            <a:r>
              <a:rPr lang="nl-NL" dirty="0"/>
              <a:t> has been a </a:t>
            </a:r>
            <a:r>
              <a:rPr lang="nl-NL" dirty="0" err="1"/>
              <a:t>limitation</a:t>
            </a:r>
            <a:r>
              <a:rPr lang="nl-NL" dirty="0"/>
              <a:t> on </a:t>
            </a:r>
            <a:r>
              <a:rPr lang="nl-NL" dirty="0" err="1"/>
              <a:t>this</a:t>
            </a:r>
            <a:r>
              <a:rPr lang="nl-NL" dirty="0"/>
              <a:t> right </a:t>
            </a:r>
            <a:r>
              <a:rPr lang="nl-NL" dirty="0" err="1"/>
              <a:t>by</a:t>
            </a:r>
            <a:r>
              <a:rPr lang="nl-NL" dirty="0"/>
              <a:t> </a:t>
            </a:r>
            <a:r>
              <a:rPr lang="nl-NL" dirty="0" err="1"/>
              <a:t>the</a:t>
            </a:r>
            <a:r>
              <a:rPr lang="nl-NL" dirty="0"/>
              <a:t> </a:t>
            </a:r>
            <a:r>
              <a:rPr lang="nl-NL" dirty="0" err="1"/>
              <a:t>national</a:t>
            </a:r>
            <a:r>
              <a:rPr lang="nl-NL" dirty="0"/>
              <a:t> </a:t>
            </a:r>
            <a:r>
              <a:rPr lang="nl-NL" dirty="0" err="1"/>
              <a:t>judgement</a:t>
            </a:r>
            <a:r>
              <a:rPr lang="nl-NL" dirty="0"/>
              <a:t> </a:t>
            </a:r>
            <a:r>
              <a:rPr lang="nl-NL" dirty="0" err="1"/>
              <a:t>and</a:t>
            </a:r>
            <a:r>
              <a:rPr lang="nl-NL" dirty="0"/>
              <a:t> </a:t>
            </a:r>
            <a:r>
              <a:rPr lang="nl-NL" dirty="0" err="1"/>
              <a:t>if</a:t>
            </a:r>
            <a:r>
              <a:rPr lang="nl-NL" dirty="0"/>
              <a:t> </a:t>
            </a:r>
            <a:r>
              <a:rPr lang="nl-NL" dirty="0" err="1"/>
              <a:t>so</a:t>
            </a:r>
            <a:r>
              <a:rPr lang="nl-NL" dirty="0"/>
              <a:t>, </a:t>
            </a:r>
            <a:r>
              <a:rPr lang="nl-NL" dirty="0" err="1"/>
              <a:t>determine</a:t>
            </a:r>
            <a:r>
              <a:rPr lang="nl-NL" dirty="0"/>
              <a:t> </a:t>
            </a:r>
            <a:r>
              <a:rPr lang="nl-NL" dirty="0" err="1"/>
              <a:t>if</a:t>
            </a:r>
            <a:r>
              <a:rPr lang="nl-NL" dirty="0"/>
              <a:t> </a:t>
            </a:r>
            <a:r>
              <a:rPr lang="nl-NL" dirty="0" err="1"/>
              <a:t>this</a:t>
            </a:r>
            <a:r>
              <a:rPr lang="nl-NL" dirty="0"/>
              <a:t> </a:t>
            </a:r>
            <a:r>
              <a:rPr lang="nl-NL" dirty="0" err="1"/>
              <a:t>limiation</a:t>
            </a:r>
            <a:r>
              <a:rPr lang="nl-NL" dirty="0"/>
              <a:t> was:</a:t>
            </a:r>
          </a:p>
          <a:p>
            <a:pPr lvl="1"/>
            <a:r>
              <a:rPr lang="nl-NL" dirty="0"/>
              <a:t>(a) </a:t>
            </a:r>
            <a:r>
              <a:rPr lang="nl-NL" dirty="0" err="1"/>
              <a:t>prescribed</a:t>
            </a:r>
            <a:r>
              <a:rPr lang="nl-NL" dirty="0"/>
              <a:t> </a:t>
            </a:r>
            <a:r>
              <a:rPr lang="nl-NL" dirty="0" err="1"/>
              <a:t>by</a:t>
            </a:r>
            <a:r>
              <a:rPr lang="nl-NL" dirty="0"/>
              <a:t> </a:t>
            </a:r>
            <a:r>
              <a:rPr lang="nl-NL" dirty="0" err="1"/>
              <a:t>law</a:t>
            </a:r>
            <a:r>
              <a:rPr lang="nl-NL" dirty="0"/>
              <a:t> </a:t>
            </a:r>
          </a:p>
          <a:p>
            <a:pPr lvl="1"/>
            <a:r>
              <a:rPr lang="nl-NL" dirty="0"/>
              <a:t>(b) </a:t>
            </a:r>
            <a:r>
              <a:rPr lang="nl-NL" dirty="0" err="1"/>
              <a:t>necesarry</a:t>
            </a:r>
            <a:r>
              <a:rPr lang="nl-NL" dirty="0"/>
              <a:t> in a </a:t>
            </a:r>
            <a:r>
              <a:rPr lang="nl-NL" dirty="0" err="1"/>
              <a:t>democratic</a:t>
            </a:r>
            <a:r>
              <a:rPr lang="nl-NL" dirty="0"/>
              <a:t> society</a:t>
            </a:r>
          </a:p>
          <a:p>
            <a:pPr lvl="1"/>
            <a:r>
              <a:rPr lang="nl-NL" dirty="0"/>
              <a:t>(c) </a:t>
            </a:r>
            <a:r>
              <a:rPr lang="nl-NL" dirty="0" err="1"/>
              <a:t>aimed</a:t>
            </a:r>
            <a:r>
              <a:rPr lang="nl-NL" dirty="0"/>
              <a:t> at </a:t>
            </a:r>
            <a:r>
              <a:rPr lang="nl-NL" dirty="0" err="1"/>
              <a:t>one</a:t>
            </a:r>
            <a:r>
              <a:rPr lang="nl-NL" dirty="0"/>
              <a:t> of </a:t>
            </a:r>
            <a:r>
              <a:rPr lang="nl-NL" dirty="0" err="1"/>
              <a:t>the</a:t>
            </a:r>
            <a:r>
              <a:rPr lang="nl-NL" dirty="0"/>
              <a:t> goals </a:t>
            </a:r>
            <a:r>
              <a:rPr lang="nl-NL" dirty="0" err="1"/>
              <a:t>enlisted</a:t>
            </a:r>
            <a:r>
              <a:rPr lang="nl-NL" dirty="0"/>
              <a:t> in </a:t>
            </a:r>
            <a:r>
              <a:rPr lang="nl-NL" dirty="0" err="1"/>
              <a:t>article</a:t>
            </a:r>
            <a:r>
              <a:rPr lang="nl-NL" dirty="0"/>
              <a:t> 10 para 2, </a:t>
            </a:r>
            <a:r>
              <a:rPr lang="nl-NL" dirty="0" err="1"/>
              <a:t>namely</a:t>
            </a:r>
            <a:r>
              <a:rPr lang="nl-NL" dirty="0"/>
              <a:t> </a:t>
            </a:r>
            <a:r>
              <a:rPr lang="nl-NL" dirty="0" err="1"/>
              <a:t>the</a:t>
            </a:r>
            <a:r>
              <a:rPr lang="nl-NL" dirty="0"/>
              <a:t> </a:t>
            </a:r>
            <a:r>
              <a:rPr lang="nl-NL" dirty="0" err="1"/>
              <a:t>protection</a:t>
            </a:r>
            <a:r>
              <a:rPr lang="nl-NL" dirty="0"/>
              <a:t> of </a:t>
            </a:r>
            <a:r>
              <a:rPr lang="nl-NL" dirty="0" err="1"/>
              <a:t>reputation</a:t>
            </a:r>
            <a:r>
              <a:rPr lang="nl-NL" dirty="0"/>
              <a:t> of </a:t>
            </a:r>
            <a:r>
              <a:rPr lang="nl-NL" dirty="0" err="1"/>
              <a:t>others</a:t>
            </a:r>
            <a:endParaRPr lang="nl-NL" dirty="0"/>
          </a:p>
        </p:txBody>
      </p:sp>
    </p:spTree>
    <p:extLst>
      <p:ext uri="{BB962C8B-B14F-4D97-AF65-F5344CB8AC3E}">
        <p14:creationId xmlns:p14="http://schemas.microsoft.com/office/powerpoint/2010/main" val="8092557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84075"/>
            <a:ext cx="10515600" cy="4333549"/>
          </a:xfrm>
        </p:spPr>
        <p:txBody>
          <a:bodyPr>
            <a:normAutofit lnSpcReduction="10000"/>
          </a:bodyPr>
          <a:lstStyle/>
          <a:p>
            <a:r>
              <a:rPr lang="nl-NL" b="1" dirty="0" err="1"/>
              <a:t>What</a:t>
            </a:r>
            <a:r>
              <a:rPr lang="nl-NL" b="1" dirty="0"/>
              <a:t> </a:t>
            </a:r>
            <a:r>
              <a:rPr lang="nl-NL" b="1" dirty="0" err="1"/>
              <a:t>the</a:t>
            </a:r>
            <a:r>
              <a:rPr lang="nl-NL" b="1" dirty="0"/>
              <a:t> Court </a:t>
            </a:r>
            <a:r>
              <a:rPr lang="nl-NL" b="1" dirty="0" err="1"/>
              <a:t>did</a:t>
            </a:r>
            <a:r>
              <a:rPr lang="nl-NL" b="1" dirty="0"/>
              <a:t> </a:t>
            </a:r>
            <a:r>
              <a:rPr lang="nl-NL" b="1" dirty="0" err="1"/>
              <a:t>not</a:t>
            </a:r>
            <a:r>
              <a:rPr lang="nl-NL" b="1" dirty="0"/>
              <a:t>:</a:t>
            </a:r>
          </a:p>
          <a:p>
            <a:r>
              <a:rPr lang="nl-NL" dirty="0"/>
              <a:t>It </a:t>
            </a:r>
            <a:r>
              <a:rPr lang="nl-NL" dirty="0" err="1"/>
              <a:t>did</a:t>
            </a:r>
            <a:r>
              <a:rPr lang="nl-NL" dirty="0"/>
              <a:t> </a:t>
            </a:r>
            <a:r>
              <a:rPr lang="nl-NL" dirty="0" err="1"/>
              <a:t>not</a:t>
            </a:r>
            <a:r>
              <a:rPr lang="nl-NL" dirty="0"/>
              <a:t> </a:t>
            </a:r>
            <a:r>
              <a:rPr lang="nl-NL" dirty="0" err="1"/>
              <a:t>determine</a:t>
            </a:r>
            <a:r>
              <a:rPr lang="nl-NL" dirty="0"/>
              <a:t> </a:t>
            </a:r>
            <a:r>
              <a:rPr lang="nl-NL" dirty="0" err="1"/>
              <a:t>whether</a:t>
            </a:r>
            <a:r>
              <a:rPr lang="nl-NL" dirty="0"/>
              <a:t> </a:t>
            </a:r>
            <a:r>
              <a:rPr lang="nl-NL" dirty="0" err="1"/>
              <a:t>Delfi</a:t>
            </a:r>
            <a:r>
              <a:rPr lang="nl-NL" dirty="0"/>
              <a:t> had a right </a:t>
            </a:r>
            <a:r>
              <a:rPr lang="nl-NL" dirty="0" err="1"/>
              <a:t>to</a:t>
            </a:r>
            <a:r>
              <a:rPr lang="nl-NL" dirty="0"/>
              <a:t> </a:t>
            </a:r>
            <a:r>
              <a:rPr lang="nl-NL" dirty="0" err="1"/>
              <a:t>freedom</a:t>
            </a:r>
            <a:r>
              <a:rPr lang="nl-NL" dirty="0"/>
              <a:t> of speech</a:t>
            </a:r>
          </a:p>
          <a:p>
            <a:r>
              <a:rPr lang="nl-NL" dirty="0"/>
              <a:t>It </a:t>
            </a:r>
            <a:r>
              <a:rPr lang="nl-NL" dirty="0" err="1"/>
              <a:t>did</a:t>
            </a:r>
            <a:r>
              <a:rPr lang="nl-NL" dirty="0"/>
              <a:t> </a:t>
            </a:r>
            <a:r>
              <a:rPr lang="nl-NL" dirty="0" err="1"/>
              <a:t>not</a:t>
            </a:r>
            <a:r>
              <a:rPr lang="nl-NL" dirty="0"/>
              <a:t> </a:t>
            </a:r>
            <a:r>
              <a:rPr lang="nl-NL" dirty="0" err="1"/>
              <a:t>assess</a:t>
            </a:r>
            <a:r>
              <a:rPr lang="nl-NL" dirty="0"/>
              <a:t> </a:t>
            </a:r>
            <a:r>
              <a:rPr lang="nl-NL" dirty="0" err="1"/>
              <a:t>whether</a:t>
            </a:r>
            <a:r>
              <a:rPr lang="nl-NL" dirty="0"/>
              <a:t> </a:t>
            </a:r>
            <a:r>
              <a:rPr lang="nl-NL" dirty="0" err="1"/>
              <a:t>the</a:t>
            </a:r>
            <a:r>
              <a:rPr lang="nl-NL" dirty="0"/>
              <a:t> 20 </a:t>
            </a:r>
            <a:r>
              <a:rPr lang="nl-NL" dirty="0" err="1"/>
              <a:t>comments</a:t>
            </a:r>
            <a:r>
              <a:rPr lang="nl-NL" dirty="0"/>
              <a:t> </a:t>
            </a:r>
            <a:r>
              <a:rPr lang="nl-NL" dirty="0" err="1"/>
              <a:t>did</a:t>
            </a:r>
            <a:r>
              <a:rPr lang="nl-NL" dirty="0"/>
              <a:t> </a:t>
            </a:r>
            <a:r>
              <a:rPr lang="nl-NL" dirty="0" err="1"/>
              <a:t>actually</a:t>
            </a:r>
            <a:r>
              <a:rPr lang="nl-NL" dirty="0"/>
              <a:t> </a:t>
            </a:r>
            <a:r>
              <a:rPr lang="nl-NL" dirty="0" err="1"/>
              <a:t>qualify</a:t>
            </a:r>
            <a:r>
              <a:rPr lang="nl-NL" dirty="0"/>
              <a:t> as </a:t>
            </a:r>
            <a:r>
              <a:rPr lang="nl-NL" dirty="0" err="1"/>
              <a:t>potentially</a:t>
            </a:r>
            <a:r>
              <a:rPr lang="nl-NL" dirty="0"/>
              <a:t> </a:t>
            </a:r>
            <a:r>
              <a:rPr lang="nl-NL" dirty="0" err="1"/>
              <a:t>damaging</a:t>
            </a:r>
            <a:r>
              <a:rPr lang="nl-NL" dirty="0"/>
              <a:t> </a:t>
            </a:r>
            <a:r>
              <a:rPr lang="nl-NL" dirty="0" err="1"/>
              <a:t>the</a:t>
            </a:r>
            <a:r>
              <a:rPr lang="nl-NL" dirty="0"/>
              <a:t> </a:t>
            </a:r>
            <a:r>
              <a:rPr lang="nl-NL" dirty="0" err="1"/>
              <a:t>reputation</a:t>
            </a:r>
            <a:r>
              <a:rPr lang="nl-NL" dirty="0"/>
              <a:t> of </a:t>
            </a:r>
            <a:r>
              <a:rPr lang="nl-NL" dirty="0" err="1"/>
              <a:t>others</a:t>
            </a:r>
            <a:endParaRPr lang="nl-NL" dirty="0"/>
          </a:p>
          <a:p>
            <a:r>
              <a:rPr lang="nl-NL" dirty="0"/>
              <a:t>It </a:t>
            </a:r>
            <a:r>
              <a:rPr lang="nl-NL" dirty="0" err="1"/>
              <a:t>did</a:t>
            </a:r>
            <a:r>
              <a:rPr lang="nl-NL" dirty="0"/>
              <a:t> </a:t>
            </a:r>
            <a:r>
              <a:rPr lang="nl-NL" dirty="0" err="1"/>
              <a:t>not</a:t>
            </a:r>
            <a:r>
              <a:rPr lang="nl-NL" dirty="0"/>
              <a:t> </a:t>
            </a:r>
            <a:r>
              <a:rPr lang="nl-NL" dirty="0" err="1"/>
              <a:t>assess</a:t>
            </a:r>
            <a:r>
              <a:rPr lang="nl-NL" dirty="0"/>
              <a:t> </a:t>
            </a:r>
            <a:r>
              <a:rPr lang="nl-NL" dirty="0" err="1"/>
              <a:t>whether</a:t>
            </a:r>
            <a:r>
              <a:rPr lang="nl-NL" dirty="0"/>
              <a:t> </a:t>
            </a:r>
            <a:r>
              <a:rPr lang="nl-NL" dirty="0" err="1"/>
              <a:t>the</a:t>
            </a:r>
            <a:r>
              <a:rPr lang="nl-NL" dirty="0"/>
              <a:t> </a:t>
            </a:r>
            <a:r>
              <a:rPr lang="nl-NL" dirty="0" err="1"/>
              <a:t>legal</a:t>
            </a:r>
            <a:r>
              <a:rPr lang="nl-NL" dirty="0"/>
              <a:t> </a:t>
            </a:r>
            <a:r>
              <a:rPr lang="nl-NL" dirty="0" err="1"/>
              <a:t>limitation</a:t>
            </a:r>
            <a:r>
              <a:rPr lang="nl-NL" dirty="0"/>
              <a:t> of </a:t>
            </a:r>
            <a:r>
              <a:rPr lang="nl-NL" dirty="0" err="1"/>
              <a:t>the</a:t>
            </a:r>
            <a:r>
              <a:rPr lang="nl-NL" dirty="0"/>
              <a:t> right </a:t>
            </a:r>
            <a:r>
              <a:rPr lang="nl-NL" dirty="0" err="1"/>
              <a:t>to</a:t>
            </a:r>
            <a:r>
              <a:rPr lang="nl-NL" dirty="0"/>
              <a:t> </a:t>
            </a:r>
            <a:r>
              <a:rPr lang="nl-NL" dirty="0" err="1"/>
              <a:t>freedom</a:t>
            </a:r>
            <a:r>
              <a:rPr lang="nl-NL" dirty="0"/>
              <a:t> of speech was </a:t>
            </a:r>
            <a:r>
              <a:rPr lang="nl-NL" dirty="0" err="1"/>
              <a:t>necesarry</a:t>
            </a:r>
            <a:r>
              <a:rPr lang="nl-NL" dirty="0"/>
              <a:t> in a </a:t>
            </a:r>
            <a:r>
              <a:rPr lang="nl-NL" dirty="0" err="1"/>
              <a:t>democratic</a:t>
            </a:r>
            <a:r>
              <a:rPr lang="nl-NL" dirty="0"/>
              <a:t> society </a:t>
            </a:r>
          </a:p>
          <a:p>
            <a:r>
              <a:rPr lang="nl-NL" dirty="0" err="1"/>
              <a:t>Instead</a:t>
            </a:r>
            <a:r>
              <a:rPr lang="nl-NL" dirty="0"/>
              <a:t>, </a:t>
            </a:r>
            <a:r>
              <a:rPr lang="nl-NL" dirty="0" err="1"/>
              <a:t>it</a:t>
            </a:r>
            <a:r>
              <a:rPr lang="nl-NL" dirty="0"/>
              <a:t> </a:t>
            </a:r>
            <a:r>
              <a:rPr lang="nl-NL" dirty="0" err="1"/>
              <a:t>balanced</a:t>
            </a:r>
            <a:r>
              <a:rPr lang="nl-NL" dirty="0"/>
              <a:t> </a:t>
            </a:r>
            <a:r>
              <a:rPr lang="nl-NL" dirty="0" err="1"/>
              <a:t>the</a:t>
            </a:r>
            <a:r>
              <a:rPr lang="nl-NL" dirty="0"/>
              <a:t> </a:t>
            </a:r>
            <a:r>
              <a:rPr lang="nl-NL" dirty="0" err="1"/>
              <a:t>freedom</a:t>
            </a:r>
            <a:r>
              <a:rPr lang="nl-NL" dirty="0"/>
              <a:t> of </a:t>
            </a:r>
            <a:r>
              <a:rPr lang="nl-NL" dirty="0" err="1"/>
              <a:t>expression</a:t>
            </a:r>
            <a:r>
              <a:rPr lang="nl-NL" dirty="0"/>
              <a:t> </a:t>
            </a:r>
            <a:r>
              <a:rPr lang="nl-NL" dirty="0" err="1"/>
              <a:t>under</a:t>
            </a:r>
            <a:r>
              <a:rPr lang="nl-NL" dirty="0"/>
              <a:t> </a:t>
            </a:r>
            <a:r>
              <a:rPr lang="nl-NL" dirty="0" err="1"/>
              <a:t>Article</a:t>
            </a:r>
            <a:r>
              <a:rPr lang="nl-NL" dirty="0"/>
              <a:t> 10 ECHR of </a:t>
            </a:r>
            <a:r>
              <a:rPr lang="nl-NL" dirty="0" err="1"/>
              <a:t>Delfi</a:t>
            </a:r>
            <a:r>
              <a:rPr lang="nl-NL" dirty="0"/>
              <a:t> </a:t>
            </a:r>
            <a:r>
              <a:rPr lang="nl-NL" dirty="0" err="1"/>
              <a:t>against</a:t>
            </a:r>
            <a:r>
              <a:rPr lang="nl-NL" dirty="0"/>
              <a:t> </a:t>
            </a:r>
            <a:r>
              <a:rPr lang="nl-NL" dirty="0" err="1"/>
              <a:t>the</a:t>
            </a:r>
            <a:r>
              <a:rPr lang="nl-NL" dirty="0"/>
              <a:t> right </a:t>
            </a:r>
            <a:r>
              <a:rPr lang="nl-NL" dirty="0" err="1"/>
              <a:t>to</a:t>
            </a:r>
            <a:r>
              <a:rPr lang="nl-NL" dirty="0"/>
              <a:t> </a:t>
            </a:r>
            <a:r>
              <a:rPr lang="nl-NL" dirty="0" err="1"/>
              <a:t>reputation</a:t>
            </a:r>
            <a:r>
              <a:rPr lang="nl-NL" dirty="0"/>
              <a:t> of L., </a:t>
            </a:r>
            <a:r>
              <a:rPr lang="nl-NL" dirty="0" err="1"/>
              <a:t>which</a:t>
            </a:r>
            <a:r>
              <a:rPr lang="nl-NL" dirty="0"/>
              <a:t> </a:t>
            </a:r>
            <a:r>
              <a:rPr lang="nl-NL" dirty="0" err="1"/>
              <a:t>it</a:t>
            </a:r>
            <a:r>
              <a:rPr lang="nl-NL" dirty="0"/>
              <a:t> has </a:t>
            </a:r>
            <a:r>
              <a:rPr lang="nl-NL" dirty="0" err="1"/>
              <a:t>determined</a:t>
            </a:r>
            <a:r>
              <a:rPr lang="nl-NL" dirty="0"/>
              <a:t> </a:t>
            </a:r>
            <a:r>
              <a:rPr lang="nl-NL" dirty="0" err="1"/>
              <a:t>falls</a:t>
            </a:r>
            <a:r>
              <a:rPr lang="nl-NL" dirty="0"/>
              <a:t> </a:t>
            </a:r>
            <a:r>
              <a:rPr lang="nl-NL" dirty="0" err="1"/>
              <a:t>under</a:t>
            </a:r>
            <a:r>
              <a:rPr lang="nl-NL" dirty="0"/>
              <a:t> </a:t>
            </a:r>
            <a:r>
              <a:rPr lang="nl-NL" dirty="0" err="1"/>
              <a:t>Article</a:t>
            </a:r>
            <a:r>
              <a:rPr lang="nl-NL" dirty="0"/>
              <a:t> 8 ECHR</a:t>
            </a:r>
          </a:p>
          <a:p>
            <a:r>
              <a:rPr lang="nl-NL" dirty="0"/>
              <a:t>It </a:t>
            </a:r>
            <a:r>
              <a:rPr lang="nl-NL" dirty="0" err="1"/>
              <a:t>only</a:t>
            </a:r>
            <a:r>
              <a:rPr lang="nl-NL" dirty="0"/>
              <a:t> </a:t>
            </a:r>
            <a:r>
              <a:rPr lang="nl-NL" dirty="0" err="1"/>
              <a:t>answers</a:t>
            </a:r>
            <a:r>
              <a:rPr lang="nl-NL" dirty="0"/>
              <a:t> </a:t>
            </a:r>
            <a:r>
              <a:rPr lang="nl-NL" dirty="0" err="1"/>
              <a:t>the</a:t>
            </a:r>
            <a:r>
              <a:rPr lang="nl-NL" dirty="0"/>
              <a:t> </a:t>
            </a:r>
            <a:r>
              <a:rPr lang="nl-NL" dirty="0" err="1"/>
              <a:t>questions</a:t>
            </a:r>
            <a:r>
              <a:rPr lang="nl-NL" dirty="0"/>
              <a:t> </a:t>
            </a:r>
            <a:r>
              <a:rPr lang="nl-NL" dirty="0" err="1"/>
              <a:t>for</a:t>
            </a:r>
            <a:r>
              <a:rPr lang="nl-NL" dirty="0"/>
              <a:t> </a:t>
            </a:r>
            <a:r>
              <a:rPr lang="nl-NL" dirty="0" err="1"/>
              <a:t>the</a:t>
            </a:r>
            <a:r>
              <a:rPr lang="nl-NL" dirty="0"/>
              <a:t> </a:t>
            </a:r>
            <a:r>
              <a:rPr lang="nl-NL" dirty="0" err="1"/>
              <a:t>particulars</a:t>
            </a:r>
            <a:r>
              <a:rPr lang="nl-NL" dirty="0"/>
              <a:t> of </a:t>
            </a:r>
            <a:r>
              <a:rPr lang="nl-NL" dirty="0" err="1"/>
              <a:t>the</a:t>
            </a:r>
            <a:r>
              <a:rPr lang="nl-NL" dirty="0"/>
              <a:t> case </a:t>
            </a:r>
          </a:p>
          <a:p>
            <a:endParaRPr lang="nl-NL" dirty="0"/>
          </a:p>
        </p:txBody>
      </p:sp>
    </p:spTree>
    <p:extLst>
      <p:ext uri="{BB962C8B-B14F-4D97-AF65-F5344CB8AC3E}">
        <p14:creationId xmlns:p14="http://schemas.microsoft.com/office/powerpoint/2010/main" val="87865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646861"/>
            <a:ext cx="10515600" cy="3194774"/>
          </a:xfrm>
        </p:spPr>
        <p:txBody>
          <a:bodyPr>
            <a:normAutofit fontScale="92500" lnSpcReduction="20000"/>
          </a:bodyPr>
          <a:lstStyle/>
          <a:p>
            <a:r>
              <a:rPr lang="en-US" sz="1600" b="1" i="0" dirty="0">
                <a:effectLst/>
              </a:rPr>
              <a:t>Directive (EU) 2019/1151 of the European Parliament and of the Council of 20 June 2019 amending Directive (EU) 2017/1132 as regards the use of digital tools and processes in company law</a:t>
            </a:r>
          </a:p>
          <a:p>
            <a:r>
              <a:rPr lang="en-US" sz="1600" b="0" i="1" dirty="0">
                <a:effectLst/>
              </a:rPr>
              <a:t>Article 16 - </a:t>
            </a:r>
            <a:r>
              <a:rPr lang="en-US" sz="1600" b="1" i="0" dirty="0">
                <a:effectLst/>
              </a:rPr>
              <a:t>Disclosure in the register</a:t>
            </a:r>
          </a:p>
          <a:p>
            <a:pPr algn="just"/>
            <a:r>
              <a:rPr lang="en-US" sz="1600" b="0" i="0" dirty="0">
                <a:effectLst/>
              </a:rPr>
              <a:t>1.   In each Member State, a file shall be opened in a central, commercial or companies register (“the register”), for each of the companies registered therein.</a:t>
            </a:r>
          </a:p>
          <a:p>
            <a:pPr algn="just"/>
            <a:r>
              <a:rPr lang="en-US" sz="1600" b="0" i="0" dirty="0">
                <a:effectLst/>
              </a:rPr>
              <a:t>2.   All documents and information that are required to be disclosed pursuant to Article 14 shall be kept in the file referred to in paragraph 1 of this Article, or entered directly in the register, and the subject matter of the entries in the register shall be recorded in the file.</a:t>
            </a:r>
          </a:p>
          <a:p>
            <a:pPr algn="just"/>
            <a:r>
              <a:rPr lang="en-US" sz="1600" b="0" i="0" dirty="0">
                <a:effectLst/>
              </a:rPr>
              <a:t>All documents and information referred to in Article 14, irrespective of the means by which they are filed, shall be kept in the file in the register or entered directly into it in electronic form. Member States shall ensure that all documents and information that are filed by paper means are converted by the register to electronic form as quickly as possible.</a:t>
            </a:r>
          </a:p>
          <a:p>
            <a:pPr algn="just"/>
            <a:r>
              <a:rPr lang="en-US" sz="1600" b="0" i="0" dirty="0">
                <a:effectLst/>
              </a:rPr>
              <a:t>Member States shall ensure that documents and information referred to in Article 14 that were filed by paper means before 31 December 2006 are converted into electronic form by the register upon receipt of an application for disclosure by electronic means.</a:t>
            </a:r>
          </a:p>
        </p:txBody>
      </p:sp>
    </p:spTree>
    <p:extLst>
      <p:ext uri="{BB962C8B-B14F-4D97-AF65-F5344CB8AC3E}">
        <p14:creationId xmlns:p14="http://schemas.microsoft.com/office/powerpoint/2010/main" val="42879917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480144"/>
            <a:ext cx="10515600" cy="4537480"/>
          </a:xfrm>
        </p:spPr>
        <p:txBody>
          <a:bodyPr>
            <a:normAutofit/>
          </a:bodyPr>
          <a:lstStyle/>
          <a:p>
            <a:r>
              <a:rPr lang="nl-NL" b="1" dirty="0"/>
              <a:t> </a:t>
            </a:r>
            <a:r>
              <a:rPr lang="nl-NL" b="1" dirty="0" err="1"/>
              <a:t>What</a:t>
            </a:r>
            <a:r>
              <a:rPr lang="nl-NL" b="1" dirty="0"/>
              <a:t> </a:t>
            </a:r>
            <a:r>
              <a:rPr lang="nl-NL" b="1" dirty="0" err="1"/>
              <a:t>this</a:t>
            </a:r>
            <a:r>
              <a:rPr lang="nl-NL" b="1" dirty="0"/>
              <a:t> means:</a:t>
            </a:r>
          </a:p>
          <a:p>
            <a:r>
              <a:rPr lang="nl-NL" dirty="0"/>
              <a:t>It </a:t>
            </a:r>
            <a:r>
              <a:rPr lang="nl-NL" dirty="0" err="1"/>
              <a:t>dodges</a:t>
            </a:r>
            <a:r>
              <a:rPr lang="nl-NL" dirty="0"/>
              <a:t> </a:t>
            </a:r>
            <a:r>
              <a:rPr lang="nl-NL" dirty="0" err="1"/>
              <a:t>all</a:t>
            </a:r>
            <a:r>
              <a:rPr lang="nl-NL" dirty="0"/>
              <a:t> </a:t>
            </a:r>
            <a:r>
              <a:rPr lang="nl-NL" dirty="0" err="1"/>
              <a:t>fundamental</a:t>
            </a:r>
            <a:r>
              <a:rPr lang="nl-NL" dirty="0"/>
              <a:t> </a:t>
            </a:r>
            <a:r>
              <a:rPr lang="nl-NL" dirty="0" err="1"/>
              <a:t>questions</a:t>
            </a:r>
            <a:r>
              <a:rPr lang="nl-NL" dirty="0"/>
              <a:t>, </a:t>
            </a:r>
            <a:r>
              <a:rPr lang="nl-NL" dirty="0" err="1"/>
              <a:t>which</a:t>
            </a:r>
            <a:r>
              <a:rPr lang="nl-NL" dirty="0"/>
              <a:t> have </a:t>
            </a:r>
            <a:r>
              <a:rPr lang="nl-NL" dirty="0" err="1"/>
              <a:t>societal</a:t>
            </a:r>
            <a:r>
              <a:rPr lang="nl-NL" dirty="0"/>
              <a:t> </a:t>
            </a:r>
            <a:r>
              <a:rPr lang="nl-NL" dirty="0" err="1"/>
              <a:t>relevance</a:t>
            </a:r>
            <a:r>
              <a:rPr lang="nl-NL" dirty="0"/>
              <a:t>, </a:t>
            </a:r>
            <a:r>
              <a:rPr lang="nl-NL" dirty="0" err="1"/>
              <a:t>and</a:t>
            </a:r>
            <a:r>
              <a:rPr lang="nl-NL" dirty="0"/>
              <a:t> </a:t>
            </a:r>
            <a:r>
              <a:rPr lang="nl-NL" dirty="0" err="1"/>
              <a:t>brings</a:t>
            </a:r>
            <a:r>
              <a:rPr lang="nl-NL" dirty="0"/>
              <a:t> </a:t>
            </a:r>
            <a:r>
              <a:rPr lang="nl-NL" dirty="0" err="1"/>
              <a:t>the</a:t>
            </a:r>
            <a:r>
              <a:rPr lang="nl-NL" dirty="0"/>
              <a:t> </a:t>
            </a:r>
            <a:r>
              <a:rPr lang="nl-NL" dirty="0" err="1"/>
              <a:t>whole</a:t>
            </a:r>
            <a:r>
              <a:rPr lang="nl-NL" dirty="0"/>
              <a:t> case back </a:t>
            </a:r>
            <a:r>
              <a:rPr lang="nl-NL" dirty="0" err="1"/>
              <a:t>to</a:t>
            </a:r>
            <a:r>
              <a:rPr lang="nl-NL" dirty="0"/>
              <a:t> </a:t>
            </a:r>
            <a:r>
              <a:rPr lang="nl-NL" dirty="0" err="1"/>
              <a:t>the</a:t>
            </a:r>
            <a:r>
              <a:rPr lang="nl-NL" dirty="0"/>
              <a:t> </a:t>
            </a:r>
            <a:r>
              <a:rPr lang="nl-NL" dirty="0" err="1"/>
              <a:t>particulars</a:t>
            </a:r>
            <a:r>
              <a:rPr lang="nl-NL" dirty="0"/>
              <a:t> of </a:t>
            </a:r>
            <a:r>
              <a:rPr lang="nl-NL" dirty="0" err="1"/>
              <a:t>the</a:t>
            </a:r>
            <a:r>
              <a:rPr lang="nl-NL" dirty="0"/>
              <a:t> case</a:t>
            </a:r>
          </a:p>
          <a:p>
            <a:pPr lvl="1"/>
            <a:r>
              <a:rPr lang="nl-NL" dirty="0"/>
              <a:t>It has a </a:t>
            </a:r>
            <a:r>
              <a:rPr lang="nl-NL" dirty="0" err="1"/>
              <a:t>broader</a:t>
            </a:r>
            <a:r>
              <a:rPr lang="nl-NL" dirty="0"/>
              <a:t> </a:t>
            </a:r>
            <a:r>
              <a:rPr lang="nl-NL" dirty="0" err="1"/>
              <a:t>relevance</a:t>
            </a:r>
            <a:r>
              <a:rPr lang="nl-NL" dirty="0"/>
              <a:t> </a:t>
            </a:r>
            <a:r>
              <a:rPr lang="nl-NL" dirty="0" err="1"/>
              <a:t>to</a:t>
            </a:r>
            <a:r>
              <a:rPr lang="nl-NL" dirty="0"/>
              <a:t> </a:t>
            </a:r>
            <a:r>
              <a:rPr lang="nl-NL" dirty="0" err="1"/>
              <a:t>know</a:t>
            </a:r>
            <a:r>
              <a:rPr lang="nl-NL" dirty="0"/>
              <a:t> </a:t>
            </a:r>
            <a:r>
              <a:rPr lang="nl-NL" dirty="0" err="1"/>
              <a:t>whether</a:t>
            </a:r>
            <a:r>
              <a:rPr lang="nl-NL" dirty="0"/>
              <a:t> internet </a:t>
            </a:r>
            <a:r>
              <a:rPr lang="nl-NL" dirty="0" err="1"/>
              <a:t>intermediaries</a:t>
            </a:r>
            <a:r>
              <a:rPr lang="nl-NL" dirty="0"/>
              <a:t> </a:t>
            </a:r>
            <a:r>
              <a:rPr lang="nl-NL" dirty="0" err="1"/>
              <a:t>such</a:t>
            </a:r>
            <a:r>
              <a:rPr lang="nl-NL" dirty="0"/>
              <a:t> as </a:t>
            </a:r>
            <a:r>
              <a:rPr lang="nl-NL" dirty="0" err="1"/>
              <a:t>Delfi</a:t>
            </a:r>
            <a:r>
              <a:rPr lang="nl-NL" dirty="0"/>
              <a:t> </a:t>
            </a:r>
            <a:r>
              <a:rPr lang="nl-NL" dirty="0" err="1"/>
              <a:t>can</a:t>
            </a:r>
            <a:r>
              <a:rPr lang="nl-NL" dirty="0"/>
              <a:t> </a:t>
            </a:r>
            <a:r>
              <a:rPr lang="nl-NL" dirty="0" err="1"/>
              <a:t>invoke</a:t>
            </a:r>
            <a:r>
              <a:rPr lang="nl-NL" dirty="0"/>
              <a:t> </a:t>
            </a:r>
            <a:r>
              <a:rPr lang="nl-NL" dirty="0" err="1"/>
              <a:t>Article</a:t>
            </a:r>
            <a:r>
              <a:rPr lang="nl-NL" dirty="0"/>
              <a:t> 10 ECHR </a:t>
            </a:r>
            <a:r>
              <a:rPr lang="nl-NL" dirty="0" err="1"/>
              <a:t>with</a:t>
            </a:r>
            <a:r>
              <a:rPr lang="nl-NL" dirty="0"/>
              <a:t> </a:t>
            </a:r>
            <a:r>
              <a:rPr lang="nl-NL" dirty="0" err="1"/>
              <a:t>repsect</a:t>
            </a:r>
            <a:r>
              <a:rPr lang="nl-NL" dirty="0"/>
              <a:t> </a:t>
            </a:r>
            <a:r>
              <a:rPr lang="nl-NL" dirty="0" err="1"/>
              <a:t>to</a:t>
            </a:r>
            <a:r>
              <a:rPr lang="nl-NL" dirty="0"/>
              <a:t> </a:t>
            </a:r>
            <a:r>
              <a:rPr lang="nl-NL" dirty="0" err="1"/>
              <a:t>comments</a:t>
            </a:r>
            <a:r>
              <a:rPr lang="nl-NL" dirty="0"/>
              <a:t> </a:t>
            </a:r>
            <a:r>
              <a:rPr lang="nl-NL" dirty="0" err="1"/>
              <a:t>posted</a:t>
            </a:r>
            <a:r>
              <a:rPr lang="nl-NL" dirty="0"/>
              <a:t> </a:t>
            </a:r>
            <a:r>
              <a:rPr lang="nl-NL" dirty="0" err="1"/>
              <a:t>by</a:t>
            </a:r>
            <a:r>
              <a:rPr lang="nl-NL" dirty="0"/>
              <a:t> users</a:t>
            </a:r>
          </a:p>
          <a:p>
            <a:pPr lvl="1"/>
            <a:r>
              <a:rPr lang="nl-NL" dirty="0"/>
              <a:t>It has </a:t>
            </a:r>
            <a:r>
              <a:rPr lang="nl-NL" dirty="0" err="1"/>
              <a:t>broader</a:t>
            </a:r>
            <a:r>
              <a:rPr lang="nl-NL" dirty="0"/>
              <a:t> </a:t>
            </a:r>
            <a:r>
              <a:rPr lang="nl-NL" dirty="0" err="1"/>
              <a:t>relevance</a:t>
            </a:r>
            <a:r>
              <a:rPr lang="nl-NL" dirty="0"/>
              <a:t> </a:t>
            </a:r>
            <a:r>
              <a:rPr lang="nl-NL" dirty="0" err="1"/>
              <a:t>to</a:t>
            </a:r>
            <a:r>
              <a:rPr lang="nl-NL" dirty="0"/>
              <a:t> </a:t>
            </a:r>
            <a:r>
              <a:rPr lang="nl-NL" dirty="0" err="1"/>
              <a:t>know</a:t>
            </a:r>
            <a:r>
              <a:rPr lang="nl-NL" dirty="0"/>
              <a:t> </a:t>
            </a:r>
            <a:r>
              <a:rPr lang="nl-NL" dirty="0" err="1"/>
              <a:t>whether</a:t>
            </a:r>
            <a:r>
              <a:rPr lang="nl-NL" dirty="0"/>
              <a:t> a </a:t>
            </a:r>
            <a:r>
              <a:rPr lang="nl-NL" dirty="0" err="1"/>
              <a:t>law</a:t>
            </a:r>
            <a:r>
              <a:rPr lang="nl-NL" dirty="0"/>
              <a:t> </a:t>
            </a:r>
            <a:r>
              <a:rPr lang="nl-NL" dirty="0" err="1"/>
              <a:t>such</a:t>
            </a:r>
            <a:r>
              <a:rPr lang="nl-NL" dirty="0"/>
              <a:t> as </a:t>
            </a:r>
            <a:r>
              <a:rPr lang="nl-NL" dirty="0" err="1"/>
              <a:t>under</a:t>
            </a:r>
            <a:r>
              <a:rPr lang="nl-NL" dirty="0"/>
              <a:t> </a:t>
            </a:r>
            <a:r>
              <a:rPr lang="nl-NL" dirty="0" err="1"/>
              <a:t>which</a:t>
            </a:r>
            <a:r>
              <a:rPr lang="nl-NL" dirty="0"/>
              <a:t> </a:t>
            </a:r>
            <a:r>
              <a:rPr lang="nl-NL" dirty="0" err="1"/>
              <a:t>Delfi</a:t>
            </a:r>
            <a:r>
              <a:rPr lang="nl-NL" dirty="0"/>
              <a:t> was </a:t>
            </a:r>
            <a:r>
              <a:rPr lang="nl-NL" dirty="0" err="1"/>
              <a:t>convicted</a:t>
            </a:r>
            <a:r>
              <a:rPr lang="nl-NL" dirty="0"/>
              <a:t> is </a:t>
            </a:r>
            <a:r>
              <a:rPr lang="nl-NL" dirty="0" err="1"/>
              <a:t>necesarry</a:t>
            </a:r>
            <a:r>
              <a:rPr lang="nl-NL" dirty="0"/>
              <a:t> in a </a:t>
            </a:r>
            <a:r>
              <a:rPr lang="nl-NL" dirty="0" err="1"/>
              <a:t>democratic</a:t>
            </a:r>
            <a:r>
              <a:rPr lang="nl-NL" dirty="0"/>
              <a:t> society</a:t>
            </a:r>
          </a:p>
          <a:p>
            <a:pPr lvl="1"/>
            <a:r>
              <a:rPr lang="nl-NL" dirty="0"/>
              <a:t>It has </a:t>
            </a:r>
            <a:r>
              <a:rPr lang="nl-NL" dirty="0" err="1"/>
              <a:t>broader</a:t>
            </a:r>
            <a:r>
              <a:rPr lang="nl-NL" dirty="0"/>
              <a:t> </a:t>
            </a:r>
            <a:r>
              <a:rPr lang="nl-NL" dirty="0" err="1"/>
              <a:t>relevance</a:t>
            </a:r>
            <a:r>
              <a:rPr lang="nl-NL" dirty="0"/>
              <a:t> </a:t>
            </a:r>
            <a:r>
              <a:rPr lang="nl-NL" dirty="0" err="1"/>
              <a:t>to</a:t>
            </a:r>
            <a:r>
              <a:rPr lang="nl-NL" dirty="0"/>
              <a:t> </a:t>
            </a:r>
            <a:r>
              <a:rPr lang="nl-NL" dirty="0" err="1"/>
              <a:t>know</a:t>
            </a:r>
            <a:r>
              <a:rPr lang="nl-NL" dirty="0"/>
              <a:t> </a:t>
            </a:r>
            <a:r>
              <a:rPr lang="nl-NL" dirty="0" err="1"/>
              <a:t>wheter</a:t>
            </a:r>
            <a:r>
              <a:rPr lang="nl-NL" dirty="0"/>
              <a:t> </a:t>
            </a:r>
            <a:r>
              <a:rPr lang="nl-NL" dirty="0" err="1"/>
              <a:t>the</a:t>
            </a:r>
            <a:r>
              <a:rPr lang="nl-NL" dirty="0"/>
              <a:t> types of </a:t>
            </a:r>
            <a:r>
              <a:rPr lang="nl-NL" dirty="0" err="1"/>
              <a:t>comments</a:t>
            </a:r>
            <a:r>
              <a:rPr lang="nl-NL" dirty="0"/>
              <a:t> </a:t>
            </a:r>
            <a:r>
              <a:rPr lang="nl-NL" dirty="0" err="1"/>
              <a:t>complained</a:t>
            </a:r>
            <a:r>
              <a:rPr lang="nl-NL" dirty="0"/>
              <a:t> of </a:t>
            </a:r>
            <a:r>
              <a:rPr lang="nl-NL" dirty="0" err="1"/>
              <a:t>by</a:t>
            </a:r>
            <a:r>
              <a:rPr lang="nl-NL" dirty="0"/>
              <a:t> L. </a:t>
            </a:r>
            <a:r>
              <a:rPr lang="nl-NL" dirty="0" err="1"/>
              <a:t>can</a:t>
            </a:r>
            <a:r>
              <a:rPr lang="nl-NL" dirty="0"/>
              <a:t> indeed </a:t>
            </a:r>
            <a:r>
              <a:rPr lang="nl-NL" dirty="0" err="1"/>
              <a:t>by</a:t>
            </a:r>
            <a:r>
              <a:rPr lang="nl-NL" dirty="0"/>
              <a:t> </a:t>
            </a:r>
            <a:r>
              <a:rPr lang="nl-NL" dirty="0" err="1"/>
              <a:t>qualified</a:t>
            </a:r>
            <a:r>
              <a:rPr lang="nl-NL" dirty="0"/>
              <a:t> as </a:t>
            </a:r>
            <a:r>
              <a:rPr lang="nl-NL" dirty="0" err="1"/>
              <a:t>defamatory</a:t>
            </a:r>
            <a:endParaRPr lang="nl-NL" dirty="0"/>
          </a:p>
          <a:p>
            <a:r>
              <a:rPr lang="nl-NL" dirty="0"/>
              <a:t>But </a:t>
            </a:r>
            <a:r>
              <a:rPr lang="nl-NL" dirty="0" err="1"/>
              <a:t>it</a:t>
            </a:r>
            <a:r>
              <a:rPr lang="nl-NL" dirty="0"/>
              <a:t> </a:t>
            </a:r>
            <a:r>
              <a:rPr lang="nl-NL" dirty="0" err="1"/>
              <a:t>only</a:t>
            </a:r>
            <a:r>
              <a:rPr lang="nl-NL" dirty="0"/>
              <a:t> </a:t>
            </a:r>
            <a:r>
              <a:rPr lang="nl-NL" dirty="0" err="1"/>
              <a:t>determines</a:t>
            </a:r>
            <a:r>
              <a:rPr lang="nl-NL" dirty="0"/>
              <a:t> in </a:t>
            </a:r>
            <a:r>
              <a:rPr lang="nl-NL" dirty="0" err="1"/>
              <a:t>how</a:t>
            </a:r>
            <a:r>
              <a:rPr lang="nl-NL" dirty="0"/>
              <a:t> far </a:t>
            </a:r>
            <a:r>
              <a:rPr lang="nl-NL" dirty="0" err="1"/>
              <a:t>the</a:t>
            </a:r>
            <a:r>
              <a:rPr lang="nl-NL" dirty="0"/>
              <a:t> </a:t>
            </a:r>
            <a:r>
              <a:rPr lang="nl-NL" dirty="0" err="1"/>
              <a:t>interests</a:t>
            </a:r>
            <a:r>
              <a:rPr lang="nl-NL" dirty="0"/>
              <a:t> of </a:t>
            </a:r>
            <a:r>
              <a:rPr lang="nl-NL" dirty="0" err="1"/>
              <a:t>Delfi</a:t>
            </a:r>
            <a:r>
              <a:rPr lang="nl-NL" dirty="0"/>
              <a:t> </a:t>
            </a:r>
            <a:r>
              <a:rPr lang="nl-NL" dirty="0" err="1"/>
              <a:t>outwheigh</a:t>
            </a:r>
            <a:r>
              <a:rPr lang="nl-NL" dirty="0"/>
              <a:t> </a:t>
            </a:r>
            <a:r>
              <a:rPr lang="nl-NL" dirty="0" err="1"/>
              <a:t>those</a:t>
            </a:r>
            <a:r>
              <a:rPr lang="nl-NL" dirty="0"/>
              <a:t> of L. in </a:t>
            </a:r>
            <a:r>
              <a:rPr lang="nl-NL" dirty="0" err="1"/>
              <a:t>this</a:t>
            </a:r>
            <a:r>
              <a:rPr lang="nl-NL" dirty="0"/>
              <a:t> </a:t>
            </a:r>
            <a:r>
              <a:rPr lang="nl-NL" dirty="0" err="1"/>
              <a:t>particular</a:t>
            </a:r>
            <a:r>
              <a:rPr lang="nl-NL" dirty="0"/>
              <a:t> case</a:t>
            </a:r>
          </a:p>
        </p:txBody>
      </p:sp>
    </p:spTree>
    <p:extLst>
      <p:ext uri="{BB962C8B-B14F-4D97-AF65-F5344CB8AC3E}">
        <p14:creationId xmlns:p14="http://schemas.microsoft.com/office/powerpoint/2010/main" val="38689196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57762"/>
            <a:ext cx="10515600" cy="4359862"/>
          </a:xfrm>
        </p:spPr>
        <p:txBody>
          <a:bodyPr>
            <a:normAutofit fontScale="85000" lnSpcReduction="20000"/>
          </a:bodyPr>
          <a:lstStyle/>
          <a:p>
            <a:r>
              <a:rPr lang="nl-NL" b="1" dirty="0" err="1"/>
              <a:t>What</a:t>
            </a:r>
            <a:r>
              <a:rPr lang="nl-NL" b="1" dirty="0"/>
              <a:t> </a:t>
            </a:r>
            <a:r>
              <a:rPr lang="nl-NL" b="1" dirty="0" err="1"/>
              <a:t>this</a:t>
            </a:r>
            <a:r>
              <a:rPr lang="nl-NL" b="1" dirty="0"/>
              <a:t> means:</a:t>
            </a:r>
          </a:p>
          <a:p>
            <a:r>
              <a:rPr lang="nl-NL" dirty="0"/>
              <a:t>The </a:t>
            </a:r>
            <a:r>
              <a:rPr lang="nl-NL" dirty="0" err="1"/>
              <a:t>idea</a:t>
            </a:r>
            <a:r>
              <a:rPr lang="nl-NL" dirty="0"/>
              <a:t> </a:t>
            </a:r>
            <a:r>
              <a:rPr lang="nl-NL" dirty="0" err="1"/>
              <a:t>behind</a:t>
            </a:r>
            <a:r>
              <a:rPr lang="nl-NL" dirty="0"/>
              <a:t> </a:t>
            </a:r>
            <a:r>
              <a:rPr lang="nl-NL" dirty="0" err="1"/>
              <a:t>the</a:t>
            </a:r>
            <a:r>
              <a:rPr lang="nl-NL" dirty="0"/>
              <a:t> </a:t>
            </a:r>
            <a:r>
              <a:rPr lang="nl-NL" dirty="0" err="1"/>
              <a:t>Convention</a:t>
            </a:r>
            <a:r>
              <a:rPr lang="nl-NL" dirty="0"/>
              <a:t> was </a:t>
            </a:r>
            <a:r>
              <a:rPr lang="nl-NL" dirty="0" err="1"/>
              <a:t>to</a:t>
            </a:r>
            <a:r>
              <a:rPr lang="nl-NL" dirty="0"/>
              <a:t> </a:t>
            </a:r>
            <a:r>
              <a:rPr lang="nl-NL" dirty="0" err="1"/>
              <a:t>curtail</a:t>
            </a:r>
            <a:r>
              <a:rPr lang="nl-NL" dirty="0"/>
              <a:t> </a:t>
            </a:r>
            <a:r>
              <a:rPr lang="nl-NL" dirty="0" err="1"/>
              <a:t>the</a:t>
            </a:r>
            <a:r>
              <a:rPr lang="nl-NL" dirty="0"/>
              <a:t> </a:t>
            </a:r>
            <a:r>
              <a:rPr lang="nl-NL" dirty="0" err="1"/>
              <a:t>powers</a:t>
            </a:r>
            <a:r>
              <a:rPr lang="nl-NL" dirty="0"/>
              <a:t> of </a:t>
            </a:r>
            <a:r>
              <a:rPr lang="nl-NL" dirty="0" err="1"/>
              <a:t>the</a:t>
            </a:r>
            <a:r>
              <a:rPr lang="nl-NL" dirty="0"/>
              <a:t> state – </a:t>
            </a:r>
            <a:r>
              <a:rPr lang="nl-NL" dirty="0" err="1"/>
              <a:t>they</a:t>
            </a:r>
            <a:r>
              <a:rPr lang="nl-NL" dirty="0"/>
              <a:t> </a:t>
            </a:r>
            <a:r>
              <a:rPr lang="nl-NL" dirty="0" err="1"/>
              <a:t>could</a:t>
            </a:r>
            <a:r>
              <a:rPr lang="nl-NL" dirty="0"/>
              <a:t> </a:t>
            </a:r>
            <a:r>
              <a:rPr lang="nl-NL" dirty="0" err="1"/>
              <a:t>only</a:t>
            </a:r>
            <a:r>
              <a:rPr lang="nl-NL" dirty="0"/>
              <a:t> limit human </a:t>
            </a:r>
            <a:r>
              <a:rPr lang="nl-NL" dirty="0" err="1"/>
              <a:t>rights</a:t>
            </a:r>
            <a:r>
              <a:rPr lang="nl-NL" dirty="0"/>
              <a:t> </a:t>
            </a:r>
            <a:r>
              <a:rPr lang="nl-NL" dirty="0" err="1"/>
              <a:t>if</a:t>
            </a:r>
            <a:r>
              <a:rPr lang="nl-NL" dirty="0"/>
              <a:t> </a:t>
            </a:r>
            <a:r>
              <a:rPr lang="nl-NL" dirty="0" err="1"/>
              <a:t>absolutely</a:t>
            </a:r>
            <a:r>
              <a:rPr lang="nl-NL" dirty="0"/>
              <a:t> </a:t>
            </a:r>
            <a:r>
              <a:rPr lang="nl-NL" dirty="0" err="1"/>
              <a:t>necessary</a:t>
            </a:r>
            <a:r>
              <a:rPr lang="nl-NL" dirty="0"/>
              <a:t>, etc. </a:t>
            </a:r>
            <a:r>
              <a:rPr lang="nl-NL" dirty="0" err="1"/>
              <a:t>This</a:t>
            </a:r>
            <a:r>
              <a:rPr lang="nl-NL" dirty="0"/>
              <a:t> is a </a:t>
            </a:r>
            <a:r>
              <a:rPr lang="nl-NL" dirty="0" err="1"/>
              <a:t>general</a:t>
            </a:r>
            <a:r>
              <a:rPr lang="nl-NL" dirty="0"/>
              <a:t> interest </a:t>
            </a:r>
          </a:p>
          <a:p>
            <a:r>
              <a:rPr lang="nl-NL" dirty="0" err="1"/>
              <a:t>Now</a:t>
            </a:r>
            <a:r>
              <a:rPr lang="nl-NL" dirty="0"/>
              <a:t>, </a:t>
            </a:r>
            <a:r>
              <a:rPr lang="nl-NL" dirty="0" err="1"/>
              <a:t>the</a:t>
            </a:r>
            <a:r>
              <a:rPr lang="nl-NL" dirty="0"/>
              <a:t> Court </a:t>
            </a:r>
            <a:r>
              <a:rPr lang="nl-NL" dirty="0" err="1"/>
              <a:t>involves</a:t>
            </a:r>
            <a:r>
              <a:rPr lang="nl-NL" dirty="0"/>
              <a:t> a person </a:t>
            </a:r>
            <a:r>
              <a:rPr lang="nl-NL" dirty="0" err="1"/>
              <a:t>who</a:t>
            </a:r>
            <a:r>
              <a:rPr lang="nl-NL" dirty="0"/>
              <a:t> is </a:t>
            </a:r>
            <a:r>
              <a:rPr lang="nl-NL" dirty="0" err="1"/>
              <a:t>not</a:t>
            </a:r>
            <a:r>
              <a:rPr lang="nl-NL" dirty="0"/>
              <a:t> a party in </a:t>
            </a:r>
            <a:r>
              <a:rPr lang="nl-NL" dirty="0" err="1"/>
              <a:t>the</a:t>
            </a:r>
            <a:r>
              <a:rPr lang="nl-NL" dirty="0"/>
              <a:t> court case (</a:t>
            </a:r>
            <a:r>
              <a:rPr lang="nl-NL" dirty="0" err="1"/>
              <a:t>namely</a:t>
            </a:r>
            <a:r>
              <a:rPr lang="nl-NL" dirty="0"/>
              <a:t> L.) </a:t>
            </a:r>
            <a:r>
              <a:rPr lang="nl-NL" dirty="0" err="1"/>
              <a:t>and</a:t>
            </a:r>
            <a:r>
              <a:rPr lang="nl-NL" dirty="0"/>
              <a:t> </a:t>
            </a:r>
            <a:r>
              <a:rPr lang="nl-NL" dirty="0" err="1"/>
              <a:t>attributes</a:t>
            </a:r>
            <a:r>
              <a:rPr lang="nl-NL" dirty="0"/>
              <a:t> </a:t>
            </a:r>
            <a:r>
              <a:rPr lang="nl-NL" dirty="0" err="1"/>
              <a:t>to</a:t>
            </a:r>
            <a:r>
              <a:rPr lang="nl-NL" dirty="0"/>
              <a:t> </a:t>
            </a:r>
            <a:r>
              <a:rPr lang="nl-NL" dirty="0" err="1"/>
              <a:t>it</a:t>
            </a:r>
            <a:r>
              <a:rPr lang="nl-NL" dirty="0"/>
              <a:t>, on </a:t>
            </a:r>
            <a:r>
              <a:rPr lang="nl-NL" dirty="0" err="1"/>
              <a:t>its</a:t>
            </a:r>
            <a:r>
              <a:rPr lang="nl-NL" dirty="0"/>
              <a:t> </a:t>
            </a:r>
            <a:r>
              <a:rPr lang="nl-NL" dirty="0" err="1"/>
              <a:t>own</a:t>
            </a:r>
            <a:r>
              <a:rPr lang="nl-NL" dirty="0"/>
              <a:t> </a:t>
            </a:r>
            <a:r>
              <a:rPr lang="nl-NL" dirty="0" err="1"/>
              <a:t>initiative</a:t>
            </a:r>
            <a:r>
              <a:rPr lang="nl-NL" dirty="0"/>
              <a:t>, a </a:t>
            </a:r>
            <a:r>
              <a:rPr lang="nl-NL" dirty="0" err="1"/>
              <a:t>similar</a:t>
            </a:r>
            <a:r>
              <a:rPr lang="nl-NL" dirty="0"/>
              <a:t> human right as </a:t>
            </a:r>
            <a:r>
              <a:rPr lang="nl-NL" dirty="0" err="1"/>
              <a:t>Delfi</a:t>
            </a:r>
            <a:r>
              <a:rPr lang="nl-NL" dirty="0"/>
              <a:t> has </a:t>
            </a:r>
            <a:r>
              <a:rPr lang="nl-NL" dirty="0" err="1"/>
              <a:t>invoked</a:t>
            </a:r>
            <a:r>
              <a:rPr lang="nl-NL" dirty="0"/>
              <a:t>.</a:t>
            </a:r>
          </a:p>
          <a:p>
            <a:r>
              <a:rPr lang="nl-NL" dirty="0" err="1"/>
              <a:t>All</a:t>
            </a:r>
            <a:r>
              <a:rPr lang="nl-NL" dirty="0"/>
              <a:t> </a:t>
            </a:r>
            <a:r>
              <a:rPr lang="nl-NL" dirty="0" err="1"/>
              <a:t>that</a:t>
            </a:r>
            <a:r>
              <a:rPr lang="nl-NL" dirty="0"/>
              <a:t> is </a:t>
            </a:r>
            <a:r>
              <a:rPr lang="nl-NL" dirty="0" err="1"/>
              <a:t>left</a:t>
            </a:r>
            <a:r>
              <a:rPr lang="nl-NL" dirty="0"/>
              <a:t> </a:t>
            </a:r>
            <a:r>
              <a:rPr lang="nl-NL" dirty="0" err="1"/>
              <a:t>for</a:t>
            </a:r>
            <a:r>
              <a:rPr lang="nl-NL" dirty="0"/>
              <a:t> </a:t>
            </a:r>
            <a:r>
              <a:rPr lang="nl-NL" dirty="0" err="1"/>
              <a:t>the</a:t>
            </a:r>
            <a:r>
              <a:rPr lang="nl-NL" dirty="0"/>
              <a:t> court is </a:t>
            </a:r>
            <a:r>
              <a:rPr lang="nl-NL" dirty="0" err="1"/>
              <a:t>not</a:t>
            </a:r>
            <a:r>
              <a:rPr lang="nl-NL" dirty="0"/>
              <a:t> </a:t>
            </a:r>
            <a:r>
              <a:rPr lang="nl-NL" dirty="0" err="1"/>
              <a:t>to</a:t>
            </a:r>
            <a:r>
              <a:rPr lang="nl-NL" dirty="0"/>
              <a:t> </a:t>
            </a:r>
            <a:r>
              <a:rPr lang="nl-NL" dirty="0" err="1"/>
              <a:t>assess</a:t>
            </a:r>
            <a:r>
              <a:rPr lang="nl-NL" dirty="0"/>
              <a:t> on a </a:t>
            </a:r>
            <a:r>
              <a:rPr lang="nl-NL" dirty="0" err="1"/>
              <a:t>fundamental</a:t>
            </a:r>
            <a:r>
              <a:rPr lang="nl-NL" dirty="0"/>
              <a:t> level </a:t>
            </a:r>
            <a:r>
              <a:rPr lang="nl-NL" dirty="0" err="1"/>
              <a:t>whether</a:t>
            </a:r>
            <a:r>
              <a:rPr lang="nl-NL" dirty="0"/>
              <a:t> a human right is at </a:t>
            </a:r>
            <a:r>
              <a:rPr lang="nl-NL" dirty="0" err="1"/>
              <a:t>stake</a:t>
            </a:r>
            <a:r>
              <a:rPr lang="nl-NL" dirty="0"/>
              <a:t> </a:t>
            </a:r>
            <a:r>
              <a:rPr lang="nl-NL" dirty="0" err="1"/>
              <a:t>and</a:t>
            </a:r>
            <a:r>
              <a:rPr lang="nl-NL" dirty="0"/>
              <a:t> </a:t>
            </a:r>
            <a:r>
              <a:rPr lang="nl-NL" dirty="0" err="1"/>
              <a:t>whether</a:t>
            </a:r>
            <a:r>
              <a:rPr lang="nl-NL" dirty="0"/>
              <a:t> </a:t>
            </a:r>
            <a:r>
              <a:rPr lang="nl-NL" dirty="0" err="1"/>
              <a:t>the</a:t>
            </a:r>
            <a:r>
              <a:rPr lang="nl-NL" dirty="0"/>
              <a:t> </a:t>
            </a:r>
            <a:r>
              <a:rPr lang="nl-NL" dirty="0" err="1"/>
              <a:t>limitation</a:t>
            </a:r>
            <a:r>
              <a:rPr lang="nl-NL" dirty="0"/>
              <a:t> is </a:t>
            </a:r>
            <a:r>
              <a:rPr lang="nl-NL" dirty="0" err="1"/>
              <a:t>necessary</a:t>
            </a:r>
            <a:r>
              <a:rPr lang="nl-NL" dirty="0"/>
              <a:t> or </a:t>
            </a:r>
            <a:r>
              <a:rPr lang="nl-NL" dirty="0" err="1"/>
              <a:t>not</a:t>
            </a:r>
            <a:r>
              <a:rPr lang="nl-NL" dirty="0"/>
              <a:t>, but </a:t>
            </a:r>
            <a:r>
              <a:rPr lang="nl-NL" dirty="0" err="1"/>
              <a:t>to</a:t>
            </a:r>
            <a:r>
              <a:rPr lang="nl-NL" dirty="0"/>
              <a:t> </a:t>
            </a:r>
            <a:r>
              <a:rPr lang="nl-NL" dirty="0" err="1"/>
              <a:t>balance</a:t>
            </a:r>
            <a:r>
              <a:rPr lang="nl-NL" dirty="0"/>
              <a:t> </a:t>
            </a:r>
            <a:r>
              <a:rPr lang="nl-NL" dirty="0" err="1"/>
              <a:t>two</a:t>
            </a:r>
            <a:r>
              <a:rPr lang="nl-NL" dirty="0"/>
              <a:t> </a:t>
            </a:r>
            <a:r>
              <a:rPr lang="nl-NL" dirty="0" err="1"/>
              <a:t>equally</a:t>
            </a:r>
            <a:r>
              <a:rPr lang="nl-NL" dirty="0"/>
              <a:t> </a:t>
            </a:r>
            <a:r>
              <a:rPr lang="nl-NL" dirty="0" err="1"/>
              <a:t>leveled</a:t>
            </a:r>
            <a:r>
              <a:rPr lang="nl-NL" dirty="0"/>
              <a:t> </a:t>
            </a:r>
            <a:r>
              <a:rPr lang="nl-NL" dirty="0" err="1"/>
              <a:t>interests</a:t>
            </a:r>
            <a:r>
              <a:rPr lang="nl-NL" dirty="0"/>
              <a:t> (</a:t>
            </a:r>
            <a:r>
              <a:rPr lang="nl-NL" dirty="0" err="1"/>
              <a:t>which</a:t>
            </a:r>
            <a:r>
              <a:rPr lang="nl-NL" dirty="0"/>
              <a:t> have </a:t>
            </a:r>
            <a:r>
              <a:rPr lang="nl-NL" i="1" dirty="0"/>
              <a:t>no priority of </a:t>
            </a:r>
            <a:r>
              <a:rPr lang="nl-NL" i="1" dirty="0" err="1"/>
              <a:t>each</a:t>
            </a:r>
            <a:r>
              <a:rPr lang="nl-NL" i="1" dirty="0"/>
              <a:t> </a:t>
            </a:r>
            <a:r>
              <a:rPr lang="nl-NL" i="1" dirty="0" err="1"/>
              <a:t>other</a:t>
            </a:r>
            <a:r>
              <a:rPr lang="nl-NL" dirty="0"/>
              <a:t>) </a:t>
            </a:r>
            <a:r>
              <a:rPr lang="nl-NL" dirty="0" err="1"/>
              <a:t>by</a:t>
            </a:r>
            <a:r>
              <a:rPr lang="nl-NL" dirty="0"/>
              <a:t> </a:t>
            </a:r>
            <a:r>
              <a:rPr lang="nl-NL" dirty="0" err="1"/>
              <a:t>two</a:t>
            </a:r>
            <a:r>
              <a:rPr lang="nl-NL" dirty="0"/>
              <a:t> private </a:t>
            </a:r>
            <a:r>
              <a:rPr lang="nl-NL" dirty="0" err="1"/>
              <a:t>parties</a:t>
            </a:r>
            <a:endParaRPr lang="nl-NL" dirty="0"/>
          </a:p>
          <a:p>
            <a:r>
              <a:rPr lang="nl-NL" dirty="0" err="1"/>
              <a:t>Note</a:t>
            </a:r>
            <a:r>
              <a:rPr lang="nl-NL" dirty="0"/>
              <a:t> </a:t>
            </a:r>
            <a:r>
              <a:rPr lang="nl-NL" dirty="0" err="1"/>
              <a:t>finally</a:t>
            </a:r>
            <a:r>
              <a:rPr lang="nl-NL" dirty="0"/>
              <a:t> </a:t>
            </a:r>
            <a:r>
              <a:rPr lang="nl-NL" dirty="0" err="1"/>
              <a:t>that</a:t>
            </a:r>
            <a:r>
              <a:rPr lang="nl-NL" dirty="0"/>
              <a:t> </a:t>
            </a:r>
            <a:r>
              <a:rPr lang="nl-NL" dirty="0" err="1"/>
              <a:t>this</a:t>
            </a:r>
            <a:r>
              <a:rPr lang="nl-NL" dirty="0"/>
              <a:t> case fits in </a:t>
            </a:r>
            <a:r>
              <a:rPr lang="nl-NL" dirty="0" err="1"/>
              <a:t>the</a:t>
            </a:r>
            <a:r>
              <a:rPr lang="nl-NL" dirty="0"/>
              <a:t> </a:t>
            </a:r>
            <a:r>
              <a:rPr lang="nl-NL" dirty="0" err="1"/>
              <a:t>idea</a:t>
            </a:r>
            <a:r>
              <a:rPr lang="nl-NL" dirty="0"/>
              <a:t> of </a:t>
            </a:r>
            <a:r>
              <a:rPr lang="nl-NL" dirty="0" err="1"/>
              <a:t>broadening</a:t>
            </a:r>
            <a:r>
              <a:rPr lang="nl-NL" dirty="0"/>
              <a:t> scope of human </a:t>
            </a:r>
            <a:r>
              <a:rPr lang="nl-NL" dirty="0" err="1"/>
              <a:t>rights</a:t>
            </a:r>
            <a:r>
              <a:rPr lang="nl-NL" dirty="0"/>
              <a:t>, </a:t>
            </a:r>
            <a:r>
              <a:rPr lang="nl-NL" dirty="0" err="1"/>
              <a:t>both</a:t>
            </a:r>
            <a:r>
              <a:rPr lang="nl-NL" dirty="0"/>
              <a:t> at </a:t>
            </a:r>
            <a:r>
              <a:rPr lang="nl-NL" dirty="0" err="1"/>
              <a:t>the</a:t>
            </a:r>
            <a:r>
              <a:rPr lang="nl-NL" dirty="0"/>
              <a:t> side of </a:t>
            </a:r>
            <a:r>
              <a:rPr lang="nl-NL" dirty="0" err="1"/>
              <a:t>the</a:t>
            </a:r>
            <a:r>
              <a:rPr lang="nl-NL" dirty="0"/>
              <a:t> </a:t>
            </a:r>
            <a:r>
              <a:rPr lang="nl-NL" dirty="0" err="1"/>
              <a:t>freedom</a:t>
            </a:r>
            <a:r>
              <a:rPr lang="nl-NL" dirty="0"/>
              <a:t> of </a:t>
            </a:r>
            <a:r>
              <a:rPr lang="nl-NL" dirty="0" err="1"/>
              <a:t>expression</a:t>
            </a:r>
            <a:r>
              <a:rPr lang="nl-NL" dirty="0"/>
              <a:t> </a:t>
            </a:r>
            <a:r>
              <a:rPr lang="nl-NL" dirty="0" err="1"/>
              <a:t>and</a:t>
            </a:r>
            <a:r>
              <a:rPr lang="nl-NL" dirty="0"/>
              <a:t> on </a:t>
            </a:r>
            <a:r>
              <a:rPr lang="nl-NL" dirty="0" err="1"/>
              <a:t>the</a:t>
            </a:r>
            <a:r>
              <a:rPr lang="nl-NL" dirty="0"/>
              <a:t> side of </a:t>
            </a:r>
            <a:r>
              <a:rPr lang="nl-NL" dirty="0" err="1"/>
              <a:t>the</a:t>
            </a:r>
            <a:r>
              <a:rPr lang="nl-NL" dirty="0"/>
              <a:t> right </a:t>
            </a:r>
            <a:r>
              <a:rPr lang="nl-NL" dirty="0" err="1"/>
              <a:t>to</a:t>
            </a:r>
            <a:r>
              <a:rPr lang="nl-NL" dirty="0"/>
              <a:t> privacy</a:t>
            </a:r>
          </a:p>
        </p:txBody>
      </p:sp>
    </p:spTree>
    <p:extLst>
      <p:ext uri="{BB962C8B-B14F-4D97-AF65-F5344CB8AC3E}">
        <p14:creationId xmlns:p14="http://schemas.microsoft.com/office/powerpoint/2010/main" val="2232073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F9EBD-C942-BC1E-706F-DD227549F87C}"/>
              </a:ext>
            </a:extLst>
          </p:cNvPr>
          <p:cNvSpPr>
            <a:spLocks noGrp="1"/>
          </p:cNvSpPr>
          <p:nvPr>
            <p:ph type="title"/>
          </p:nvPr>
        </p:nvSpPr>
        <p:spPr/>
        <p:txBody>
          <a:bodyPr/>
          <a:lstStyle/>
          <a:p>
            <a:r>
              <a:rPr lang="nl-NL" dirty="0" err="1"/>
              <a:t>Coty</a:t>
            </a:r>
            <a:endParaRPr lang="nl-NL" dirty="0"/>
          </a:p>
        </p:txBody>
      </p:sp>
      <p:sp>
        <p:nvSpPr>
          <p:cNvPr id="3" name="Tijdelijke aanduiding voor inhoud 2">
            <a:extLst>
              <a:ext uri="{FF2B5EF4-FFF2-40B4-BE49-F238E27FC236}">
                <a16:creationId xmlns:a16="http://schemas.microsoft.com/office/drawing/2014/main" id="{1B62FE2F-E2DA-4D44-DEDE-E3F905C8AAFD}"/>
              </a:ext>
            </a:extLst>
          </p:cNvPr>
          <p:cNvSpPr>
            <a:spLocks noGrp="1"/>
          </p:cNvSpPr>
          <p:nvPr>
            <p:ph idx="1"/>
          </p:nvPr>
        </p:nvSpPr>
        <p:spPr/>
        <p:txBody>
          <a:bodyPr/>
          <a:lstStyle/>
          <a:p>
            <a:r>
              <a:rPr lang="nl-NL" dirty="0"/>
              <a:t>Case C-580/13 </a:t>
            </a:r>
            <a:r>
              <a:rPr lang="nl-NL" dirty="0" err="1"/>
              <a:t>Coty</a:t>
            </a:r>
            <a:r>
              <a:rPr lang="nl-NL" dirty="0"/>
              <a:t> Germany GmbH v. </a:t>
            </a:r>
            <a:r>
              <a:rPr lang="nl-NL" dirty="0" err="1"/>
              <a:t>Stadtsparkasse</a:t>
            </a:r>
            <a:r>
              <a:rPr lang="nl-NL" dirty="0"/>
              <a:t> Magdeburg, EU:C:2015:485</a:t>
            </a:r>
          </a:p>
        </p:txBody>
      </p:sp>
      <p:sp>
        <p:nvSpPr>
          <p:cNvPr id="4" name="Tijdelijke aanduiding voor dianummer 3">
            <a:extLst>
              <a:ext uri="{FF2B5EF4-FFF2-40B4-BE49-F238E27FC236}">
                <a16:creationId xmlns:a16="http://schemas.microsoft.com/office/drawing/2014/main" id="{F559268C-E784-362D-4CEB-C68A255E1469}"/>
              </a:ext>
            </a:extLst>
          </p:cNvPr>
          <p:cNvSpPr>
            <a:spLocks noGrp="1"/>
          </p:cNvSpPr>
          <p:nvPr>
            <p:ph type="sldNum" sz="quarter" idx="12"/>
          </p:nvPr>
        </p:nvSpPr>
        <p:spPr/>
        <p:txBody>
          <a:bodyPr/>
          <a:lstStyle/>
          <a:p>
            <a:fld id="{BFFFC0C0-D66F-4067-ACF0-5201F21C882E}" type="slidenum">
              <a:rPr lang="en-US" smtClean="0"/>
              <a:pPr/>
              <a:t>122</a:t>
            </a:fld>
            <a:endParaRPr lang="en-US" dirty="0"/>
          </a:p>
        </p:txBody>
      </p:sp>
    </p:spTree>
    <p:extLst>
      <p:ext uri="{BB962C8B-B14F-4D97-AF65-F5344CB8AC3E}">
        <p14:creationId xmlns:p14="http://schemas.microsoft.com/office/powerpoint/2010/main" val="6678356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48536"/>
            <a:ext cx="10515600" cy="4169088"/>
          </a:xfrm>
        </p:spPr>
        <p:txBody>
          <a:bodyPr>
            <a:normAutofit fontScale="85000" lnSpcReduction="20000"/>
          </a:bodyPr>
          <a:lstStyle/>
          <a:p>
            <a:r>
              <a:rPr lang="nl-NL" b="1" dirty="0" err="1"/>
              <a:t>Facts</a:t>
            </a:r>
            <a:r>
              <a:rPr lang="nl-NL" b="1" dirty="0"/>
              <a:t>:</a:t>
            </a:r>
          </a:p>
          <a:p>
            <a:r>
              <a:rPr lang="nl-NL" dirty="0"/>
              <a:t>A </a:t>
            </a:r>
            <a:r>
              <a:rPr lang="nl-NL" dirty="0" err="1"/>
              <a:t>sells</a:t>
            </a:r>
            <a:r>
              <a:rPr lang="nl-NL" dirty="0"/>
              <a:t> a </a:t>
            </a:r>
            <a:r>
              <a:rPr lang="nl-NL" dirty="0" err="1"/>
              <a:t>good</a:t>
            </a:r>
            <a:r>
              <a:rPr lang="nl-NL" dirty="0"/>
              <a:t> </a:t>
            </a:r>
            <a:r>
              <a:rPr lang="nl-NL" dirty="0" err="1"/>
              <a:t>to</a:t>
            </a:r>
            <a:r>
              <a:rPr lang="nl-NL" dirty="0"/>
              <a:t> B (</a:t>
            </a:r>
            <a:r>
              <a:rPr lang="nl-NL" dirty="0" err="1"/>
              <a:t>the</a:t>
            </a:r>
            <a:r>
              <a:rPr lang="nl-NL" dirty="0"/>
              <a:t> trademark </a:t>
            </a:r>
            <a:r>
              <a:rPr lang="nl-NL" dirty="0" err="1"/>
              <a:t>holder</a:t>
            </a:r>
            <a:r>
              <a:rPr lang="nl-NL" dirty="0"/>
              <a:t> of </a:t>
            </a:r>
            <a:r>
              <a:rPr lang="nl-NL" dirty="0" err="1"/>
              <a:t>the</a:t>
            </a:r>
            <a:r>
              <a:rPr lang="nl-NL" dirty="0"/>
              <a:t> </a:t>
            </a:r>
            <a:r>
              <a:rPr lang="nl-NL" dirty="0" err="1"/>
              <a:t>good</a:t>
            </a:r>
            <a:r>
              <a:rPr lang="nl-NL" dirty="0"/>
              <a:t>) via site C – </a:t>
            </a:r>
            <a:r>
              <a:rPr lang="nl-NL" dirty="0" err="1"/>
              <a:t>the</a:t>
            </a:r>
            <a:r>
              <a:rPr lang="nl-NL" dirty="0"/>
              <a:t> </a:t>
            </a:r>
            <a:r>
              <a:rPr lang="nl-NL" dirty="0" err="1"/>
              <a:t>payment</a:t>
            </a:r>
            <a:r>
              <a:rPr lang="nl-NL" dirty="0"/>
              <a:t> is </a:t>
            </a:r>
            <a:r>
              <a:rPr lang="nl-NL" dirty="0" err="1"/>
              <a:t>done</a:t>
            </a:r>
            <a:r>
              <a:rPr lang="nl-NL" dirty="0"/>
              <a:t> via D (a </a:t>
            </a:r>
            <a:r>
              <a:rPr lang="nl-NL" dirty="0" err="1"/>
              <a:t>german</a:t>
            </a:r>
            <a:r>
              <a:rPr lang="nl-NL" dirty="0"/>
              <a:t> bank)</a:t>
            </a:r>
          </a:p>
          <a:p>
            <a:r>
              <a:rPr lang="nl-NL" dirty="0"/>
              <a:t>The </a:t>
            </a:r>
            <a:r>
              <a:rPr lang="nl-NL" dirty="0" err="1"/>
              <a:t>trademarkholder</a:t>
            </a:r>
            <a:r>
              <a:rPr lang="nl-NL" dirty="0"/>
              <a:t> </a:t>
            </a:r>
            <a:r>
              <a:rPr lang="nl-NL" dirty="0" err="1"/>
              <a:t>Coty</a:t>
            </a:r>
            <a:r>
              <a:rPr lang="nl-NL" dirty="0"/>
              <a:t> </a:t>
            </a:r>
            <a:r>
              <a:rPr lang="nl-NL" dirty="0" err="1"/>
              <a:t>writes</a:t>
            </a:r>
            <a:r>
              <a:rPr lang="nl-NL" dirty="0"/>
              <a:t> </a:t>
            </a:r>
            <a:r>
              <a:rPr lang="nl-NL" dirty="0" err="1"/>
              <a:t>to</a:t>
            </a:r>
            <a:r>
              <a:rPr lang="nl-NL" dirty="0"/>
              <a:t> C </a:t>
            </a:r>
            <a:r>
              <a:rPr lang="nl-NL" dirty="0" err="1"/>
              <a:t>to</a:t>
            </a:r>
            <a:r>
              <a:rPr lang="nl-NL" dirty="0"/>
              <a:t> </a:t>
            </a:r>
            <a:r>
              <a:rPr lang="nl-NL" dirty="0" err="1"/>
              <a:t>find</a:t>
            </a:r>
            <a:r>
              <a:rPr lang="nl-NL" dirty="0"/>
              <a:t> out </a:t>
            </a:r>
            <a:r>
              <a:rPr lang="nl-NL" dirty="0" err="1"/>
              <a:t>who</a:t>
            </a:r>
            <a:r>
              <a:rPr lang="nl-NL" dirty="0"/>
              <a:t> </a:t>
            </a:r>
            <a:r>
              <a:rPr lang="nl-NL" dirty="0" err="1"/>
              <a:t>the</a:t>
            </a:r>
            <a:r>
              <a:rPr lang="nl-NL" dirty="0"/>
              <a:t> user of </a:t>
            </a:r>
            <a:r>
              <a:rPr lang="nl-NL" dirty="0" err="1"/>
              <a:t>the</a:t>
            </a:r>
            <a:r>
              <a:rPr lang="nl-NL" dirty="0"/>
              <a:t> </a:t>
            </a:r>
            <a:r>
              <a:rPr lang="nl-NL" dirty="0" err="1"/>
              <a:t>acount</a:t>
            </a:r>
            <a:r>
              <a:rPr lang="nl-NL" dirty="0"/>
              <a:t> is – C </a:t>
            </a:r>
            <a:r>
              <a:rPr lang="nl-NL" dirty="0" err="1"/>
              <a:t>provides</a:t>
            </a:r>
            <a:r>
              <a:rPr lang="nl-NL" dirty="0"/>
              <a:t> </a:t>
            </a:r>
            <a:r>
              <a:rPr lang="nl-NL" dirty="0" err="1"/>
              <a:t>the</a:t>
            </a:r>
            <a:r>
              <a:rPr lang="nl-NL" dirty="0"/>
              <a:t> personalia of A.</a:t>
            </a:r>
          </a:p>
          <a:p>
            <a:r>
              <a:rPr lang="nl-NL" dirty="0"/>
              <a:t>A </a:t>
            </a:r>
            <a:r>
              <a:rPr lang="nl-NL" dirty="0" err="1"/>
              <a:t>however</a:t>
            </a:r>
            <a:r>
              <a:rPr lang="nl-NL" dirty="0"/>
              <a:t> </a:t>
            </a:r>
            <a:r>
              <a:rPr lang="nl-NL" dirty="0" err="1"/>
              <a:t>argues</a:t>
            </a:r>
            <a:r>
              <a:rPr lang="nl-NL" dirty="0"/>
              <a:t> </a:t>
            </a:r>
            <a:r>
              <a:rPr lang="nl-NL" dirty="0" err="1"/>
              <a:t>that</a:t>
            </a:r>
            <a:r>
              <a:rPr lang="nl-NL" dirty="0"/>
              <a:t> </a:t>
            </a:r>
            <a:r>
              <a:rPr lang="nl-NL" dirty="0" err="1"/>
              <a:t>it</a:t>
            </a:r>
            <a:r>
              <a:rPr lang="nl-NL" dirty="0"/>
              <a:t> </a:t>
            </a:r>
            <a:r>
              <a:rPr lang="nl-NL" dirty="0" err="1"/>
              <a:t>did</a:t>
            </a:r>
            <a:r>
              <a:rPr lang="nl-NL" dirty="0"/>
              <a:t> </a:t>
            </a:r>
            <a:r>
              <a:rPr lang="nl-NL" dirty="0" err="1"/>
              <a:t>not</a:t>
            </a:r>
            <a:r>
              <a:rPr lang="nl-NL" dirty="0"/>
              <a:t> </a:t>
            </a:r>
            <a:r>
              <a:rPr lang="nl-NL" dirty="0" err="1"/>
              <a:t>actually</a:t>
            </a:r>
            <a:r>
              <a:rPr lang="nl-NL" dirty="0"/>
              <a:t> </a:t>
            </a:r>
            <a:r>
              <a:rPr lang="nl-NL" dirty="0" err="1"/>
              <a:t>sell</a:t>
            </a:r>
            <a:r>
              <a:rPr lang="nl-NL" dirty="0"/>
              <a:t> </a:t>
            </a:r>
            <a:r>
              <a:rPr lang="nl-NL" dirty="0" err="1"/>
              <a:t>the</a:t>
            </a:r>
            <a:r>
              <a:rPr lang="nl-NL" dirty="0"/>
              <a:t> product</a:t>
            </a:r>
          </a:p>
          <a:p>
            <a:r>
              <a:rPr lang="nl-NL" dirty="0" err="1"/>
              <a:t>That</a:t>
            </a:r>
            <a:r>
              <a:rPr lang="nl-NL" dirty="0"/>
              <a:t> is </a:t>
            </a:r>
            <a:r>
              <a:rPr lang="nl-NL" dirty="0" err="1"/>
              <a:t>why</a:t>
            </a:r>
            <a:r>
              <a:rPr lang="nl-NL" dirty="0"/>
              <a:t> </a:t>
            </a:r>
            <a:r>
              <a:rPr lang="nl-NL" dirty="0" err="1"/>
              <a:t>Coty</a:t>
            </a:r>
            <a:r>
              <a:rPr lang="nl-NL" dirty="0"/>
              <a:t> </a:t>
            </a:r>
            <a:r>
              <a:rPr lang="nl-NL" dirty="0" err="1"/>
              <a:t>writes</a:t>
            </a:r>
            <a:r>
              <a:rPr lang="nl-NL" dirty="0"/>
              <a:t> </a:t>
            </a:r>
            <a:r>
              <a:rPr lang="nl-NL" dirty="0" err="1"/>
              <a:t>to</a:t>
            </a:r>
            <a:r>
              <a:rPr lang="nl-NL" dirty="0"/>
              <a:t> D </a:t>
            </a:r>
            <a:r>
              <a:rPr lang="nl-NL" dirty="0" err="1"/>
              <a:t>and</a:t>
            </a:r>
            <a:r>
              <a:rPr lang="nl-NL" dirty="0"/>
              <a:t> </a:t>
            </a:r>
            <a:r>
              <a:rPr lang="nl-NL" dirty="0" err="1"/>
              <a:t>asks</a:t>
            </a:r>
            <a:r>
              <a:rPr lang="nl-NL" dirty="0"/>
              <a:t> </a:t>
            </a:r>
            <a:r>
              <a:rPr lang="nl-NL" dirty="0" err="1"/>
              <a:t>who</a:t>
            </a:r>
            <a:r>
              <a:rPr lang="nl-NL" dirty="0"/>
              <a:t> </a:t>
            </a:r>
            <a:r>
              <a:rPr lang="nl-NL" dirty="0" err="1"/>
              <a:t>the</a:t>
            </a:r>
            <a:r>
              <a:rPr lang="nl-NL" dirty="0"/>
              <a:t> </a:t>
            </a:r>
            <a:r>
              <a:rPr lang="nl-NL" dirty="0" err="1"/>
              <a:t>owner</a:t>
            </a:r>
            <a:r>
              <a:rPr lang="nl-NL" dirty="0"/>
              <a:t> is of </a:t>
            </a:r>
            <a:r>
              <a:rPr lang="nl-NL" dirty="0" err="1"/>
              <a:t>the</a:t>
            </a:r>
            <a:r>
              <a:rPr lang="nl-NL" dirty="0"/>
              <a:t> bank </a:t>
            </a:r>
            <a:r>
              <a:rPr lang="nl-NL" dirty="0" err="1"/>
              <a:t>acount</a:t>
            </a:r>
            <a:r>
              <a:rPr lang="nl-NL" dirty="0"/>
              <a:t> </a:t>
            </a:r>
            <a:r>
              <a:rPr lang="nl-NL" dirty="0" err="1"/>
              <a:t>it</a:t>
            </a:r>
            <a:r>
              <a:rPr lang="nl-NL" dirty="0"/>
              <a:t> </a:t>
            </a:r>
            <a:r>
              <a:rPr lang="nl-NL" dirty="0" err="1"/>
              <a:t>transfered</a:t>
            </a:r>
            <a:r>
              <a:rPr lang="nl-NL" dirty="0"/>
              <a:t> money </a:t>
            </a:r>
            <a:r>
              <a:rPr lang="nl-NL" dirty="0" err="1"/>
              <a:t>to</a:t>
            </a:r>
            <a:endParaRPr lang="nl-NL" dirty="0"/>
          </a:p>
          <a:p>
            <a:r>
              <a:rPr lang="nl-NL" dirty="0"/>
              <a:t>D </a:t>
            </a:r>
            <a:r>
              <a:rPr lang="nl-NL" dirty="0" err="1"/>
              <a:t>refuses</a:t>
            </a:r>
            <a:r>
              <a:rPr lang="nl-NL" dirty="0"/>
              <a:t> </a:t>
            </a:r>
            <a:r>
              <a:rPr lang="nl-NL" dirty="0" err="1"/>
              <a:t>and</a:t>
            </a:r>
            <a:r>
              <a:rPr lang="nl-NL" dirty="0"/>
              <a:t> </a:t>
            </a:r>
            <a:r>
              <a:rPr lang="nl-NL" dirty="0" err="1"/>
              <a:t>refers</a:t>
            </a:r>
            <a:r>
              <a:rPr lang="nl-NL" dirty="0"/>
              <a:t> </a:t>
            </a:r>
            <a:r>
              <a:rPr lang="nl-NL" dirty="0" err="1"/>
              <a:t>to</a:t>
            </a:r>
            <a:r>
              <a:rPr lang="nl-NL" dirty="0"/>
              <a:t> a </a:t>
            </a:r>
            <a:r>
              <a:rPr lang="nl-NL" dirty="0" err="1"/>
              <a:t>law</a:t>
            </a:r>
            <a:r>
              <a:rPr lang="nl-NL" dirty="0"/>
              <a:t> </a:t>
            </a:r>
            <a:r>
              <a:rPr lang="nl-NL" dirty="0" err="1"/>
              <a:t>protecting</a:t>
            </a:r>
            <a:r>
              <a:rPr lang="nl-NL" dirty="0"/>
              <a:t> professional </a:t>
            </a:r>
            <a:r>
              <a:rPr lang="nl-NL" dirty="0" err="1"/>
              <a:t>secrecy</a:t>
            </a:r>
            <a:endParaRPr lang="nl-NL" dirty="0"/>
          </a:p>
          <a:p>
            <a:r>
              <a:rPr lang="nl-NL" dirty="0"/>
              <a:t>A </a:t>
            </a:r>
            <a:r>
              <a:rPr lang="nl-NL" dirty="0" err="1"/>
              <a:t>higher</a:t>
            </a:r>
            <a:r>
              <a:rPr lang="nl-NL" dirty="0"/>
              <a:t> level Court </a:t>
            </a:r>
            <a:r>
              <a:rPr lang="nl-NL" dirty="0" err="1"/>
              <a:t>agrees</a:t>
            </a:r>
            <a:endParaRPr lang="nl-NL" dirty="0"/>
          </a:p>
          <a:p>
            <a:r>
              <a:rPr lang="nl-NL" dirty="0" err="1"/>
              <a:t>Coty</a:t>
            </a:r>
            <a:r>
              <a:rPr lang="nl-NL" dirty="0"/>
              <a:t> takes </a:t>
            </a:r>
            <a:r>
              <a:rPr lang="nl-NL" dirty="0" err="1"/>
              <a:t>the</a:t>
            </a:r>
            <a:r>
              <a:rPr lang="nl-NL" dirty="0"/>
              <a:t> case </a:t>
            </a:r>
            <a:r>
              <a:rPr lang="nl-NL" dirty="0" err="1"/>
              <a:t>against</a:t>
            </a:r>
            <a:r>
              <a:rPr lang="nl-NL" dirty="0"/>
              <a:t> </a:t>
            </a:r>
            <a:r>
              <a:rPr lang="nl-NL" dirty="0" err="1"/>
              <a:t>the</a:t>
            </a:r>
            <a:r>
              <a:rPr lang="nl-NL" dirty="0"/>
              <a:t> Bank </a:t>
            </a:r>
            <a:r>
              <a:rPr lang="nl-NL" dirty="0" err="1"/>
              <a:t>to</a:t>
            </a:r>
            <a:r>
              <a:rPr lang="nl-NL" dirty="0"/>
              <a:t> </a:t>
            </a:r>
            <a:r>
              <a:rPr lang="nl-NL" dirty="0" err="1"/>
              <a:t>the</a:t>
            </a:r>
            <a:r>
              <a:rPr lang="nl-NL" dirty="0"/>
              <a:t> ECJ</a:t>
            </a:r>
          </a:p>
        </p:txBody>
      </p:sp>
    </p:spTree>
    <p:extLst>
      <p:ext uri="{BB962C8B-B14F-4D97-AF65-F5344CB8AC3E}">
        <p14:creationId xmlns:p14="http://schemas.microsoft.com/office/powerpoint/2010/main" val="32516489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776174"/>
            <a:ext cx="10515600" cy="4241450"/>
          </a:xfrm>
        </p:spPr>
        <p:txBody>
          <a:bodyPr>
            <a:normAutofit/>
          </a:bodyPr>
          <a:lstStyle/>
          <a:p>
            <a:r>
              <a:rPr lang="nl-NL" b="1" dirty="0" err="1"/>
              <a:t>Necessity</a:t>
            </a:r>
            <a:r>
              <a:rPr lang="nl-NL" b="1" dirty="0"/>
              <a:t> test:</a:t>
            </a:r>
          </a:p>
          <a:p>
            <a:r>
              <a:rPr lang="nl-NL" dirty="0" err="1"/>
              <a:t>Determine</a:t>
            </a:r>
            <a:r>
              <a:rPr lang="nl-NL" dirty="0"/>
              <a:t> </a:t>
            </a:r>
            <a:r>
              <a:rPr lang="nl-NL" dirty="0" err="1"/>
              <a:t>the</a:t>
            </a:r>
            <a:r>
              <a:rPr lang="nl-NL" dirty="0"/>
              <a:t> </a:t>
            </a:r>
            <a:r>
              <a:rPr lang="nl-NL" dirty="0" err="1"/>
              <a:t>social</a:t>
            </a:r>
            <a:r>
              <a:rPr lang="nl-NL" dirty="0"/>
              <a:t> </a:t>
            </a:r>
            <a:r>
              <a:rPr lang="nl-NL" dirty="0" err="1"/>
              <a:t>value</a:t>
            </a:r>
            <a:r>
              <a:rPr lang="nl-NL" dirty="0"/>
              <a:t> of professional </a:t>
            </a:r>
            <a:r>
              <a:rPr lang="nl-NL" dirty="0" err="1"/>
              <a:t>secrecy</a:t>
            </a:r>
            <a:r>
              <a:rPr lang="nl-NL" dirty="0"/>
              <a:t> </a:t>
            </a:r>
            <a:r>
              <a:rPr lang="nl-NL" dirty="0" err="1"/>
              <a:t>for</a:t>
            </a:r>
            <a:r>
              <a:rPr lang="nl-NL" dirty="0"/>
              <a:t> </a:t>
            </a:r>
            <a:r>
              <a:rPr lang="nl-NL" dirty="0" err="1"/>
              <a:t>banks</a:t>
            </a:r>
            <a:r>
              <a:rPr lang="nl-NL" dirty="0"/>
              <a:t>, </a:t>
            </a:r>
            <a:r>
              <a:rPr lang="nl-NL" dirty="0" err="1"/>
              <a:t>lawyers</a:t>
            </a:r>
            <a:r>
              <a:rPr lang="nl-NL" dirty="0"/>
              <a:t>, </a:t>
            </a:r>
            <a:r>
              <a:rPr lang="nl-NL" dirty="0" err="1"/>
              <a:t>docters</a:t>
            </a:r>
            <a:r>
              <a:rPr lang="nl-NL" dirty="0"/>
              <a:t>, etc.</a:t>
            </a:r>
          </a:p>
          <a:p>
            <a:r>
              <a:rPr lang="nl-NL" dirty="0" err="1"/>
              <a:t>Determine</a:t>
            </a:r>
            <a:r>
              <a:rPr lang="nl-NL" dirty="0"/>
              <a:t> in </a:t>
            </a:r>
            <a:r>
              <a:rPr lang="nl-NL" dirty="0" err="1"/>
              <a:t>which</a:t>
            </a:r>
            <a:r>
              <a:rPr lang="nl-NL" dirty="0"/>
              <a:t> types of cases </a:t>
            </a:r>
            <a:r>
              <a:rPr lang="nl-NL" dirty="0" err="1"/>
              <a:t>this</a:t>
            </a:r>
            <a:r>
              <a:rPr lang="nl-NL" dirty="0"/>
              <a:t> </a:t>
            </a:r>
            <a:r>
              <a:rPr lang="nl-NL" dirty="0" err="1"/>
              <a:t>fundamental</a:t>
            </a:r>
            <a:r>
              <a:rPr lang="nl-NL" dirty="0"/>
              <a:t> </a:t>
            </a:r>
            <a:r>
              <a:rPr lang="nl-NL" dirty="0" err="1"/>
              <a:t>societal</a:t>
            </a:r>
            <a:r>
              <a:rPr lang="nl-NL" dirty="0"/>
              <a:t> </a:t>
            </a:r>
            <a:r>
              <a:rPr lang="nl-NL" dirty="0" err="1"/>
              <a:t>value</a:t>
            </a:r>
            <a:r>
              <a:rPr lang="nl-NL" dirty="0"/>
              <a:t> </a:t>
            </a:r>
            <a:r>
              <a:rPr lang="nl-NL" dirty="0" err="1"/>
              <a:t>can</a:t>
            </a:r>
            <a:r>
              <a:rPr lang="nl-NL" dirty="0"/>
              <a:t> </a:t>
            </a:r>
            <a:r>
              <a:rPr lang="nl-NL" dirty="0" err="1"/>
              <a:t>be</a:t>
            </a:r>
            <a:r>
              <a:rPr lang="nl-NL" dirty="0"/>
              <a:t> </a:t>
            </a:r>
            <a:r>
              <a:rPr lang="nl-NL" dirty="0" err="1"/>
              <a:t>curtailed</a:t>
            </a:r>
            <a:endParaRPr lang="nl-NL" dirty="0"/>
          </a:p>
          <a:p>
            <a:r>
              <a:rPr lang="nl-NL" dirty="0" err="1"/>
              <a:t>Determine</a:t>
            </a:r>
            <a:r>
              <a:rPr lang="nl-NL" dirty="0"/>
              <a:t> </a:t>
            </a:r>
            <a:r>
              <a:rPr lang="nl-NL" dirty="0" err="1"/>
              <a:t>whether</a:t>
            </a:r>
            <a:r>
              <a:rPr lang="nl-NL" dirty="0"/>
              <a:t> </a:t>
            </a:r>
            <a:r>
              <a:rPr lang="nl-NL" dirty="0" err="1"/>
              <a:t>the</a:t>
            </a:r>
            <a:r>
              <a:rPr lang="nl-NL" dirty="0"/>
              <a:t> </a:t>
            </a:r>
            <a:r>
              <a:rPr lang="nl-NL" dirty="0" err="1"/>
              <a:t>protection</a:t>
            </a:r>
            <a:r>
              <a:rPr lang="nl-NL" dirty="0"/>
              <a:t> of a trademark </a:t>
            </a:r>
            <a:r>
              <a:rPr lang="nl-NL" dirty="0" err="1"/>
              <a:t>and</a:t>
            </a:r>
            <a:r>
              <a:rPr lang="nl-NL" dirty="0"/>
              <a:t> </a:t>
            </a:r>
            <a:r>
              <a:rPr lang="nl-NL" dirty="0" err="1"/>
              <a:t>the</a:t>
            </a:r>
            <a:r>
              <a:rPr lang="nl-NL" dirty="0"/>
              <a:t> </a:t>
            </a:r>
            <a:r>
              <a:rPr lang="nl-NL" dirty="0" err="1"/>
              <a:t>violation</a:t>
            </a:r>
            <a:r>
              <a:rPr lang="nl-NL" dirty="0"/>
              <a:t> of a trademark </a:t>
            </a:r>
            <a:r>
              <a:rPr lang="nl-NL" dirty="0" err="1"/>
              <a:t>through</a:t>
            </a:r>
            <a:r>
              <a:rPr lang="nl-NL" dirty="0"/>
              <a:t> </a:t>
            </a:r>
            <a:r>
              <a:rPr lang="nl-NL" dirty="0" err="1"/>
              <a:t>an</a:t>
            </a:r>
            <a:r>
              <a:rPr lang="nl-NL" dirty="0"/>
              <a:t> internet site </a:t>
            </a:r>
            <a:r>
              <a:rPr lang="nl-NL" dirty="0" err="1"/>
              <a:t>qualifies</a:t>
            </a:r>
            <a:r>
              <a:rPr lang="nl-NL" dirty="0"/>
              <a:t> as </a:t>
            </a:r>
            <a:r>
              <a:rPr lang="nl-NL" dirty="0" err="1"/>
              <a:t>such</a:t>
            </a:r>
            <a:endParaRPr lang="nl-NL" dirty="0"/>
          </a:p>
        </p:txBody>
      </p:sp>
    </p:spTree>
    <p:extLst>
      <p:ext uri="{BB962C8B-B14F-4D97-AF65-F5344CB8AC3E}">
        <p14:creationId xmlns:p14="http://schemas.microsoft.com/office/powerpoint/2010/main" val="21400717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38026"/>
            <a:ext cx="10515600" cy="4379597"/>
          </a:xfrm>
        </p:spPr>
        <p:txBody>
          <a:bodyPr/>
          <a:lstStyle/>
          <a:p>
            <a:r>
              <a:rPr lang="nl-NL" b="1" dirty="0" err="1"/>
              <a:t>What</a:t>
            </a:r>
            <a:r>
              <a:rPr lang="nl-NL" b="1" dirty="0"/>
              <a:t> </a:t>
            </a:r>
            <a:r>
              <a:rPr lang="nl-NL" b="1" dirty="0" err="1"/>
              <a:t>the</a:t>
            </a:r>
            <a:r>
              <a:rPr lang="nl-NL" b="1" dirty="0"/>
              <a:t> Court </a:t>
            </a:r>
            <a:r>
              <a:rPr lang="nl-NL" b="1" dirty="0" err="1"/>
              <a:t>did</a:t>
            </a:r>
            <a:r>
              <a:rPr lang="nl-NL" b="1" dirty="0"/>
              <a:t>:</a:t>
            </a:r>
          </a:p>
          <a:p>
            <a:r>
              <a:rPr lang="nl-NL" dirty="0" err="1"/>
              <a:t>Bring</a:t>
            </a:r>
            <a:r>
              <a:rPr lang="nl-NL" dirty="0"/>
              <a:t> </a:t>
            </a:r>
            <a:r>
              <a:rPr lang="nl-NL" dirty="0" err="1"/>
              <a:t>into</a:t>
            </a:r>
            <a:r>
              <a:rPr lang="nl-NL" dirty="0"/>
              <a:t> </a:t>
            </a:r>
            <a:r>
              <a:rPr lang="nl-NL" dirty="0" err="1"/>
              <a:t>play</a:t>
            </a:r>
            <a:r>
              <a:rPr lang="nl-NL" dirty="0"/>
              <a:t> a non-party </a:t>
            </a:r>
            <a:r>
              <a:rPr lang="nl-NL" dirty="0" err="1"/>
              <a:t>to</a:t>
            </a:r>
            <a:r>
              <a:rPr lang="nl-NL" dirty="0"/>
              <a:t> </a:t>
            </a:r>
            <a:r>
              <a:rPr lang="nl-NL" dirty="0" err="1"/>
              <a:t>the</a:t>
            </a:r>
            <a:r>
              <a:rPr lang="nl-NL" dirty="0"/>
              <a:t> court case, </a:t>
            </a:r>
            <a:r>
              <a:rPr lang="nl-NL" dirty="0" err="1"/>
              <a:t>namely</a:t>
            </a:r>
            <a:r>
              <a:rPr lang="nl-NL" dirty="0"/>
              <a:t> A</a:t>
            </a:r>
          </a:p>
          <a:p>
            <a:r>
              <a:rPr lang="nl-NL" dirty="0"/>
              <a:t>It </a:t>
            </a:r>
            <a:r>
              <a:rPr lang="nl-NL" dirty="0" err="1"/>
              <a:t>attributes</a:t>
            </a:r>
            <a:r>
              <a:rPr lang="nl-NL" dirty="0"/>
              <a:t> </a:t>
            </a:r>
            <a:r>
              <a:rPr lang="nl-NL" dirty="0" err="1"/>
              <a:t>to</a:t>
            </a:r>
            <a:r>
              <a:rPr lang="nl-NL" dirty="0"/>
              <a:t> </a:t>
            </a:r>
            <a:r>
              <a:rPr lang="nl-NL" dirty="0" err="1"/>
              <a:t>Coty</a:t>
            </a:r>
            <a:r>
              <a:rPr lang="nl-NL" dirty="0"/>
              <a:t> a </a:t>
            </a:r>
            <a:r>
              <a:rPr lang="nl-NL" dirty="0" err="1"/>
              <a:t>fundamental</a:t>
            </a:r>
            <a:r>
              <a:rPr lang="nl-NL" dirty="0"/>
              <a:t> right </a:t>
            </a:r>
            <a:r>
              <a:rPr lang="nl-NL" dirty="0" err="1"/>
              <a:t>to</a:t>
            </a:r>
            <a:r>
              <a:rPr lang="nl-NL" dirty="0"/>
              <a:t> </a:t>
            </a:r>
            <a:r>
              <a:rPr lang="nl-NL" dirty="0" err="1"/>
              <a:t>the</a:t>
            </a:r>
            <a:r>
              <a:rPr lang="nl-NL" dirty="0"/>
              <a:t> </a:t>
            </a:r>
            <a:r>
              <a:rPr lang="nl-NL" dirty="0" err="1"/>
              <a:t>protection</a:t>
            </a:r>
            <a:r>
              <a:rPr lang="nl-NL" dirty="0"/>
              <a:t> of property</a:t>
            </a:r>
          </a:p>
          <a:p>
            <a:r>
              <a:rPr lang="nl-NL" dirty="0"/>
              <a:t>It </a:t>
            </a:r>
            <a:r>
              <a:rPr lang="nl-NL" dirty="0" err="1"/>
              <a:t>attributes</a:t>
            </a:r>
            <a:r>
              <a:rPr lang="nl-NL" dirty="0"/>
              <a:t> </a:t>
            </a:r>
            <a:r>
              <a:rPr lang="nl-NL" dirty="0" err="1"/>
              <a:t>to</a:t>
            </a:r>
            <a:r>
              <a:rPr lang="nl-NL" dirty="0"/>
              <a:t> A </a:t>
            </a:r>
            <a:r>
              <a:rPr lang="nl-NL" dirty="0" err="1"/>
              <a:t>a</a:t>
            </a:r>
            <a:r>
              <a:rPr lang="nl-NL" dirty="0"/>
              <a:t> </a:t>
            </a:r>
            <a:r>
              <a:rPr lang="nl-NL" dirty="0" err="1"/>
              <a:t>fundamental</a:t>
            </a:r>
            <a:r>
              <a:rPr lang="nl-NL" dirty="0"/>
              <a:t> right </a:t>
            </a:r>
            <a:r>
              <a:rPr lang="nl-NL" dirty="0" err="1"/>
              <a:t>to</a:t>
            </a:r>
            <a:r>
              <a:rPr lang="nl-NL" dirty="0"/>
              <a:t> data </a:t>
            </a:r>
            <a:r>
              <a:rPr lang="nl-NL" dirty="0" err="1"/>
              <a:t>protection</a:t>
            </a:r>
            <a:endParaRPr lang="nl-NL" dirty="0"/>
          </a:p>
          <a:p>
            <a:r>
              <a:rPr lang="nl-NL" dirty="0"/>
              <a:t>It </a:t>
            </a:r>
            <a:r>
              <a:rPr lang="nl-NL" dirty="0" err="1"/>
              <a:t>balances</a:t>
            </a:r>
            <a:r>
              <a:rPr lang="nl-NL" dirty="0"/>
              <a:t> </a:t>
            </a:r>
            <a:r>
              <a:rPr lang="nl-NL" dirty="0" err="1"/>
              <a:t>the</a:t>
            </a:r>
            <a:r>
              <a:rPr lang="nl-NL" dirty="0"/>
              <a:t> </a:t>
            </a:r>
            <a:r>
              <a:rPr lang="nl-NL" dirty="0" err="1"/>
              <a:t>relative</a:t>
            </a:r>
            <a:r>
              <a:rPr lang="nl-NL" dirty="0"/>
              <a:t> </a:t>
            </a:r>
            <a:r>
              <a:rPr lang="nl-NL" dirty="0" err="1"/>
              <a:t>interests</a:t>
            </a:r>
            <a:r>
              <a:rPr lang="nl-NL" dirty="0"/>
              <a:t> of A </a:t>
            </a:r>
            <a:r>
              <a:rPr lang="nl-NL" dirty="0" err="1"/>
              <a:t>and</a:t>
            </a:r>
            <a:r>
              <a:rPr lang="nl-NL" dirty="0"/>
              <a:t> </a:t>
            </a:r>
            <a:r>
              <a:rPr lang="nl-NL" dirty="0" err="1"/>
              <a:t>Coty</a:t>
            </a:r>
            <a:endParaRPr lang="nl-NL" dirty="0"/>
          </a:p>
        </p:txBody>
      </p:sp>
    </p:spTree>
    <p:extLst>
      <p:ext uri="{BB962C8B-B14F-4D97-AF65-F5344CB8AC3E}">
        <p14:creationId xmlns:p14="http://schemas.microsoft.com/office/powerpoint/2010/main" val="24530756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0583" y="1476968"/>
            <a:ext cx="10515600" cy="4690789"/>
          </a:xfrm>
        </p:spPr>
        <p:txBody>
          <a:bodyPr>
            <a:normAutofit fontScale="92500" lnSpcReduction="10000"/>
          </a:bodyPr>
          <a:lstStyle/>
          <a:p>
            <a:r>
              <a:rPr lang="nl-NL" b="1" dirty="0" err="1"/>
              <a:t>What</a:t>
            </a:r>
            <a:r>
              <a:rPr lang="nl-NL" b="1" dirty="0"/>
              <a:t> </a:t>
            </a:r>
            <a:r>
              <a:rPr lang="nl-NL" b="1" dirty="0" err="1"/>
              <a:t>this</a:t>
            </a:r>
            <a:r>
              <a:rPr lang="nl-NL" b="1" dirty="0"/>
              <a:t> means:</a:t>
            </a:r>
          </a:p>
          <a:p>
            <a:r>
              <a:rPr lang="nl-NL" dirty="0"/>
              <a:t>The </a:t>
            </a:r>
            <a:r>
              <a:rPr lang="nl-NL" dirty="0" err="1"/>
              <a:t>societal</a:t>
            </a:r>
            <a:r>
              <a:rPr lang="nl-NL" dirty="0"/>
              <a:t> </a:t>
            </a:r>
            <a:r>
              <a:rPr lang="nl-NL" dirty="0" err="1"/>
              <a:t>interests</a:t>
            </a:r>
            <a:r>
              <a:rPr lang="nl-NL" dirty="0"/>
              <a:t> in </a:t>
            </a:r>
            <a:r>
              <a:rPr lang="nl-NL" dirty="0" err="1"/>
              <a:t>having</a:t>
            </a:r>
            <a:r>
              <a:rPr lang="nl-NL" dirty="0"/>
              <a:t> professional </a:t>
            </a:r>
            <a:r>
              <a:rPr lang="nl-NL" dirty="0" err="1"/>
              <a:t>secrecy</a:t>
            </a:r>
            <a:r>
              <a:rPr lang="nl-NL" dirty="0"/>
              <a:t> is </a:t>
            </a:r>
            <a:r>
              <a:rPr lang="nl-NL" dirty="0" err="1"/>
              <a:t>not</a:t>
            </a:r>
            <a:r>
              <a:rPr lang="nl-NL" dirty="0"/>
              <a:t> at </a:t>
            </a:r>
            <a:r>
              <a:rPr lang="nl-NL" dirty="0" err="1"/>
              <a:t>all</a:t>
            </a:r>
            <a:r>
              <a:rPr lang="nl-NL" dirty="0"/>
              <a:t> </a:t>
            </a:r>
            <a:r>
              <a:rPr lang="nl-NL" dirty="0" err="1"/>
              <a:t>discussed</a:t>
            </a:r>
            <a:r>
              <a:rPr lang="nl-NL" dirty="0"/>
              <a:t> </a:t>
            </a:r>
            <a:r>
              <a:rPr lang="nl-NL" dirty="0" err="1"/>
              <a:t>by</a:t>
            </a:r>
            <a:r>
              <a:rPr lang="nl-NL" dirty="0"/>
              <a:t> </a:t>
            </a:r>
            <a:r>
              <a:rPr lang="nl-NL" dirty="0" err="1"/>
              <a:t>the</a:t>
            </a:r>
            <a:r>
              <a:rPr lang="nl-NL" dirty="0"/>
              <a:t> Court</a:t>
            </a:r>
          </a:p>
          <a:p>
            <a:r>
              <a:rPr lang="nl-NL" dirty="0" err="1"/>
              <a:t>Rather</a:t>
            </a:r>
            <a:r>
              <a:rPr lang="nl-NL" dirty="0"/>
              <a:t>, </a:t>
            </a:r>
            <a:r>
              <a:rPr lang="nl-NL" dirty="0" err="1"/>
              <a:t>the</a:t>
            </a:r>
            <a:r>
              <a:rPr lang="nl-NL" dirty="0"/>
              <a:t> </a:t>
            </a:r>
            <a:r>
              <a:rPr lang="nl-NL" dirty="0" err="1"/>
              <a:t>role</a:t>
            </a:r>
            <a:r>
              <a:rPr lang="nl-NL" dirty="0"/>
              <a:t> of </a:t>
            </a:r>
            <a:r>
              <a:rPr lang="nl-NL" dirty="0" err="1"/>
              <a:t>the</a:t>
            </a:r>
            <a:r>
              <a:rPr lang="nl-NL" dirty="0"/>
              <a:t> Bank, </a:t>
            </a:r>
            <a:r>
              <a:rPr lang="nl-NL" dirty="0" err="1"/>
              <a:t>invoking</a:t>
            </a:r>
            <a:r>
              <a:rPr lang="nl-NL" dirty="0"/>
              <a:t> professional </a:t>
            </a:r>
            <a:r>
              <a:rPr lang="nl-NL" dirty="0" err="1"/>
              <a:t>secrecy</a:t>
            </a:r>
            <a:r>
              <a:rPr lang="nl-NL" dirty="0"/>
              <a:t>, is </a:t>
            </a:r>
            <a:r>
              <a:rPr lang="nl-NL" dirty="0" err="1"/>
              <a:t>substitued</a:t>
            </a:r>
            <a:r>
              <a:rPr lang="nl-NL" dirty="0"/>
              <a:t> </a:t>
            </a:r>
            <a:r>
              <a:rPr lang="nl-NL" dirty="0" err="1"/>
              <a:t>by</a:t>
            </a:r>
            <a:r>
              <a:rPr lang="nl-NL" dirty="0"/>
              <a:t> </a:t>
            </a:r>
            <a:r>
              <a:rPr lang="nl-NL" dirty="0" err="1"/>
              <a:t>the</a:t>
            </a:r>
            <a:r>
              <a:rPr lang="nl-NL" dirty="0"/>
              <a:t> ECJ </a:t>
            </a:r>
            <a:r>
              <a:rPr lang="nl-NL" dirty="0" err="1"/>
              <a:t>for</a:t>
            </a:r>
            <a:r>
              <a:rPr lang="nl-NL" dirty="0"/>
              <a:t> A, </a:t>
            </a:r>
            <a:r>
              <a:rPr lang="nl-NL" dirty="0" err="1"/>
              <a:t>who</a:t>
            </a:r>
            <a:r>
              <a:rPr lang="nl-NL" dirty="0"/>
              <a:t> has a right </a:t>
            </a:r>
            <a:r>
              <a:rPr lang="nl-NL" dirty="0" err="1"/>
              <a:t>to</a:t>
            </a:r>
            <a:r>
              <a:rPr lang="nl-NL" dirty="0"/>
              <a:t> data </a:t>
            </a:r>
            <a:r>
              <a:rPr lang="nl-NL" dirty="0" err="1"/>
              <a:t>protection</a:t>
            </a:r>
            <a:endParaRPr lang="nl-NL" dirty="0"/>
          </a:p>
          <a:p>
            <a:r>
              <a:rPr lang="nl-NL" dirty="0" err="1"/>
              <a:t>Again</a:t>
            </a:r>
            <a:r>
              <a:rPr lang="nl-NL" dirty="0"/>
              <a:t>, </a:t>
            </a:r>
            <a:r>
              <a:rPr lang="nl-NL" dirty="0" err="1"/>
              <a:t>the</a:t>
            </a:r>
            <a:r>
              <a:rPr lang="nl-NL" dirty="0"/>
              <a:t> Court </a:t>
            </a:r>
            <a:r>
              <a:rPr lang="nl-NL" dirty="0" err="1"/>
              <a:t>brings</a:t>
            </a:r>
            <a:r>
              <a:rPr lang="nl-NL" dirty="0"/>
              <a:t> a </a:t>
            </a:r>
            <a:r>
              <a:rPr lang="nl-NL" dirty="0" err="1"/>
              <a:t>very</a:t>
            </a:r>
            <a:r>
              <a:rPr lang="nl-NL" dirty="0"/>
              <a:t> </a:t>
            </a:r>
            <a:r>
              <a:rPr lang="nl-NL" dirty="0" err="1"/>
              <a:t>difficult</a:t>
            </a:r>
            <a:r>
              <a:rPr lang="nl-NL" dirty="0"/>
              <a:t> </a:t>
            </a:r>
            <a:r>
              <a:rPr lang="nl-NL" dirty="0" err="1"/>
              <a:t>and</a:t>
            </a:r>
            <a:r>
              <a:rPr lang="nl-NL" dirty="0"/>
              <a:t> </a:t>
            </a:r>
            <a:r>
              <a:rPr lang="nl-NL" dirty="0" err="1"/>
              <a:t>fundamental</a:t>
            </a:r>
            <a:r>
              <a:rPr lang="nl-NL" dirty="0"/>
              <a:t> question (</a:t>
            </a:r>
            <a:r>
              <a:rPr lang="nl-NL" dirty="0" err="1"/>
              <a:t>should</a:t>
            </a:r>
            <a:r>
              <a:rPr lang="nl-NL" dirty="0"/>
              <a:t> a bank have professional </a:t>
            </a:r>
            <a:r>
              <a:rPr lang="nl-NL" dirty="0" err="1"/>
              <a:t>secrecy</a:t>
            </a:r>
            <a:r>
              <a:rPr lang="nl-NL" dirty="0"/>
              <a:t> </a:t>
            </a:r>
            <a:r>
              <a:rPr lang="nl-NL" dirty="0" err="1"/>
              <a:t>and</a:t>
            </a:r>
            <a:r>
              <a:rPr lang="nl-NL" dirty="0"/>
              <a:t> </a:t>
            </a:r>
            <a:r>
              <a:rPr lang="nl-NL" dirty="0" err="1"/>
              <a:t>if</a:t>
            </a:r>
            <a:r>
              <a:rPr lang="nl-NL" dirty="0"/>
              <a:t> </a:t>
            </a:r>
            <a:r>
              <a:rPr lang="nl-NL" dirty="0" err="1"/>
              <a:t>so</a:t>
            </a:r>
            <a:r>
              <a:rPr lang="nl-NL" dirty="0"/>
              <a:t>, in </a:t>
            </a:r>
            <a:r>
              <a:rPr lang="nl-NL" dirty="0" err="1"/>
              <a:t>which</a:t>
            </a:r>
            <a:r>
              <a:rPr lang="nl-NL" dirty="0"/>
              <a:t> types of cases </a:t>
            </a:r>
            <a:r>
              <a:rPr lang="nl-NL" dirty="0" err="1"/>
              <a:t>can</a:t>
            </a:r>
            <a:r>
              <a:rPr lang="nl-NL" dirty="0"/>
              <a:t> </a:t>
            </a:r>
            <a:r>
              <a:rPr lang="nl-NL" dirty="0" err="1"/>
              <a:t>it</a:t>
            </a:r>
            <a:r>
              <a:rPr lang="nl-NL" dirty="0"/>
              <a:t> </a:t>
            </a:r>
            <a:r>
              <a:rPr lang="nl-NL" dirty="0" err="1"/>
              <a:t>legtimately</a:t>
            </a:r>
            <a:r>
              <a:rPr lang="nl-NL" dirty="0"/>
              <a:t> </a:t>
            </a:r>
            <a:r>
              <a:rPr lang="nl-NL" dirty="0" err="1"/>
              <a:t>be</a:t>
            </a:r>
            <a:r>
              <a:rPr lang="nl-NL" dirty="0"/>
              <a:t> </a:t>
            </a:r>
            <a:r>
              <a:rPr lang="nl-NL" dirty="0" err="1"/>
              <a:t>curtailed</a:t>
            </a:r>
            <a:r>
              <a:rPr lang="nl-NL" dirty="0"/>
              <a:t>) back </a:t>
            </a:r>
            <a:r>
              <a:rPr lang="nl-NL" dirty="0" err="1"/>
              <a:t>to</a:t>
            </a:r>
            <a:r>
              <a:rPr lang="nl-NL" dirty="0"/>
              <a:t> </a:t>
            </a:r>
            <a:r>
              <a:rPr lang="nl-NL" dirty="0" err="1"/>
              <a:t>the</a:t>
            </a:r>
            <a:r>
              <a:rPr lang="nl-NL" dirty="0"/>
              <a:t> </a:t>
            </a:r>
            <a:r>
              <a:rPr lang="nl-NL" dirty="0" err="1"/>
              <a:t>particular</a:t>
            </a:r>
            <a:r>
              <a:rPr lang="nl-NL" dirty="0"/>
              <a:t> </a:t>
            </a:r>
            <a:r>
              <a:rPr lang="nl-NL" dirty="0" err="1"/>
              <a:t>interests</a:t>
            </a:r>
            <a:r>
              <a:rPr lang="nl-NL" dirty="0"/>
              <a:t> of </a:t>
            </a:r>
            <a:r>
              <a:rPr lang="nl-NL" dirty="0" err="1"/>
              <a:t>two</a:t>
            </a:r>
            <a:r>
              <a:rPr lang="nl-NL" dirty="0"/>
              <a:t> private </a:t>
            </a:r>
            <a:r>
              <a:rPr lang="nl-NL" dirty="0" err="1"/>
              <a:t>parties</a:t>
            </a:r>
            <a:r>
              <a:rPr lang="nl-NL" dirty="0"/>
              <a:t> </a:t>
            </a:r>
            <a:r>
              <a:rPr lang="nl-NL" dirty="0" err="1"/>
              <a:t>with</a:t>
            </a:r>
            <a:r>
              <a:rPr lang="nl-NL" dirty="0"/>
              <a:t> respect </a:t>
            </a:r>
            <a:r>
              <a:rPr lang="nl-NL" dirty="0" err="1"/>
              <a:t>to</a:t>
            </a:r>
            <a:r>
              <a:rPr lang="nl-NL" dirty="0"/>
              <a:t> </a:t>
            </a:r>
            <a:r>
              <a:rPr lang="nl-NL" dirty="0" err="1"/>
              <a:t>their</a:t>
            </a:r>
            <a:r>
              <a:rPr lang="nl-NL" dirty="0"/>
              <a:t> </a:t>
            </a:r>
            <a:r>
              <a:rPr lang="nl-NL" dirty="0" err="1"/>
              <a:t>equally</a:t>
            </a:r>
            <a:r>
              <a:rPr lang="nl-NL" dirty="0"/>
              <a:t> important </a:t>
            </a:r>
            <a:r>
              <a:rPr lang="nl-NL" dirty="0" err="1"/>
              <a:t>interests</a:t>
            </a:r>
            <a:endParaRPr lang="nl-NL" dirty="0"/>
          </a:p>
          <a:p>
            <a:r>
              <a:rPr lang="nl-NL" dirty="0"/>
              <a:t>It does </a:t>
            </a:r>
            <a:r>
              <a:rPr lang="nl-NL" dirty="0" err="1"/>
              <a:t>not</a:t>
            </a:r>
            <a:r>
              <a:rPr lang="nl-NL" dirty="0"/>
              <a:t> in </a:t>
            </a:r>
            <a:r>
              <a:rPr lang="nl-NL" dirty="0" err="1"/>
              <a:t>any</a:t>
            </a:r>
            <a:r>
              <a:rPr lang="nl-NL" dirty="0"/>
              <a:t> way </a:t>
            </a:r>
            <a:r>
              <a:rPr lang="nl-NL" dirty="0" err="1"/>
              <a:t>priorize</a:t>
            </a:r>
            <a:r>
              <a:rPr lang="nl-NL" dirty="0"/>
              <a:t> </a:t>
            </a:r>
            <a:r>
              <a:rPr lang="nl-NL" dirty="0" err="1"/>
              <a:t>certain</a:t>
            </a:r>
            <a:r>
              <a:rPr lang="nl-NL" dirty="0"/>
              <a:t> </a:t>
            </a:r>
            <a:r>
              <a:rPr lang="nl-NL" dirty="0" err="1"/>
              <a:t>interests</a:t>
            </a:r>
            <a:r>
              <a:rPr lang="nl-NL" dirty="0"/>
              <a:t> over </a:t>
            </a:r>
            <a:r>
              <a:rPr lang="nl-NL" dirty="0" err="1"/>
              <a:t>others</a:t>
            </a:r>
            <a:endParaRPr lang="nl-NL" dirty="0"/>
          </a:p>
          <a:p>
            <a:r>
              <a:rPr lang="nl-NL" dirty="0"/>
              <a:t>It does </a:t>
            </a:r>
            <a:r>
              <a:rPr lang="nl-NL" dirty="0" err="1"/>
              <a:t>not</a:t>
            </a:r>
            <a:r>
              <a:rPr lang="nl-NL" dirty="0"/>
              <a:t> </a:t>
            </a:r>
            <a:r>
              <a:rPr lang="nl-NL" dirty="0" err="1"/>
              <a:t>discuss</a:t>
            </a:r>
            <a:r>
              <a:rPr lang="nl-NL" dirty="0"/>
              <a:t> </a:t>
            </a:r>
            <a:r>
              <a:rPr lang="nl-NL" dirty="0" err="1"/>
              <a:t>the</a:t>
            </a:r>
            <a:r>
              <a:rPr lang="nl-NL" dirty="0"/>
              <a:t> special </a:t>
            </a:r>
            <a:r>
              <a:rPr lang="nl-NL" dirty="0" err="1"/>
              <a:t>role</a:t>
            </a:r>
            <a:r>
              <a:rPr lang="nl-NL" dirty="0"/>
              <a:t> of data </a:t>
            </a:r>
            <a:r>
              <a:rPr lang="nl-NL" dirty="0" err="1"/>
              <a:t>protection</a:t>
            </a:r>
            <a:r>
              <a:rPr lang="nl-NL" dirty="0"/>
              <a:t> in </a:t>
            </a:r>
            <a:r>
              <a:rPr lang="nl-NL" dirty="0" err="1"/>
              <a:t>the</a:t>
            </a:r>
            <a:r>
              <a:rPr lang="nl-NL" dirty="0"/>
              <a:t> </a:t>
            </a:r>
            <a:r>
              <a:rPr lang="nl-NL" dirty="0" err="1"/>
              <a:t>fundamental</a:t>
            </a:r>
            <a:r>
              <a:rPr lang="nl-NL" dirty="0"/>
              <a:t> right </a:t>
            </a:r>
            <a:r>
              <a:rPr lang="nl-NL" dirty="0" err="1"/>
              <a:t>framework</a:t>
            </a:r>
            <a:endParaRPr lang="nl-NL" dirty="0"/>
          </a:p>
        </p:txBody>
      </p:sp>
    </p:spTree>
    <p:extLst>
      <p:ext uri="{BB962C8B-B14F-4D97-AF65-F5344CB8AC3E}">
        <p14:creationId xmlns:p14="http://schemas.microsoft.com/office/powerpoint/2010/main" val="3331475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84076"/>
            <a:ext cx="10515600" cy="4333548"/>
          </a:xfrm>
        </p:spPr>
        <p:txBody>
          <a:bodyPr>
            <a:normAutofit fontScale="92500" lnSpcReduction="20000"/>
          </a:bodyPr>
          <a:lstStyle/>
          <a:p>
            <a:r>
              <a:rPr lang="nl-NL" b="1" dirty="0" err="1"/>
              <a:t>What</a:t>
            </a:r>
            <a:r>
              <a:rPr lang="nl-NL" b="1" dirty="0"/>
              <a:t> </a:t>
            </a:r>
            <a:r>
              <a:rPr lang="nl-NL" b="1" dirty="0" err="1"/>
              <a:t>this</a:t>
            </a:r>
            <a:r>
              <a:rPr lang="nl-NL" b="1" dirty="0"/>
              <a:t> means</a:t>
            </a:r>
          </a:p>
          <a:p>
            <a:r>
              <a:rPr lang="nl-NL" dirty="0"/>
              <a:t>It does </a:t>
            </a:r>
            <a:r>
              <a:rPr lang="nl-NL" dirty="0" err="1"/>
              <a:t>not</a:t>
            </a:r>
            <a:r>
              <a:rPr lang="nl-NL" dirty="0"/>
              <a:t> </a:t>
            </a:r>
            <a:r>
              <a:rPr lang="nl-NL" dirty="0" err="1"/>
              <a:t>discuss</a:t>
            </a:r>
            <a:r>
              <a:rPr lang="nl-NL" dirty="0"/>
              <a:t> </a:t>
            </a:r>
            <a:r>
              <a:rPr lang="nl-NL" dirty="0" err="1"/>
              <a:t>the</a:t>
            </a:r>
            <a:r>
              <a:rPr lang="nl-NL" dirty="0"/>
              <a:t> special </a:t>
            </a:r>
            <a:r>
              <a:rPr lang="nl-NL" dirty="0" err="1"/>
              <a:t>role</a:t>
            </a:r>
            <a:r>
              <a:rPr lang="nl-NL" dirty="0"/>
              <a:t> of property </a:t>
            </a:r>
            <a:r>
              <a:rPr lang="nl-NL" dirty="0" err="1"/>
              <a:t>rights</a:t>
            </a:r>
            <a:r>
              <a:rPr lang="nl-NL" dirty="0"/>
              <a:t> in </a:t>
            </a:r>
            <a:r>
              <a:rPr lang="nl-NL" dirty="0" err="1"/>
              <a:t>the</a:t>
            </a:r>
            <a:r>
              <a:rPr lang="nl-NL" dirty="0"/>
              <a:t> </a:t>
            </a:r>
            <a:r>
              <a:rPr lang="nl-NL" dirty="0" err="1"/>
              <a:t>fundamental</a:t>
            </a:r>
            <a:r>
              <a:rPr lang="nl-NL" dirty="0"/>
              <a:t> </a:t>
            </a:r>
            <a:r>
              <a:rPr lang="nl-NL" dirty="0" err="1"/>
              <a:t>rights</a:t>
            </a:r>
            <a:r>
              <a:rPr lang="nl-NL" dirty="0"/>
              <a:t> </a:t>
            </a:r>
            <a:r>
              <a:rPr lang="nl-NL" dirty="0" err="1"/>
              <a:t>realm</a:t>
            </a:r>
            <a:endParaRPr lang="nl-NL" dirty="0"/>
          </a:p>
          <a:p>
            <a:r>
              <a:rPr lang="nl-NL" dirty="0"/>
              <a:t>It does </a:t>
            </a:r>
            <a:r>
              <a:rPr lang="nl-NL" dirty="0" err="1"/>
              <a:t>not</a:t>
            </a:r>
            <a:r>
              <a:rPr lang="nl-NL" dirty="0"/>
              <a:t> </a:t>
            </a:r>
            <a:r>
              <a:rPr lang="nl-NL" dirty="0" err="1"/>
              <a:t>discuss</a:t>
            </a:r>
            <a:r>
              <a:rPr lang="nl-NL" dirty="0"/>
              <a:t> </a:t>
            </a:r>
            <a:r>
              <a:rPr lang="nl-NL" dirty="0" err="1"/>
              <a:t>the</a:t>
            </a:r>
            <a:r>
              <a:rPr lang="nl-NL" dirty="0"/>
              <a:t> </a:t>
            </a:r>
            <a:r>
              <a:rPr lang="nl-NL" dirty="0" err="1"/>
              <a:t>relation</a:t>
            </a:r>
            <a:r>
              <a:rPr lang="nl-NL" dirty="0"/>
              <a:t> </a:t>
            </a:r>
            <a:r>
              <a:rPr lang="nl-NL" dirty="0" err="1"/>
              <a:t>between</a:t>
            </a:r>
            <a:r>
              <a:rPr lang="nl-NL" dirty="0"/>
              <a:t> </a:t>
            </a:r>
            <a:r>
              <a:rPr lang="nl-NL" dirty="0" err="1"/>
              <a:t>intellectual</a:t>
            </a:r>
            <a:r>
              <a:rPr lang="nl-NL" dirty="0"/>
              <a:t> </a:t>
            </a:r>
            <a:r>
              <a:rPr lang="nl-NL" dirty="0" err="1"/>
              <a:t>rights</a:t>
            </a:r>
            <a:r>
              <a:rPr lang="nl-NL" dirty="0"/>
              <a:t> </a:t>
            </a:r>
            <a:r>
              <a:rPr lang="nl-NL" dirty="0" err="1"/>
              <a:t>and</a:t>
            </a:r>
            <a:r>
              <a:rPr lang="nl-NL" dirty="0"/>
              <a:t> property </a:t>
            </a:r>
            <a:r>
              <a:rPr lang="nl-NL" dirty="0" err="1"/>
              <a:t>rights</a:t>
            </a:r>
            <a:endParaRPr lang="nl-NL" dirty="0"/>
          </a:p>
          <a:p>
            <a:r>
              <a:rPr lang="nl-NL" dirty="0"/>
              <a:t>It does </a:t>
            </a:r>
            <a:r>
              <a:rPr lang="nl-NL" dirty="0" err="1"/>
              <a:t>not</a:t>
            </a:r>
            <a:r>
              <a:rPr lang="nl-NL" dirty="0"/>
              <a:t> </a:t>
            </a:r>
            <a:r>
              <a:rPr lang="nl-NL" dirty="0" err="1"/>
              <a:t>discuss</a:t>
            </a:r>
            <a:r>
              <a:rPr lang="nl-NL" dirty="0"/>
              <a:t> in </a:t>
            </a:r>
            <a:r>
              <a:rPr lang="nl-NL" dirty="0" err="1"/>
              <a:t>how</a:t>
            </a:r>
            <a:r>
              <a:rPr lang="nl-NL" dirty="0"/>
              <a:t> </a:t>
            </a:r>
            <a:r>
              <a:rPr lang="nl-NL" dirty="0" err="1"/>
              <a:t>for</a:t>
            </a:r>
            <a:r>
              <a:rPr lang="nl-NL" dirty="0"/>
              <a:t> trademarks </a:t>
            </a:r>
            <a:r>
              <a:rPr lang="nl-NL" dirty="0" err="1"/>
              <a:t>should</a:t>
            </a:r>
            <a:r>
              <a:rPr lang="nl-NL" dirty="0"/>
              <a:t> </a:t>
            </a:r>
            <a:r>
              <a:rPr lang="nl-NL" dirty="0" err="1"/>
              <a:t>be</a:t>
            </a:r>
            <a:r>
              <a:rPr lang="nl-NL" dirty="0"/>
              <a:t> </a:t>
            </a:r>
            <a:r>
              <a:rPr lang="nl-NL" dirty="0" err="1"/>
              <a:t>conceived</a:t>
            </a:r>
            <a:r>
              <a:rPr lang="nl-NL" dirty="0"/>
              <a:t> as part of a </a:t>
            </a:r>
            <a:r>
              <a:rPr lang="nl-NL" dirty="0" err="1"/>
              <a:t>fundamental</a:t>
            </a:r>
            <a:r>
              <a:rPr lang="nl-NL" dirty="0"/>
              <a:t> right </a:t>
            </a:r>
            <a:r>
              <a:rPr lang="nl-NL" dirty="0" err="1"/>
              <a:t>to</a:t>
            </a:r>
            <a:r>
              <a:rPr lang="nl-NL" dirty="0"/>
              <a:t> property</a:t>
            </a:r>
          </a:p>
          <a:p>
            <a:r>
              <a:rPr lang="nl-NL" dirty="0"/>
              <a:t>It does </a:t>
            </a:r>
            <a:r>
              <a:rPr lang="nl-NL" dirty="0" err="1"/>
              <a:t>not</a:t>
            </a:r>
            <a:r>
              <a:rPr lang="nl-NL" dirty="0"/>
              <a:t> </a:t>
            </a:r>
            <a:r>
              <a:rPr lang="nl-NL" dirty="0" err="1"/>
              <a:t>assess</a:t>
            </a:r>
            <a:r>
              <a:rPr lang="nl-NL" dirty="0"/>
              <a:t> </a:t>
            </a:r>
            <a:r>
              <a:rPr lang="nl-NL" dirty="0" err="1"/>
              <a:t>the</a:t>
            </a:r>
            <a:r>
              <a:rPr lang="nl-NL" dirty="0"/>
              <a:t> </a:t>
            </a:r>
            <a:r>
              <a:rPr lang="nl-NL" dirty="0" err="1"/>
              <a:t>subsidiarity</a:t>
            </a:r>
            <a:r>
              <a:rPr lang="nl-NL" dirty="0"/>
              <a:t> </a:t>
            </a:r>
            <a:r>
              <a:rPr lang="nl-NL" dirty="0" err="1"/>
              <a:t>principle</a:t>
            </a:r>
            <a:r>
              <a:rPr lang="nl-NL" dirty="0"/>
              <a:t>, </a:t>
            </a:r>
            <a:r>
              <a:rPr lang="nl-NL" dirty="0" err="1"/>
              <a:t>namely</a:t>
            </a:r>
            <a:r>
              <a:rPr lang="nl-NL" dirty="0"/>
              <a:t> </a:t>
            </a:r>
            <a:r>
              <a:rPr lang="nl-NL" dirty="0" err="1"/>
              <a:t>with</a:t>
            </a:r>
            <a:r>
              <a:rPr lang="nl-NL" dirty="0"/>
              <a:t> </a:t>
            </a:r>
            <a:r>
              <a:rPr lang="nl-NL" dirty="0" err="1"/>
              <a:t>regard</a:t>
            </a:r>
            <a:r>
              <a:rPr lang="nl-NL" dirty="0"/>
              <a:t> </a:t>
            </a:r>
            <a:r>
              <a:rPr lang="nl-NL" dirty="0" err="1"/>
              <a:t>to</a:t>
            </a:r>
            <a:r>
              <a:rPr lang="nl-NL" dirty="0"/>
              <a:t> </a:t>
            </a:r>
            <a:r>
              <a:rPr lang="nl-NL" dirty="0" err="1"/>
              <a:t>the</a:t>
            </a:r>
            <a:r>
              <a:rPr lang="nl-NL" dirty="0"/>
              <a:t> </a:t>
            </a:r>
            <a:r>
              <a:rPr lang="nl-NL" dirty="0" err="1"/>
              <a:t>fact</a:t>
            </a:r>
            <a:r>
              <a:rPr lang="nl-NL" dirty="0"/>
              <a:t> </a:t>
            </a:r>
            <a:r>
              <a:rPr lang="nl-NL" dirty="0" err="1"/>
              <a:t>that</a:t>
            </a:r>
            <a:r>
              <a:rPr lang="nl-NL" dirty="0"/>
              <a:t> </a:t>
            </a:r>
            <a:r>
              <a:rPr lang="nl-NL" dirty="0" err="1"/>
              <a:t>Coty</a:t>
            </a:r>
            <a:r>
              <a:rPr lang="nl-NL" dirty="0"/>
              <a:t> </a:t>
            </a:r>
            <a:r>
              <a:rPr lang="nl-NL" dirty="0" err="1"/>
              <a:t>already</a:t>
            </a:r>
            <a:r>
              <a:rPr lang="nl-NL" dirty="0"/>
              <a:t> had </a:t>
            </a:r>
            <a:r>
              <a:rPr lang="nl-NL" dirty="0" err="1"/>
              <a:t>the</a:t>
            </a:r>
            <a:r>
              <a:rPr lang="nl-NL" dirty="0"/>
              <a:t> name of A </a:t>
            </a:r>
            <a:r>
              <a:rPr lang="nl-NL" dirty="0" err="1"/>
              <a:t>and</a:t>
            </a:r>
            <a:r>
              <a:rPr lang="nl-NL" dirty="0"/>
              <a:t> </a:t>
            </a:r>
            <a:r>
              <a:rPr lang="nl-NL" dirty="0" err="1"/>
              <a:t>could</a:t>
            </a:r>
            <a:r>
              <a:rPr lang="nl-NL" dirty="0"/>
              <a:t> have </a:t>
            </a:r>
            <a:r>
              <a:rPr lang="nl-NL" dirty="0" err="1"/>
              <a:t>gone</a:t>
            </a:r>
            <a:r>
              <a:rPr lang="nl-NL" dirty="0"/>
              <a:t> </a:t>
            </a:r>
            <a:r>
              <a:rPr lang="nl-NL" dirty="0" err="1"/>
              <a:t>to</a:t>
            </a:r>
            <a:r>
              <a:rPr lang="nl-NL" dirty="0"/>
              <a:t> court.</a:t>
            </a:r>
          </a:p>
          <a:p>
            <a:r>
              <a:rPr lang="nl-NL" dirty="0"/>
              <a:t>It </a:t>
            </a:r>
            <a:r>
              <a:rPr lang="nl-NL" dirty="0" err="1"/>
              <a:t>merely</a:t>
            </a:r>
            <a:r>
              <a:rPr lang="nl-NL" dirty="0"/>
              <a:t> </a:t>
            </a:r>
            <a:r>
              <a:rPr lang="nl-NL" dirty="0" err="1"/>
              <a:t>argues</a:t>
            </a:r>
            <a:r>
              <a:rPr lang="nl-NL" dirty="0"/>
              <a:t> </a:t>
            </a:r>
            <a:r>
              <a:rPr lang="nl-NL" dirty="0" err="1"/>
              <a:t>that</a:t>
            </a:r>
            <a:r>
              <a:rPr lang="nl-NL" dirty="0"/>
              <a:t> in </a:t>
            </a:r>
            <a:r>
              <a:rPr lang="nl-NL" dirty="0" err="1"/>
              <a:t>so</a:t>
            </a:r>
            <a:r>
              <a:rPr lang="nl-NL" dirty="0"/>
              <a:t> far </a:t>
            </a:r>
            <a:r>
              <a:rPr lang="nl-NL" dirty="0" err="1"/>
              <a:t>the</a:t>
            </a:r>
            <a:r>
              <a:rPr lang="nl-NL" dirty="0"/>
              <a:t> </a:t>
            </a:r>
            <a:r>
              <a:rPr lang="nl-NL" dirty="0" err="1"/>
              <a:t>german</a:t>
            </a:r>
            <a:r>
              <a:rPr lang="nl-NL" dirty="0"/>
              <a:t> </a:t>
            </a:r>
            <a:r>
              <a:rPr lang="nl-NL" dirty="0" err="1"/>
              <a:t>provision</a:t>
            </a:r>
            <a:r>
              <a:rPr lang="nl-NL" dirty="0"/>
              <a:t> </a:t>
            </a:r>
            <a:r>
              <a:rPr lang="nl-NL" dirty="0" err="1"/>
              <a:t>should</a:t>
            </a:r>
            <a:r>
              <a:rPr lang="nl-NL" dirty="0"/>
              <a:t> </a:t>
            </a:r>
            <a:r>
              <a:rPr lang="nl-NL" dirty="0" err="1"/>
              <a:t>be</a:t>
            </a:r>
            <a:r>
              <a:rPr lang="nl-NL" dirty="0"/>
              <a:t> </a:t>
            </a:r>
            <a:r>
              <a:rPr lang="nl-NL" dirty="0" err="1"/>
              <a:t>read</a:t>
            </a:r>
            <a:r>
              <a:rPr lang="nl-NL" dirty="0"/>
              <a:t> (of </a:t>
            </a:r>
            <a:r>
              <a:rPr lang="nl-NL" dirty="0" err="1"/>
              <a:t>which</a:t>
            </a:r>
            <a:r>
              <a:rPr lang="nl-NL" dirty="0"/>
              <a:t> </a:t>
            </a:r>
            <a:r>
              <a:rPr lang="nl-NL" dirty="0" err="1"/>
              <a:t>it</a:t>
            </a:r>
            <a:r>
              <a:rPr lang="nl-NL" dirty="0"/>
              <a:t> is </a:t>
            </a:r>
            <a:r>
              <a:rPr lang="nl-NL" dirty="0" err="1"/>
              <a:t>uncertain</a:t>
            </a:r>
            <a:r>
              <a:rPr lang="nl-NL" dirty="0"/>
              <a:t>) as </a:t>
            </a:r>
            <a:r>
              <a:rPr lang="nl-NL" dirty="0" err="1"/>
              <a:t>an</a:t>
            </a:r>
            <a:r>
              <a:rPr lang="nl-NL" dirty="0"/>
              <a:t> absolute right, </a:t>
            </a:r>
            <a:r>
              <a:rPr lang="nl-NL" dirty="0" err="1"/>
              <a:t>this</a:t>
            </a:r>
            <a:r>
              <a:rPr lang="nl-NL" dirty="0"/>
              <a:t> is in </a:t>
            </a:r>
            <a:r>
              <a:rPr lang="nl-NL" dirty="0" err="1"/>
              <a:t>violation</a:t>
            </a:r>
            <a:r>
              <a:rPr lang="nl-NL" dirty="0"/>
              <a:t> of </a:t>
            </a:r>
            <a:r>
              <a:rPr lang="nl-NL" dirty="0" err="1"/>
              <a:t>the</a:t>
            </a:r>
            <a:r>
              <a:rPr lang="nl-NL" dirty="0"/>
              <a:t> right </a:t>
            </a:r>
            <a:r>
              <a:rPr lang="nl-NL" dirty="0" err="1"/>
              <a:t>to</a:t>
            </a:r>
            <a:r>
              <a:rPr lang="nl-NL" dirty="0"/>
              <a:t> property </a:t>
            </a:r>
            <a:r>
              <a:rPr lang="nl-NL" dirty="0" err="1"/>
              <a:t>by</a:t>
            </a:r>
            <a:r>
              <a:rPr lang="nl-NL" dirty="0"/>
              <a:t> </a:t>
            </a:r>
            <a:r>
              <a:rPr lang="nl-NL" dirty="0" err="1"/>
              <a:t>Coty</a:t>
            </a:r>
            <a:endParaRPr lang="nl-NL" dirty="0"/>
          </a:p>
          <a:p>
            <a:endParaRPr lang="nl-NL" b="1" dirty="0"/>
          </a:p>
        </p:txBody>
      </p:sp>
    </p:spTree>
    <p:extLst>
      <p:ext uri="{BB962C8B-B14F-4D97-AF65-F5344CB8AC3E}">
        <p14:creationId xmlns:p14="http://schemas.microsoft.com/office/powerpoint/2010/main" val="20612880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D788E-0517-43B5-A283-CB1B8CA20CCB}"/>
              </a:ext>
            </a:extLst>
          </p:cNvPr>
          <p:cNvSpPr>
            <a:spLocks noGrp="1"/>
          </p:cNvSpPr>
          <p:nvPr>
            <p:ph type="title"/>
          </p:nvPr>
        </p:nvSpPr>
        <p:spPr/>
        <p:txBody>
          <a:bodyPr/>
          <a:lstStyle/>
          <a:p>
            <a:r>
              <a:rPr lang="nl-NL" dirty="0"/>
              <a:t>(3) </a:t>
            </a:r>
            <a:r>
              <a:rPr lang="nl-NL" dirty="0" err="1"/>
              <a:t>Balancing</a:t>
            </a:r>
            <a:r>
              <a:rPr lang="nl-NL" dirty="0"/>
              <a:t> vs. </a:t>
            </a:r>
            <a:r>
              <a:rPr lang="nl-NL" dirty="0" err="1"/>
              <a:t>Necessity</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74AC6C1-3FDE-4AB6-9EF8-7BE5E8F0B1C8}"/>
              </a:ext>
            </a:extLst>
          </p:cNvPr>
          <p:cNvSpPr>
            <a:spLocks noGrp="1"/>
          </p:cNvSpPr>
          <p:nvPr>
            <p:ph idx="1"/>
          </p:nvPr>
        </p:nvSpPr>
        <p:spPr/>
        <p:txBody>
          <a:bodyPr/>
          <a:lstStyle/>
          <a:p>
            <a:r>
              <a:rPr lang="nl-NL" dirty="0" err="1"/>
              <a:t>Delfi</a:t>
            </a:r>
            <a:endParaRPr lang="nl-NL" dirty="0"/>
          </a:p>
          <a:p>
            <a:endParaRPr lang="nl-NL" dirty="0"/>
          </a:p>
        </p:txBody>
      </p:sp>
      <p:graphicFrame>
        <p:nvGraphicFramePr>
          <p:cNvPr id="4" name="Tabel 3">
            <a:extLst>
              <a:ext uri="{FF2B5EF4-FFF2-40B4-BE49-F238E27FC236}">
                <a16:creationId xmlns:a16="http://schemas.microsoft.com/office/drawing/2014/main" id="{7E292CB2-1C8B-41BE-8EB6-25CDF4394C29}"/>
              </a:ext>
            </a:extLst>
          </p:cNvPr>
          <p:cNvGraphicFramePr>
            <a:graphicFrameLocks noGrp="1"/>
          </p:cNvGraphicFramePr>
          <p:nvPr>
            <p:extLst>
              <p:ext uri="{D42A27DB-BD31-4B8C-83A1-F6EECF244321}">
                <p14:modId xmlns:p14="http://schemas.microsoft.com/office/powerpoint/2010/main" val="943075964"/>
              </p:ext>
            </p:extLst>
          </p:nvPr>
        </p:nvGraphicFramePr>
        <p:xfrm>
          <a:off x="838200" y="1302987"/>
          <a:ext cx="10287000" cy="4726701"/>
        </p:xfrm>
        <a:graphic>
          <a:graphicData uri="http://schemas.openxmlformats.org/drawingml/2006/table">
            <a:tbl>
              <a:tblPr firstRow="1" firstCol="1" bandRow="1">
                <a:tableStyleId>{5C22544A-7EE6-4342-B048-85BDC9FD1C3A}</a:tableStyleId>
              </a:tblPr>
              <a:tblGrid>
                <a:gridCol w="5142944">
                  <a:extLst>
                    <a:ext uri="{9D8B030D-6E8A-4147-A177-3AD203B41FA5}">
                      <a16:colId xmlns:a16="http://schemas.microsoft.com/office/drawing/2014/main" val="1510610287"/>
                    </a:ext>
                  </a:extLst>
                </a:gridCol>
                <a:gridCol w="5144056">
                  <a:extLst>
                    <a:ext uri="{9D8B030D-6E8A-4147-A177-3AD203B41FA5}">
                      <a16:colId xmlns:a16="http://schemas.microsoft.com/office/drawing/2014/main" val="1783544716"/>
                    </a:ext>
                  </a:extLst>
                </a:gridCol>
              </a:tblGrid>
              <a:tr h="249175">
                <a:tc>
                  <a:txBody>
                    <a:bodyPr/>
                    <a:lstStyle/>
                    <a:p>
                      <a:pPr>
                        <a:lnSpc>
                          <a:spcPct val="150000"/>
                        </a:lnSpc>
                        <a:spcAft>
                          <a:spcPts val="1000"/>
                        </a:spcAft>
                      </a:pPr>
                      <a:r>
                        <a:rPr lang="en-US" sz="1400">
                          <a:effectLst/>
                        </a:rPr>
                        <a:t>Necessity test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a:effectLst/>
                        </a:rPr>
                        <a:t>Balancing act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3158810603"/>
                  </a:ext>
                </a:extLst>
              </a:tr>
              <a:tr h="249175">
                <a:tc>
                  <a:txBody>
                    <a:bodyPr/>
                    <a:lstStyle/>
                    <a:p>
                      <a:pPr>
                        <a:lnSpc>
                          <a:spcPct val="150000"/>
                        </a:lnSpc>
                        <a:spcAft>
                          <a:spcPts val="1000"/>
                        </a:spcAft>
                      </a:pPr>
                      <a:r>
                        <a:rPr lang="en-US" sz="14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4184890597"/>
                  </a:ext>
                </a:extLst>
              </a:tr>
              <a:tr h="747526">
                <a:tc>
                  <a:txBody>
                    <a:bodyPr/>
                    <a:lstStyle/>
                    <a:p>
                      <a:pPr>
                        <a:lnSpc>
                          <a:spcPct val="150000"/>
                        </a:lnSpc>
                        <a:spcAft>
                          <a:spcPts val="1000"/>
                        </a:spcAft>
                      </a:pPr>
                      <a:r>
                        <a:rPr lang="en-US" sz="1400">
                          <a:effectLst/>
                        </a:rPr>
                        <a:t> (1) The Court discusses whether Delfi can invoke a right to freedom of expression</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(1) Delfi invokes the right to freedom of expression, as provided under Article 10 ECHR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1142063418"/>
                  </a:ext>
                </a:extLst>
              </a:tr>
              <a:tr h="862885">
                <a:tc>
                  <a:txBody>
                    <a:bodyPr/>
                    <a:lstStyle/>
                    <a:p>
                      <a:pPr>
                        <a:lnSpc>
                          <a:spcPct val="150000"/>
                        </a:lnSpc>
                        <a:spcAft>
                          <a:spcPts val="1000"/>
                        </a:spcAft>
                      </a:pPr>
                      <a:r>
                        <a:rPr lang="en-US" sz="1400" dirty="0">
                          <a:effectLst/>
                        </a:rPr>
                        <a:t>(2) The Court assesses whether the fine </a:t>
                      </a:r>
                      <a:r>
                        <a:rPr lang="en-US" sz="1400" dirty="0" err="1">
                          <a:effectLst/>
                        </a:rPr>
                        <a:t>Delfi</a:t>
                      </a:r>
                      <a:r>
                        <a:rPr lang="en-US" sz="1400" dirty="0">
                          <a:effectLst/>
                        </a:rPr>
                        <a:t> had to pay is a limitation of its right</a:t>
                      </a:r>
                      <a:endParaRPr lang="nl-NL" sz="1100" dirty="0">
                        <a:effectLst/>
                      </a:endParaRPr>
                    </a:p>
                    <a:p>
                      <a:pPr>
                        <a:lnSpc>
                          <a:spcPct val="150000"/>
                        </a:lnSpc>
                        <a:spcAft>
                          <a:spcPts val="1000"/>
                        </a:spcAft>
                      </a:pPr>
                      <a:r>
                        <a:rPr lang="en-US" sz="1400" dirty="0">
                          <a:effectLst/>
                        </a:rPr>
                        <a:t> </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(2) L. invokes his right to reputation, as provided under Article 8 ECHR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1444341558"/>
                  </a:ext>
                </a:extLst>
              </a:tr>
              <a:tr h="747526">
                <a:tc>
                  <a:txBody>
                    <a:bodyPr/>
                    <a:lstStyle/>
                    <a:p>
                      <a:pPr>
                        <a:lnSpc>
                          <a:spcPct val="150000"/>
                        </a:lnSpc>
                        <a:spcAft>
                          <a:spcPts val="1000"/>
                        </a:spcAft>
                      </a:pPr>
                      <a:r>
                        <a:rPr lang="en-US" sz="1400" dirty="0">
                          <a:effectLst/>
                        </a:rPr>
                        <a:t>(3) The Court determines whether this limitation is prescribed for by law and foreseeable</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(3) The Court grants a wide scope to both provisions and gives no principled priority of one right over the other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1254577650"/>
                  </a:ext>
                </a:extLst>
              </a:tr>
              <a:tr h="498350">
                <a:tc>
                  <a:txBody>
                    <a:bodyPr/>
                    <a:lstStyle/>
                    <a:p>
                      <a:pPr>
                        <a:lnSpc>
                          <a:spcPct val="150000"/>
                        </a:lnSpc>
                        <a:spcAft>
                          <a:spcPts val="1000"/>
                        </a:spcAft>
                      </a:pPr>
                      <a:r>
                        <a:rPr lang="en-US" sz="1400">
                          <a:effectLst/>
                        </a:rPr>
                        <a:t>(4) The Court checks whether the limitation serves a legitimate interest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(4) The Court balances the two rights against each other, setting out certain ad-hoc criteria</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401984333"/>
                  </a:ext>
                </a:extLst>
              </a:tr>
              <a:tr h="996701">
                <a:tc>
                  <a:txBody>
                    <a:bodyPr/>
                    <a:lstStyle/>
                    <a:p>
                      <a:pPr>
                        <a:lnSpc>
                          <a:spcPct val="150000"/>
                        </a:lnSpc>
                        <a:spcAft>
                          <a:spcPts val="1000"/>
                        </a:spcAft>
                      </a:pPr>
                      <a:r>
                        <a:rPr lang="en-US" sz="1400">
                          <a:effectLst/>
                        </a:rPr>
                        <a:t>(5) The Court determines whether the limitation in law as such is necessary in a democratic society, for example, whether it serves a pressing social need</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dirty="0">
                          <a:effectLst/>
                        </a:rPr>
                        <a:t>(5) The Court only discusses the particularities of the case, taking into account all relevant circumstances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2880085700"/>
                  </a:ext>
                </a:extLst>
              </a:tr>
            </a:tbl>
          </a:graphicData>
        </a:graphic>
      </p:graphicFrame>
      <p:sp>
        <p:nvSpPr>
          <p:cNvPr id="5" name="Rectangle 1">
            <a:extLst>
              <a:ext uri="{FF2B5EF4-FFF2-40B4-BE49-F238E27FC236}">
                <a16:creationId xmlns:a16="http://schemas.microsoft.com/office/drawing/2014/main" id="{3D55271D-12FF-405C-9111-0D01DBB5F49B}"/>
              </a:ext>
            </a:extLst>
          </p:cNvPr>
          <p:cNvSpPr>
            <a:spLocks noChangeArrowheads="1"/>
          </p:cNvSpPr>
          <p:nvPr/>
        </p:nvSpPr>
        <p:spPr bwMode="auto">
          <a:xfrm>
            <a:off x="3429000" y="1800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0211725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862B7-8F2F-477A-9DE5-AD7858D3F020}"/>
              </a:ext>
            </a:extLst>
          </p:cNvPr>
          <p:cNvSpPr>
            <a:spLocks noGrp="1"/>
          </p:cNvSpPr>
          <p:nvPr>
            <p:ph type="title"/>
          </p:nvPr>
        </p:nvSpPr>
        <p:spPr/>
        <p:txBody>
          <a:bodyPr/>
          <a:lstStyle/>
          <a:p>
            <a:r>
              <a:rPr lang="nl-NL" dirty="0"/>
              <a:t>(3) </a:t>
            </a:r>
            <a:r>
              <a:rPr lang="nl-NL" dirty="0" err="1"/>
              <a:t>Balancing</a:t>
            </a:r>
            <a:r>
              <a:rPr lang="nl-NL" dirty="0"/>
              <a:t> vs. </a:t>
            </a:r>
            <a:r>
              <a:rPr lang="nl-NL" dirty="0" err="1"/>
              <a:t>Necessity</a:t>
            </a:r>
            <a:br>
              <a:rPr lang="nl-NL" dirty="0">
                <a:solidFill>
                  <a:schemeClr val="bg1"/>
                </a:solidFill>
              </a:rPr>
            </a:br>
            <a:endParaRPr lang="nl-NL" dirty="0"/>
          </a:p>
        </p:txBody>
      </p:sp>
      <p:graphicFrame>
        <p:nvGraphicFramePr>
          <p:cNvPr id="4" name="Tijdelijke aanduiding voor inhoud 3">
            <a:extLst>
              <a:ext uri="{FF2B5EF4-FFF2-40B4-BE49-F238E27FC236}">
                <a16:creationId xmlns:a16="http://schemas.microsoft.com/office/drawing/2014/main" id="{64B70FF4-0710-46B7-8D1C-491C8E54489C}"/>
              </a:ext>
            </a:extLst>
          </p:cNvPr>
          <p:cNvGraphicFramePr>
            <a:graphicFrameLocks noGrp="1"/>
          </p:cNvGraphicFramePr>
          <p:nvPr>
            <p:ph idx="1"/>
            <p:extLst>
              <p:ext uri="{D42A27DB-BD31-4B8C-83A1-F6EECF244321}">
                <p14:modId xmlns:p14="http://schemas.microsoft.com/office/powerpoint/2010/main" val="2916990599"/>
              </p:ext>
            </p:extLst>
          </p:nvPr>
        </p:nvGraphicFramePr>
        <p:xfrm>
          <a:off x="838200" y="1391581"/>
          <a:ext cx="10644962" cy="4563595"/>
        </p:xfrm>
        <a:graphic>
          <a:graphicData uri="http://schemas.openxmlformats.org/drawingml/2006/table">
            <a:tbl>
              <a:tblPr firstRow="1" firstCol="1" bandRow="1">
                <a:tableStyleId>{5C22544A-7EE6-4342-B048-85BDC9FD1C3A}</a:tableStyleId>
              </a:tblPr>
              <a:tblGrid>
                <a:gridCol w="5321905">
                  <a:extLst>
                    <a:ext uri="{9D8B030D-6E8A-4147-A177-3AD203B41FA5}">
                      <a16:colId xmlns:a16="http://schemas.microsoft.com/office/drawing/2014/main" val="3072170931"/>
                    </a:ext>
                  </a:extLst>
                </a:gridCol>
                <a:gridCol w="5323057">
                  <a:extLst>
                    <a:ext uri="{9D8B030D-6E8A-4147-A177-3AD203B41FA5}">
                      <a16:colId xmlns:a16="http://schemas.microsoft.com/office/drawing/2014/main" val="2302309339"/>
                    </a:ext>
                  </a:extLst>
                </a:gridCol>
              </a:tblGrid>
              <a:tr h="203439">
                <a:tc>
                  <a:txBody>
                    <a:bodyPr/>
                    <a:lstStyle/>
                    <a:p>
                      <a:pPr>
                        <a:lnSpc>
                          <a:spcPct val="150000"/>
                        </a:lnSpc>
                        <a:spcAft>
                          <a:spcPts val="1000"/>
                        </a:spcAft>
                      </a:pPr>
                      <a:r>
                        <a:rPr lang="en-US" sz="1200">
                          <a:effectLst/>
                        </a:rPr>
                        <a:t>Necessity test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a:effectLst/>
                        </a:rPr>
                        <a:t>Balancing act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3534510681"/>
                  </a:ext>
                </a:extLst>
              </a:tr>
              <a:tr h="203439">
                <a:tc>
                  <a:txBody>
                    <a:bodyPr/>
                    <a:lstStyle/>
                    <a:p>
                      <a:pPr>
                        <a:lnSpc>
                          <a:spcPct val="150000"/>
                        </a:lnSpc>
                        <a:spcAft>
                          <a:spcPts val="1000"/>
                        </a:spcAft>
                      </a:pPr>
                      <a:r>
                        <a:rPr lang="en-US" sz="12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1157165280"/>
                  </a:ext>
                </a:extLst>
              </a:tr>
              <a:tr h="610317">
                <a:tc>
                  <a:txBody>
                    <a:bodyPr/>
                    <a:lstStyle/>
                    <a:p>
                      <a:pPr>
                        <a:lnSpc>
                          <a:spcPct val="150000"/>
                        </a:lnSpc>
                        <a:spcAft>
                          <a:spcPts val="1000"/>
                        </a:spcAft>
                      </a:pPr>
                      <a:r>
                        <a:rPr lang="en-US" sz="1200">
                          <a:effectLst/>
                        </a:rPr>
                        <a:t> (1) The Court discusses whether Stadtsparkasse could invoke the banking secrecy;</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a:effectLst/>
                        </a:rPr>
                        <a:t>(1) Coty’s claim is understood as referring to the right to intellectual property, as provided under 17.2 Charter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3845908844"/>
                  </a:ext>
                </a:extLst>
              </a:tr>
              <a:tr h="907941">
                <a:tc>
                  <a:txBody>
                    <a:bodyPr/>
                    <a:lstStyle/>
                    <a:p>
                      <a:pPr>
                        <a:lnSpc>
                          <a:spcPct val="150000"/>
                        </a:lnSpc>
                        <a:spcAft>
                          <a:spcPts val="1000"/>
                        </a:spcAft>
                      </a:pPr>
                      <a:r>
                        <a:rPr lang="en-US" sz="1200">
                          <a:effectLst/>
                        </a:rPr>
                        <a:t>(2) The Court assesses whether giving the name of a client imposes a limitation on this principle.</a:t>
                      </a:r>
                      <a:endParaRPr lang="nl-NL" sz="1100">
                        <a:effectLst/>
                      </a:endParaRPr>
                    </a:p>
                    <a:p>
                      <a:pPr>
                        <a:lnSpc>
                          <a:spcPct val="150000"/>
                        </a:lnSpc>
                        <a:spcAft>
                          <a:spcPts val="1000"/>
                        </a:spcAft>
                      </a:pPr>
                      <a:r>
                        <a:rPr lang="en-US" sz="12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dirty="0">
                          <a:effectLst/>
                        </a:rPr>
                        <a:t>(2) B.’s claim is understood to be referring to data protection, as provided under 8 Charter</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2746196574"/>
                  </a:ext>
                </a:extLst>
              </a:tr>
              <a:tr h="1111381">
                <a:tc>
                  <a:txBody>
                    <a:bodyPr/>
                    <a:lstStyle/>
                    <a:p>
                      <a:pPr>
                        <a:lnSpc>
                          <a:spcPct val="150000"/>
                        </a:lnSpc>
                        <a:spcAft>
                          <a:spcPts val="1000"/>
                        </a:spcAft>
                      </a:pPr>
                      <a:r>
                        <a:rPr lang="en-US" sz="1200" dirty="0">
                          <a:effectLst/>
                        </a:rPr>
                        <a:t>(3) The Court determines whether this limitation was prescribed by law, more in particular whether the bank</a:t>
                      </a:r>
                      <a:endParaRPr lang="nl-NL" sz="1100" dirty="0">
                        <a:effectLst/>
                      </a:endParaRPr>
                    </a:p>
                    <a:p>
                      <a:pPr>
                        <a:lnSpc>
                          <a:spcPct val="150000"/>
                        </a:lnSpc>
                        <a:spcAft>
                          <a:spcPts val="1000"/>
                        </a:spcAft>
                      </a:pPr>
                      <a:r>
                        <a:rPr lang="en-US" sz="1200" dirty="0">
                          <a:effectLst/>
                        </a:rPr>
                        <a:t>provided on a commercial scale services used to infringe intellectual property</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a:effectLst/>
                        </a:rPr>
                        <a:t>(3) The Court grants a wide scope to both provisions and gives no principled priority of one right over the other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652698274"/>
                  </a:ext>
                </a:extLst>
              </a:tr>
              <a:tr h="406878">
                <a:tc>
                  <a:txBody>
                    <a:bodyPr/>
                    <a:lstStyle/>
                    <a:p>
                      <a:pPr>
                        <a:lnSpc>
                          <a:spcPct val="150000"/>
                        </a:lnSpc>
                        <a:spcAft>
                          <a:spcPts val="1000"/>
                        </a:spcAft>
                      </a:pPr>
                      <a:r>
                        <a:rPr lang="en-US" sz="1200">
                          <a:effectLst/>
                        </a:rPr>
                        <a:t>(4) The Court checks whether this limitation served a legitimate aim.</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a:effectLst/>
                        </a:rPr>
                        <a:t>(4) The Court balances the two rights against each other, setting out certain ad hoc criteria</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1159225105"/>
                  </a:ext>
                </a:extLst>
              </a:tr>
              <a:tr h="907941">
                <a:tc>
                  <a:txBody>
                    <a:bodyPr/>
                    <a:lstStyle/>
                    <a:p>
                      <a:pPr>
                        <a:lnSpc>
                          <a:spcPct val="150000"/>
                        </a:lnSpc>
                        <a:spcAft>
                          <a:spcPts val="1000"/>
                        </a:spcAft>
                      </a:pPr>
                      <a:r>
                        <a:rPr lang="en-US" sz="1200" dirty="0">
                          <a:effectLst/>
                        </a:rPr>
                        <a:t>(5) The Court determines whether the limitation was necessary in a democratic society, given that Coty already had evidence against B.</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dirty="0">
                          <a:effectLst/>
                        </a:rPr>
                        <a:t>(5) The Court only discusses the particularities of the case, taking into account all relevant circumstances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2221215271"/>
                  </a:ext>
                </a:extLst>
              </a:tr>
            </a:tbl>
          </a:graphicData>
        </a:graphic>
      </p:graphicFrame>
      <p:sp>
        <p:nvSpPr>
          <p:cNvPr id="5" name="Rectangle 1">
            <a:extLst>
              <a:ext uri="{FF2B5EF4-FFF2-40B4-BE49-F238E27FC236}">
                <a16:creationId xmlns:a16="http://schemas.microsoft.com/office/drawing/2014/main" id="{611C36F6-1F7C-4B0C-8404-55A3D9E861C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91394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841876"/>
            <a:ext cx="10515600" cy="3175747"/>
          </a:xfrm>
        </p:spPr>
        <p:txBody>
          <a:bodyPr>
            <a:normAutofit fontScale="62500" lnSpcReduction="20000"/>
          </a:bodyPr>
          <a:lstStyle/>
          <a:p>
            <a:r>
              <a:rPr lang="en-US" dirty="0"/>
              <a:t>This article also requires Member States to ensure that </a:t>
            </a:r>
            <a:r>
              <a:rPr lang="en-US" b="1" dirty="0"/>
              <a:t>all information and documents provided to a competent authority as part of the registration or filing of a company or a branch shall be stored by the registers in a machine-readable and searchable format </a:t>
            </a:r>
            <a:r>
              <a:rPr lang="en-US" dirty="0"/>
              <a:t>or as structured data. Member States will have a period of 5 years to ensure full compliance with this requirement. Keeping company information in structured formats will facilitate the way in which data can be searched for and exchanged with other systems. </a:t>
            </a:r>
          </a:p>
          <a:p>
            <a:r>
              <a:rPr lang="en-US" dirty="0"/>
              <a:t>Article 18 of Directive (EU) 2017/1132 is amended to allow Member States to make available, via the interconnection of registers, electronic copies of information and documents concerning types of companies other than those listed in Annex II of the codified directive. </a:t>
            </a:r>
          </a:p>
          <a:p>
            <a:r>
              <a:rPr lang="en-US" dirty="0"/>
              <a:t>Article 19 of Directive (EU) 2017/1132 is replaced. The new provision </a:t>
            </a:r>
            <a:r>
              <a:rPr lang="en-US" b="1" dirty="0"/>
              <a:t>extends the scope of data which Member States shall make available free of charge. </a:t>
            </a:r>
            <a:r>
              <a:rPr lang="en-US" dirty="0"/>
              <a:t>The extended list contains now, amongst others, former names of a company (if any), its website (if any), legal status and object (if available in the register under national law). The objective of this provision is to give free of charge access to more company data thus enhancing transparency and confidence in the Single Market. </a:t>
            </a:r>
          </a:p>
        </p:txBody>
      </p:sp>
    </p:spTree>
    <p:extLst>
      <p:ext uri="{BB962C8B-B14F-4D97-AF65-F5344CB8AC3E}">
        <p14:creationId xmlns:p14="http://schemas.microsoft.com/office/powerpoint/2010/main" val="40392849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8431E-BA14-662E-BAE9-BB7376EAC716}"/>
              </a:ext>
            </a:extLst>
          </p:cNvPr>
          <p:cNvSpPr>
            <a:spLocks noGrp="1"/>
          </p:cNvSpPr>
          <p:nvPr>
            <p:ph type="title"/>
          </p:nvPr>
        </p:nvSpPr>
        <p:spPr>
          <a:xfrm>
            <a:off x="838200" y="1160110"/>
            <a:ext cx="10515600" cy="1325563"/>
          </a:xfrm>
        </p:spPr>
        <p:txBody>
          <a:bodyPr/>
          <a:lstStyle/>
          <a:p>
            <a:r>
              <a:rPr lang="nl-NL" dirty="0" err="1"/>
              <a:t>Balancing</a:t>
            </a:r>
            <a:endParaRPr lang="nl-NL" dirty="0"/>
          </a:p>
        </p:txBody>
      </p:sp>
      <p:sp>
        <p:nvSpPr>
          <p:cNvPr id="3" name="Tijdelijke aanduiding voor inhoud 2">
            <a:extLst>
              <a:ext uri="{FF2B5EF4-FFF2-40B4-BE49-F238E27FC236}">
                <a16:creationId xmlns:a16="http://schemas.microsoft.com/office/drawing/2014/main" id="{50222BD0-3D7D-8153-CB5A-32A39FA355F8}"/>
              </a:ext>
            </a:extLst>
          </p:cNvPr>
          <p:cNvSpPr>
            <a:spLocks noGrp="1"/>
          </p:cNvSpPr>
          <p:nvPr>
            <p:ph idx="1"/>
          </p:nvPr>
        </p:nvSpPr>
        <p:spPr>
          <a:xfrm>
            <a:off x="838200" y="2289290"/>
            <a:ext cx="10515600" cy="3728334"/>
          </a:xfrm>
        </p:spPr>
        <p:txBody>
          <a:bodyPr>
            <a:normAutofit fontScale="92500" lnSpcReduction="20000"/>
          </a:bodyPr>
          <a:lstStyle/>
          <a:p>
            <a:r>
              <a:rPr lang="en-US" dirty="0"/>
              <a:t>Criticism</a:t>
            </a:r>
          </a:p>
          <a:p>
            <a:r>
              <a:rPr lang="en-US" dirty="0"/>
              <a:t>1. Utilitarian philosophy contrary to idea behind ECHR</a:t>
            </a:r>
          </a:p>
          <a:p>
            <a:pPr lvl="1"/>
            <a:r>
              <a:rPr lang="en-US" dirty="0"/>
              <a:t>Double conditionality</a:t>
            </a:r>
          </a:p>
          <a:p>
            <a:pPr lvl="1"/>
            <a:r>
              <a:rPr lang="en-US" dirty="0"/>
              <a:t>Human Rights</a:t>
            </a:r>
          </a:p>
          <a:p>
            <a:r>
              <a:rPr lang="en-US" dirty="0"/>
              <a:t>2. You cannot balance rights / interests</a:t>
            </a:r>
          </a:p>
          <a:p>
            <a:pPr lvl="1"/>
            <a:r>
              <a:rPr lang="en-US" dirty="0"/>
              <a:t>Rights / interests have no weight</a:t>
            </a:r>
          </a:p>
          <a:p>
            <a:pPr lvl="1"/>
            <a:r>
              <a:rPr lang="en-US" dirty="0"/>
              <a:t>There is no scale / instrument to measure / weigh</a:t>
            </a:r>
          </a:p>
          <a:p>
            <a:r>
              <a:rPr lang="en-US" dirty="0"/>
              <a:t>3. Undesirable</a:t>
            </a:r>
          </a:p>
          <a:p>
            <a:pPr lvl="1"/>
            <a:r>
              <a:rPr lang="en-US" dirty="0"/>
              <a:t>It suggests objectivity while being subjective</a:t>
            </a:r>
          </a:p>
          <a:p>
            <a:pPr lvl="1"/>
            <a:r>
              <a:rPr lang="en-US" dirty="0"/>
              <a:t>Case by case basis&gt; few issues relating to general interests</a:t>
            </a:r>
          </a:p>
          <a:p>
            <a:pPr lvl="1"/>
            <a:r>
              <a:rPr lang="en-US" dirty="0"/>
              <a:t>Ad hoc criteria&gt; no legal certainty</a:t>
            </a:r>
            <a:endParaRPr lang="nl-NL" dirty="0"/>
          </a:p>
          <a:p>
            <a:endParaRPr lang="nl-NL" dirty="0"/>
          </a:p>
        </p:txBody>
      </p:sp>
      <p:sp>
        <p:nvSpPr>
          <p:cNvPr id="4" name="Tijdelijke aanduiding voor dianummer 3">
            <a:extLst>
              <a:ext uri="{FF2B5EF4-FFF2-40B4-BE49-F238E27FC236}">
                <a16:creationId xmlns:a16="http://schemas.microsoft.com/office/drawing/2014/main" id="{8185E6F6-C3F8-BA98-0E39-5EC99D280602}"/>
              </a:ext>
            </a:extLst>
          </p:cNvPr>
          <p:cNvSpPr>
            <a:spLocks noGrp="1"/>
          </p:cNvSpPr>
          <p:nvPr>
            <p:ph type="sldNum" sz="quarter" idx="12"/>
          </p:nvPr>
        </p:nvSpPr>
        <p:spPr/>
        <p:txBody>
          <a:bodyPr/>
          <a:lstStyle/>
          <a:p>
            <a:fld id="{BFFFC0C0-D66F-4067-ACF0-5201F21C882E}" type="slidenum">
              <a:rPr lang="en-US" smtClean="0"/>
              <a:pPr/>
              <a:t>130</a:t>
            </a:fld>
            <a:endParaRPr lang="en-US" dirty="0"/>
          </a:p>
        </p:txBody>
      </p:sp>
    </p:spTree>
    <p:extLst>
      <p:ext uri="{BB962C8B-B14F-4D97-AF65-F5344CB8AC3E}">
        <p14:creationId xmlns:p14="http://schemas.microsoft.com/office/powerpoint/2010/main" val="164391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C1424-36B2-44A7-B7B1-4F90284BB771}"/>
              </a:ext>
            </a:extLst>
          </p:cNvPr>
          <p:cNvSpPr>
            <a:spLocks noGrp="1"/>
          </p:cNvSpPr>
          <p:nvPr>
            <p:ph type="title"/>
          </p:nvPr>
        </p:nvSpPr>
        <p:spPr/>
        <p:txBody>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401BDBA9-B710-411F-9165-8316E5C04083}"/>
              </a:ext>
            </a:extLst>
          </p:cNvPr>
          <p:cNvSpPr>
            <a:spLocks noGrp="1"/>
          </p:cNvSpPr>
          <p:nvPr>
            <p:ph idx="1"/>
          </p:nvPr>
        </p:nvSpPr>
        <p:spPr>
          <a:xfrm>
            <a:off x="838200" y="2690573"/>
            <a:ext cx="10515600" cy="3327051"/>
          </a:xfrm>
        </p:spPr>
        <p:txBody>
          <a:bodyPr>
            <a:normAutofit fontScale="92500" lnSpcReduction="10000"/>
          </a:bodyPr>
          <a:lstStyle/>
          <a:p>
            <a:r>
              <a:rPr lang="en-US" b="1" i="0" dirty="0">
                <a:effectLst/>
                <a:latin typeface="Roboto" panose="02000000000000000000" pitchFamily="2" charset="0"/>
              </a:rPr>
              <a:t>Directive (EU) 2019/1024 of the European Parliament and of the Council of 20 June 2019 on open data and the re-use of public sector information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Article 13 - Thematic categories of high-value datasets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1.   In order to provide for conditions to support the re-use of high-value datasets, a list of thematic categories of such datasets is set out in Annex I.</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2.   The Commission is empowered to adopt delegated acts in accordance with Article 15 in order to amend Annex I by adding new thematic categories of high-value datasets in order to reflect technological and market developments.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i="0" dirty="0">
              <a:effectLst/>
              <a:latin typeface="Roboto" panose="02000000000000000000" pitchFamily="2" charset="0"/>
            </a:endParaRPr>
          </a:p>
          <a:p>
            <a:endParaRPr lang="nl-NL" dirty="0"/>
          </a:p>
        </p:txBody>
      </p:sp>
    </p:spTree>
    <p:extLst>
      <p:ext uri="{BB962C8B-B14F-4D97-AF65-F5344CB8AC3E}">
        <p14:creationId xmlns:p14="http://schemas.microsoft.com/office/powerpoint/2010/main" val="49592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79F3-500A-4CB2-9A1D-19B0DE89504A}"/>
              </a:ext>
            </a:extLst>
          </p:cNvPr>
          <p:cNvSpPr>
            <a:spLocks noGrp="1"/>
          </p:cNvSpPr>
          <p:nvPr>
            <p:ph type="title"/>
          </p:nvPr>
        </p:nvSpPr>
        <p:spPr>
          <a:xfrm>
            <a:off x="987208" y="1106958"/>
            <a:ext cx="9404723" cy="1045342"/>
          </a:xfrm>
        </p:spPr>
        <p:txBody>
          <a:bodyPr>
            <a:normAutofit fontScale="90000"/>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4710B801-3C26-40DE-9245-18C32500F327}"/>
              </a:ext>
            </a:extLst>
          </p:cNvPr>
          <p:cNvSpPr>
            <a:spLocks noGrp="1"/>
          </p:cNvSpPr>
          <p:nvPr>
            <p:ph idx="1"/>
          </p:nvPr>
        </p:nvSpPr>
        <p:spPr>
          <a:xfrm>
            <a:off x="866489" y="1833559"/>
            <a:ext cx="9915537" cy="4844374"/>
          </a:xfrm>
        </p:spPr>
        <p:txBody>
          <a:bodyPr>
            <a:normAutofit fontScale="77500" lnSpcReduction="20000"/>
          </a:bodyPr>
          <a:lstStyle/>
          <a:p>
            <a:pPr>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Article 14 - Specific high-value datasets and arrangements for publication and re-use</a:t>
            </a:r>
            <a:endParaRPr lang="nl-N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1.   The Commission shall adopt implementing acts laying down a list of specific high-value datasets belonging to the categories set out in Annex I and held by public sector bodies and public undertakings among the documents to which this Directive applies.</a:t>
            </a:r>
            <a:r>
              <a:rPr lang="nl-NL" sz="2200" dirty="0">
                <a:latin typeface="Calibri" panose="020F0502020204030204" pitchFamily="34" charset="0"/>
                <a:ea typeface="Calibri" panose="020F0502020204030204" pitchFamily="34" charset="0"/>
                <a:cs typeface="Times New Roman" panose="02020603050405020304" pitchFamily="18" charset="0"/>
              </a:rPr>
              <a:t> </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b="1" dirty="0">
                <a:effectLst/>
                <a:latin typeface="Calibri" panose="020F0502020204030204" pitchFamily="34" charset="0"/>
                <a:ea typeface="Calibri" panose="020F0502020204030204" pitchFamily="34" charset="0"/>
                <a:cs typeface="Times New Roman" panose="02020603050405020304" pitchFamily="18" charset="0"/>
              </a:rPr>
              <a:t>Such specific high-value datasets shall be:</a:t>
            </a:r>
          </a:p>
          <a:p>
            <a:pPr lvl="1">
              <a:lnSpc>
                <a:spcPct val="120000"/>
              </a:lnSpc>
              <a:spcBef>
                <a:spcPts val="0"/>
              </a:spcBef>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available free of charge, subject to paragraphs 3, 4 and 5;</a:t>
            </a:r>
          </a:p>
          <a:p>
            <a:pPr lvl="1">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machine readable;</a:t>
            </a:r>
          </a:p>
          <a:p>
            <a:pPr lvl="1">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provided via APIs; and</a:t>
            </a:r>
          </a:p>
          <a:p>
            <a:pPr lvl="1">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provided as a bulk download, where relevant.</a:t>
            </a:r>
            <a:endParaRPr lang="nl-N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Those implementing acts may specify the arrangements for the publication and re-use of high-value datasets. Such arrangements shall be compatible with open standard licences.</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The arrangements may include terms applicable to re-use, formats of data and metadata and technical arrangements for dissemination. Investments made by the Member States in open data approaches, such as investments into the development and roll-out of certain standards, shall be taken into account and balanced against the potential benefits from inclusion in the list.</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Those implementing acts shall be adopted in accordance with the examination procedure referred to in Article 16(2).</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nl-NL" dirty="0"/>
          </a:p>
        </p:txBody>
      </p:sp>
    </p:spTree>
    <p:extLst>
      <p:ext uri="{BB962C8B-B14F-4D97-AF65-F5344CB8AC3E}">
        <p14:creationId xmlns:p14="http://schemas.microsoft.com/office/powerpoint/2010/main" val="368178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9CEC1-DEFE-4963-86BD-F3621CB37E40}"/>
              </a:ext>
            </a:extLst>
          </p:cNvPr>
          <p:cNvSpPr>
            <a:spLocks noGrp="1"/>
          </p:cNvSpPr>
          <p:nvPr>
            <p:ph type="title"/>
          </p:nvPr>
        </p:nvSpPr>
        <p:spPr>
          <a:xfrm>
            <a:off x="1237187" y="1255285"/>
            <a:ext cx="9404723" cy="889699"/>
          </a:xfrm>
        </p:spPr>
        <p:txBody>
          <a:bodyPr>
            <a:normAutofit fontScale="90000"/>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16EE2E7F-E0B3-4925-B478-D2931E05F1B1}"/>
              </a:ext>
            </a:extLst>
          </p:cNvPr>
          <p:cNvSpPr>
            <a:spLocks noGrp="1"/>
          </p:cNvSpPr>
          <p:nvPr>
            <p:ph idx="1"/>
          </p:nvPr>
        </p:nvSpPr>
        <p:spPr>
          <a:xfrm>
            <a:off x="1103312" y="2006837"/>
            <a:ext cx="8946541" cy="4633608"/>
          </a:xfrm>
        </p:spPr>
        <p:txBody>
          <a:bodyPr>
            <a:normAutofit fontScale="70000" lnSpcReduction="20000"/>
          </a:bodyPr>
          <a:lstStyle/>
          <a:p>
            <a:r>
              <a:rPr lang="en-US" dirty="0"/>
              <a:t>2. The identification of specific high-value datasets pursuant to paragraph 1 shall be based on the assessment of their potential to: </a:t>
            </a:r>
          </a:p>
          <a:p>
            <a:pPr lvl="1"/>
            <a:r>
              <a:rPr lang="en-US" dirty="0"/>
              <a:t>a) generate significant socioeconomic or environmental benefits and innovative services; </a:t>
            </a:r>
          </a:p>
          <a:p>
            <a:pPr lvl="1"/>
            <a:r>
              <a:rPr lang="en-US" dirty="0"/>
              <a:t>b) benefit a high number of users, in particular SMEs; </a:t>
            </a:r>
          </a:p>
          <a:p>
            <a:pPr lvl="1"/>
            <a:r>
              <a:rPr lang="en-US" dirty="0"/>
              <a:t>(c) assist in generating revenues; and </a:t>
            </a:r>
          </a:p>
          <a:p>
            <a:pPr lvl="1"/>
            <a:r>
              <a:rPr lang="en-US" dirty="0"/>
              <a:t>(d) be combined with other datasets. </a:t>
            </a:r>
          </a:p>
          <a:p>
            <a:r>
              <a:rPr lang="en-US" dirty="0"/>
              <a:t>For the purpose of identifying such specific high-value datasets, the Commission shall carry out appropriate consultations, including at expert level, conduct an impact assessment and ensure complementarity with existing legal acts, such as Directive 2010/40/EU, with respect to the re-use of documents. That impact assessment shall include a cost-benefit analysis and an analysis of whether providing high-value datasets free of charge by public sector bodies that are required to generate revenue to cover a substantial part of their costs relating to the performance of their public tasks would lead to a substantial impact on the budget of such bodies. With regard to high-value datasets held by public undertakings, the impact assessment shall give special consideration to the role of public undertakings in a competitive economic environment.</a:t>
            </a:r>
            <a:endParaRPr lang="nl-NL" dirty="0"/>
          </a:p>
        </p:txBody>
      </p:sp>
    </p:spTree>
    <p:extLst>
      <p:ext uri="{BB962C8B-B14F-4D97-AF65-F5344CB8AC3E}">
        <p14:creationId xmlns:p14="http://schemas.microsoft.com/office/powerpoint/2010/main" val="282115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13871-E142-4A58-9489-D6F9FA6C281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284F0391-2931-4587-8118-87093EAA3C82}"/>
              </a:ext>
            </a:extLst>
          </p:cNvPr>
          <p:cNvSpPr>
            <a:spLocks noGrp="1"/>
          </p:cNvSpPr>
          <p:nvPr>
            <p:ph idx="1"/>
          </p:nvPr>
        </p:nvSpPr>
        <p:spPr>
          <a:xfrm>
            <a:off x="838200" y="2706068"/>
            <a:ext cx="10515600" cy="2732655"/>
          </a:xfrm>
        </p:spPr>
        <p:txBody>
          <a:bodyPr>
            <a:normAutofit fontScale="70000" lnSpcReduction="20000"/>
          </a:bodyPr>
          <a:lstStyle/>
          <a:p>
            <a:r>
              <a:rPr lang="en-US" dirty="0"/>
              <a:t>ANNEX I </a:t>
            </a:r>
          </a:p>
          <a:p>
            <a:r>
              <a:rPr lang="en-US" dirty="0"/>
              <a:t>List of thematic categories of high-value datasets, as referred to in Article 13(1) </a:t>
            </a:r>
          </a:p>
          <a:p>
            <a:r>
              <a:rPr lang="en-US" dirty="0"/>
              <a:t>1. Geospatial </a:t>
            </a:r>
          </a:p>
          <a:p>
            <a:r>
              <a:rPr lang="en-US" dirty="0"/>
              <a:t>2. Earth observation and environment </a:t>
            </a:r>
          </a:p>
          <a:p>
            <a:r>
              <a:rPr lang="en-US" dirty="0"/>
              <a:t>3. Meteorological </a:t>
            </a:r>
          </a:p>
          <a:p>
            <a:r>
              <a:rPr lang="en-US" dirty="0"/>
              <a:t>4. Statistics </a:t>
            </a:r>
          </a:p>
          <a:p>
            <a:r>
              <a:rPr lang="en-US" dirty="0"/>
              <a:t>5. Companies and company ownership </a:t>
            </a:r>
          </a:p>
          <a:p>
            <a:r>
              <a:rPr lang="en-US" dirty="0"/>
              <a:t>6. Mobility</a:t>
            </a:r>
            <a:endParaRPr lang="nl-NL" dirty="0"/>
          </a:p>
        </p:txBody>
      </p:sp>
    </p:spTree>
    <p:extLst>
      <p:ext uri="{BB962C8B-B14F-4D97-AF65-F5344CB8AC3E}">
        <p14:creationId xmlns:p14="http://schemas.microsoft.com/office/powerpoint/2010/main" val="419504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C282B-AB74-4D94-AF8B-37ABAFDC9385}"/>
              </a:ext>
            </a:extLst>
          </p:cNvPr>
          <p:cNvSpPr>
            <a:spLocks noGrp="1"/>
          </p:cNvSpPr>
          <p:nvPr>
            <p:ph type="title"/>
          </p:nvPr>
        </p:nvSpPr>
        <p:spPr>
          <a:xfrm>
            <a:off x="838200" y="1342642"/>
            <a:ext cx="10515600" cy="1325563"/>
          </a:xfrm>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FB97F3B-F586-4B15-94DF-CA6A08EC052D}"/>
              </a:ext>
            </a:extLst>
          </p:cNvPr>
          <p:cNvSpPr>
            <a:spLocks noGrp="1"/>
          </p:cNvSpPr>
          <p:nvPr>
            <p:ph idx="1"/>
          </p:nvPr>
        </p:nvSpPr>
        <p:spPr>
          <a:xfrm>
            <a:off x="838200" y="2361652"/>
            <a:ext cx="10515600" cy="3655972"/>
          </a:xfrm>
        </p:spPr>
        <p:txBody>
          <a:bodyPr>
            <a:normAutofit fontScale="85000" lnSpcReduction="20000"/>
          </a:bodyPr>
          <a:lstStyle/>
          <a:p>
            <a:r>
              <a:rPr lang="en-US" dirty="0"/>
              <a:t>Commission Implementing Regulation</a:t>
            </a:r>
          </a:p>
          <a:p>
            <a:r>
              <a:rPr lang="nl-NL" dirty="0"/>
              <a:t>Recital 10: </a:t>
            </a:r>
            <a:r>
              <a:rPr lang="en-US" b="0" i="0" dirty="0">
                <a:effectLst/>
                <a:latin typeface="Times New Roman" panose="02020603050405020304" pitchFamily="18" charset="0"/>
              </a:rPr>
              <a:t>Regarding the thematic category ‘</a:t>
            </a:r>
            <a:r>
              <a:rPr lang="en-US" b="1" i="0" dirty="0">
                <a:effectLst/>
                <a:latin typeface="Times New Roman" panose="02020603050405020304" pitchFamily="18" charset="0"/>
              </a:rPr>
              <a:t>companies and company ownership’</a:t>
            </a:r>
            <a:r>
              <a:rPr lang="en-US" b="0" i="0" dirty="0">
                <a:effectLst/>
                <a:latin typeface="Times New Roman" panose="02020603050405020304" pitchFamily="18" charset="0"/>
              </a:rPr>
              <a:t>, Member States are encouraged to </a:t>
            </a:r>
            <a:r>
              <a:rPr lang="en-US" b="1" i="0" dirty="0">
                <a:effectLst/>
                <a:latin typeface="Times New Roman" panose="02020603050405020304" pitchFamily="18" charset="0"/>
              </a:rPr>
              <a:t>go beyond the minimum </a:t>
            </a:r>
            <a:r>
              <a:rPr lang="en-US" b="0" i="0" dirty="0">
                <a:effectLst/>
                <a:latin typeface="Times New Roman" panose="02020603050405020304" pitchFamily="18" charset="0"/>
              </a:rPr>
              <a:t>requirements with respect to the scope of datasets and arrangements for re-use set out in this Regulation.</a:t>
            </a:r>
          </a:p>
          <a:p>
            <a:r>
              <a:rPr lang="en-US" b="0" i="0" dirty="0">
                <a:effectLst/>
                <a:latin typeface="Times New Roman" panose="02020603050405020304" pitchFamily="18" charset="0"/>
              </a:rPr>
              <a:t>(11)Member States should be able to complement the datasets listed in the Annex to this Regulation with public sector information already accessible, whenever such data are thematically related and considered of high value based on the criteria described under in Article 14(2) of Directive (EU) 2019/1024. This includes information that </a:t>
            </a:r>
            <a:r>
              <a:rPr lang="en-US" b="1" i="0" dirty="0">
                <a:effectLst/>
                <a:latin typeface="Times New Roman" panose="02020603050405020304" pitchFamily="18" charset="0"/>
              </a:rPr>
              <a:t>constitutes personal data</a:t>
            </a:r>
            <a:r>
              <a:rPr lang="en-US" b="0" i="0" dirty="0">
                <a:effectLst/>
                <a:latin typeface="Times New Roman" panose="02020603050405020304" pitchFamily="18" charset="0"/>
              </a:rPr>
              <a:t>, whenever Member States consider that this is necessary and genuinely meets objectives of general interest, e.g</a:t>
            </a:r>
            <a:r>
              <a:rPr lang="en-US" b="1" i="0" dirty="0">
                <a:effectLst/>
                <a:latin typeface="Times New Roman" panose="02020603050405020304" pitchFamily="18" charset="0"/>
              </a:rPr>
              <a:t>. anti-money laundering and combatting terrorist financing</a:t>
            </a:r>
            <a:r>
              <a:rPr lang="en-US" b="0" i="0" dirty="0">
                <a:effectLst/>
                <a:latin typeface="Times New Roman" panose="02020603050405020304" pitchFamily="18" charset="0"/>
              </a:rPr>
              <a:t>.</a:t>
            </a:r>
            <a:endParaRPr lang="nl-NL" dirty="0"/>
          </a:p>
        </p:txBody>
      </p:sp>
    </p:spTree>
    <p:extLst>
      <p:ext uri="{BB962C8B-B14F-4D97-AF65-F5344CB8AC3E}">
        <p14:creationId xmlns:p14="http://schemas.microsoft.com/office/powerpoint/2010/main" val="192350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1CCB6-6DBE-4D2B-8307-CD122A089012}"/>
              </a:ext>
            </a:extLst>
          </p:cNvPr>
          <p:cNvSpPr>
            <a:spLocks noGrp="1"/>
          </p:cNvSpPr>
          <p:nvPr>
            <p:ph type="title"/>
          </p:nvPr>
        </p:nvSpPr>
        <p:spPr>
          <a:xfrm>
            <a:off x="838200" y="1303172"/>
            <a:ext cx="10515600" cy="1325563"/>
          </a:xfrm>
        </p:spPr>
        <p:txBody>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724C61A2-D6AE-45B6-904E-C9EDD32787F1}"/>
              </a:ext>
            </a:extLst>
          </p:cNvPr>
          <p:cNvSpPr>
            <a:spLocks noGrp="1"/>
          </p:cNvSpPr>
          <p:nvPr>
            <p:ph idx="1"/>
          </p:nvPr>
        </p:nvSpPr>
        <p:spPr>
          <a:xfrm>
            <a:off x="838200" y="2414280"/>
            <a:ext cx="10515600" cy="3603344"/>
          </a:xfrm>
        </p:spPr>
        <p:txBody>
          <a:bodyPr>
            <a:normAutofit fontScale="70000" lnSpcReduction="20000"/>
          </a:bodyPr>
          <a:lstStyle/>
          <a:p>
            <a:pPr algn="just" fontAlgn="base"/>
            <a:r>
              <a:rPr lang="en-US" b="0" i="0" dirty="0">
                <a:effectLst/>
                <a:latin typeface="Times New Roman" panose="02020603050405020304" pitchFamily="18" charset="0"/>
              </a:rPr>
              <a:t>Article 3 (1) Public sector bodies holding high-value datasets listed in the Annex shall ensure that the datasets described or referenced in the Annex are made available in </a:t>
            </a:r>
            <a:r>
              <a:rPr lang="en-US" b="1" i="0" dirty="0">
                <a:effectLst/>
                <a:latin typeface="Times New Roman" panose="02020603050405020304" pitchFamily="18" charset="0"/>
              </a:rPr>
              <a:t>machine-readable formats via APIs</a:t>
            </a:r>
            <a:r>
              <a:rPr lang="en-US" b="0" i="0" dirty="0">
                <a:effectLst/>
                <a:latin typeface="Times New Roman" panose="02020603050405020304" pitchFamily="18" charset="0"/>
              </a:rPr>
              <a:t>. Where indicated in the Annex, the datasets shall also be made available as a bulk download.</a:t>
            </a:r>
          </a:p>
          <a:p>
            <a:pPr algn="just" fontAlgn="base"/>
            <a:r>
              <a:rPr lang="en-US" dirty="0">
                <a:latin typeface="Times New Roman" panose="02020603050405020304" pitchFamily="18" charset="0"/>
              </a:rPr>
              <a:t>Article 4 (3) </a:t>
            </a:r>
            <a:r>
              <a:rPr lang="en-US" b="0" i="0" dirty="0">
                <a:effectLst/>
                <a:latin typeface="Times New Roman" panose="02020603050405020304" pitchFamily="18" charset="0"/>
              </a:rPr>
              <a:t>High-value datasets shall be made available for reuse under the conditions of the </a:t>
            </a:r>
            <a:r>
              <a:rPr lang="en-US" b="1" i="0" dirty="0">
                <a:effectLst/>
                <a:latin typeface="Times New Roman" panose="02020603050405020304" pitchFamily="18" charset="0"/>
              </a:rPr>
              <a:t>Creative Commons BY 4.0 </a:t>
            </a:r>
            <a:r>
              <a:rPr lang="en-US" b="0" i="0" dirty="0" err="1">
                <a:effectLst/>
                <a:latin typeface="Times New Roman" panose="02020603050405020304" pitchFamily="18" charset="0"/>
              </a:rPr>
              <a:t>licence</a:t>
            </a:r>
            <a:r>
              <a:rPr lang="en-US" b="0" i="0" dirty="0">
                <a:effectLst/>
                <a:latin typeface="Times New Roman" panose="02020603050405020304" pitchFamily="18" charset="0"/>
              </a:rPr>
              <a:t>, the Creative Commons Public Domain Dedication (CC0) </a:t>
            </a:r>
            <a:r>
              <a:rPr lang="en-US" b="0" i="0" dirty="0" err="1">
                <a:effectLst/>
                <a:latin typeface="Times New Roman" panose="02020603050405020304" pitchFamily="18" charset="0"/>
              </a:rPr>
              <a:t>licence</a:t>
            </a:r>
            <a:r>
              <a:rPr lang="en-US" b="0" i="0" dirty="0">
                <a:effectLst/>
                <a:latin typeface="Times New Roman" panose="02020603050405020304" pitchFamily="18" charset="0"/>
              </a:rPr>
              <a:t> or any equivalent or less restrictive open </a:t>
            </a:r>
            <a:r>
              <a:rPr lang="en-US" b="0" i="0" dirty="0" err="1">
                <a:effectLst/>
                <a:latin typeface="Times New Roman" panose="02020603050405020304" pitchFamily="18" charset="0"/>
              </a:rPr>
              <a:t>licence</a:t>
            </a:r>
            <a:r>
              <a:rPr lang="en-US" b="0" i="0" dirty="0">
                <a:effectLst/>
                <a:latin typeface="Times New Roman" panose="02020603050405020304" pitchFamily="18" charset="0"/>
              </a:rPr>
              <a:t>, as set out in the Annex, allowing for unrestricted re-use except for the requirement of attribution, giving the credit to the licensor.</a:t>
            </a:r>
          </a:p>
          <a:p>
            <a:pPr algn="just" fontAlgn="base"/>
            <a:r>
              <a:rPr lang="en-US" dirty="0">
                <a:latin typeface="Times New Roman" panose="02020603050405020304" pitchFamily="18" charset="0"/>
              </a:rPr>
              <a:t>Article 4 (4) </a:t>
            </a:r>
            <a:r>
              <a:rPr lang="en-US" b="0" i="0" dirty="0">
                <a:effectLst/>
                <a:latin typeface="Times New Roman" panose="02020603050405020304" pitchFamily="18" charset="0"/>
              </a:rPr>
              <a:t>Public sector bodies holding high-value datasets listed in the Annex may impose </a:t>
            </a:r>
            <a:r>
              <a:rPr lang="en-US" b="1" i="0" dirty="0">
                <a:effectLst/>
                <a:latin typeface="Times New Roman" panose="02020603050405020304" pitchFamily="18" charset="0"/>
              </a:rPr>
              <a:t>additional conditions on the re-use of personal data </a:t>
            </a:r>
            <a:r>
              <a:rPr lang="en-US" b="0" i="0" dirty="0">
                <a:effectLst/>
                <a:latin typeface="Times New Roman" panose="02020603050405020304" pitchFamily="18" charset="0"/>
              </a:rPr>
              <a:t>in the scope of the specific high-value datasets that shall restrict the possibilities for reusing personal data only to the extent necessary to ensure the protection of individuals with regard to the processing of personal data.</a:t>
            </a:r>
          </a:p>
          <a:p>
            <a:endParaRPr lang="nl-NL" dirty="0"/>
          </a:p>
        </p:txBody>
      </p:sp>
    </p:spTree>
    <p:extLst>
      <p:ext uri="{BB962C8B-B14F-4D97-AF65-F5344CB8AC3E}">
        <p14:creationId xmlns:p14="http://schemas.microsoft.com/office/powerpoint/2010/main" val="364958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3BE0-0573-430E-9180-72582677321E}"/>
              </a:ext>
            </a:extLst>
          </p:cNvPr>
          <p:cNvSpPr>
            <a:spLocks noGrp="1"/>
          </p:cNvSpPr>
          <p:nvPr>
            <p:ph type="title"/>
          </p:nvPr>
        </p:nvSpPr>
        <p:spPr>
          <a:xfrm>
            <a:off x="838200" y="1590159"/>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DECE48E1-B991-483F-9E45-055EDBE9C221}"/>
              </a:ext>
            </a:extLst>
          </p:cNvPr>
          <p:cNvSpPr>
            <a:spLocks noGrp="1"/>
          </p:cNvSpPr>
          <p:nvPr>
            <p:ph idx="1"/>
          </p:nvPr>
        </p:nvSpPr>
        <p:spPr>
          <a:xfrm>
            <a:off x="838200" y="3170672"/>
            <a:ext cx="10515600" cy="2746551"/>
          </a:xfrm>
        </p:spPr>
        <p:txBody>
          <a:bodyPr/>
          <a:lstStyle/>
          <a:p>
            <a:r>
              <a:rPr lang="en-US" dirty="0"/>
              <a:t>CJEU		– Open Data &amp; Re-use of Public Sector Information</a:t>
            </a:r>
          </a:p>
          <a:p>
            <a:r>
              <a:rPr lang="en-US" dirty="0"/>
              <a:t>ECtHR 		– Claim Rights</a:t>
            </a:r>
          </a:p>
          <a:p>
            <a:r>
              <a:rPr lang="en-US" dirty="0"/>
              <a:t>ECtHR 		– Quality of Law</a:t>
            </a:r>
          </a:p>
          <a:p>
            <a:r>
              <a:rPr lang="en-US" dirty="0"/>
              <a:t>CJEU &amp; ECtHR	– Necessity &amp; Balancing</a:t>
            </a:r>
          </a:p>
        </p:txBody>
      </p:sp>
      <p:sp>
        <p:nvSpPr>
          <p:cNvPr id="4" name="Slide Number Placeholder 3">
            <a:extLst>
              <a:ext uri="{FF2B5EF4-FFF2-40B4-BE49-F238E27FC236}">
                <a16:creationId xmlns:a16="http://schemas.microsoft.com/office/drawing/2014/main" id="{6D6E808F-E786-4BD2-B9B3-9ECB021FC34A}"/>
              </a:ext>
            </a:extLst>
          </p:cNvPr>
          <p:cNvSpPr>
            <a:spLocks noGrp="1"/>
          </p:cNvSpPr>
          <p:nvPr>
            <p:ph type="sldNum" sz="quarter" idx="12"/>
          </p:nvPr>
        </p:nvSpPr>
        <p:spPr/>
        <p:txBody>
          <a:bodyPr/>
          <a:lstStyle/>
          <a:p>
            <a:fld id="{BFFFC0C0-D66F-4067-ACF0-5201F21C882E}" type="slidenum">
              <a:rPr lang="en-US" smtClean="0"/>
              <a:t>2</a:t>
            </a:fld>
            <a:endParaRPr lang="en-US"/>
          </a:p>
        </p:txBody>
      </p:sp>
    </p:spTree>
    <p:extLst>
      <p:ext uri="{BB962C8B-B14F-4D97-AF65-F5344CB8AC3E}">
        <p14:creationId xmlns:p14="http://schemas.microsoft.com/office/powerpoint/2010/main" val="2967694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inhoud 14">
            <a:extLst>
              <a:ext uri="{FF2B5EF4-FFF2-40B4-BE49-F238E27FC236}">
                <a16:creationId xmlns:a16="http://schemas.microsoft.com/office/drawing/2014/main" id="{5F99FAE3-1D81-4672-A8E9-E8904E6D646C}"/>
              </a:ext>
            </a:extLst>
          </p:cNvPr>
          <p:cNvPicPr>
            <a:picLocks noGrp="1" noChangeAspect="1"/>
          </p:cNvPicPr>
          <p:nvPr>
            <p:ph idx="1"/>
          </p:nvPr>
        </p:nvPicPr>
        <p:blipFill>
          <a:blip r:embed="rId2"/>
          <a:stretch>
            <a:fillRect/>
          </a:stretch>
        </p:blipFill>
        <p:spPr>
          <a:xfrm>
            <a:off x="274128" y="237297"/>
            <a:ext cx="11017986" cy="6383405"/>
          </a:xfrm>
        </p:spPr>
      </p:pic>
    </p:spTree>
    <p:extLst>
      <p:ext uri="{BB962C8B-B14F-4D97-AF65-F5344CB8AC3E}">
        <p14:creationId xmlns:p14="http://schemas.microsoft.com/office/powerpoint/2010/main" val="405208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81833-2FFA-4025-B2F9-6102EB4EF9D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41BA5A7-8DDF-4B92-8965-ACC7E907FA5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8C2C7C0-0E18-449F-9FD9-20BFB46681F1}"/>
              </a:ext>
            </a:extLst>
          </p:cNvPr>
          <p:cNvPicPr>
            <a:picLocks noChangeAspect="1"/>
          </p:cNvPicPr>
          <p:nvPr/>
        </p:nvPicPr>
        <p:blipFill>
          <a:blip r:embed="rId2"/>
          <a:stretch>
            <a:fillRect/>
          </a:stretch>
        </p:blipFill>
        <p:spPr>
          <a:xfrm>
            <a:off x="428171" y="401149"/>
            <a:ext cx="11592216" cy="6057708"/>
          </a:xfrm>
          <a:prstGeom prst="rect">
            <a:avLst/>
          </a:prstGeom>
        </p:spPr>
      </p:pic>
    </p:spTree>
    <p:extLst>
      <p:ext uri="{BB962C8B-B14F-4D97-AF65-F5344CB8AC3E}">
        <p14:creationId xmlns:p14="http://schemas.microsoft.com/office/powerpoint/2010/main" val="78916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6D02FA87-1FC5-1E99-1D87-5BCA9869A58D}"/>
              </a:ext>
            </a:extLst>
          </p:cNvPr>
          <p:cNvGraphicFramePr>
            <a:graphicFrameLocks noGrp="1"/>
          </p:cNvGraphicFramePr>
          <p:nvPr>
            <p:ph idx="1"/>
          </p:nvPr>
        </p:nvGraphicFramePr>
        <p:xfrm>
          <a:off x="838200" y="1778080"/>
          <a:ext cx="10515600" cy="307021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32120855"/>
                    </a:ext>
                  </a:extLst>
                </a:gridCol>
                <a:gridCol w="5257800">
                  <a:extLst>
                    <a:ext uri="{9D8B030D-6E8A-4147-A177-3AD203B41FA5}">
                      <a16:colId xmlns:a16="http://schemas.microsoft.com/office/drawing/2014/main" val="2808089127"/>
                    </a:ext>
                  </a:extLst>
                </a:gridCol>
              </a:tblGrid>
              <a:tr h="614043">
                <a:tc>
                  <a:txBody>
                    <a:bodyPr/>
                    <a:lstStyle/>
                    <a:p>
                      <a:r>
                        <a:rPr lang="nl-NL" dirty="0" err="1"/>
                        <a:t>Transparancy</a:t>
                      </a:r>
                      <a:endParaRPr lang="nl-NL" dirty="0"/>
                    </a:p>
                  </a:txBody>
                  <a:tcPr/>
                </a:tc>
                <a:tc>
                  <a:txBody>
                    <a:bodyPr/>
                    <a:lstStyle/>
                    <a:p>
                      <a:r>
                        <a:rPr lang="nl-NL" dirty="0"/>
                        <a:t>Re-</a:t>
                      </a:r>
                      <a:r>
                        <a:rPr lang="nl-NL" dirty="0" err="1"/>
                        <a:t>use</a:t>
                      </a:r>
                      <a:r>
                        <a:rPr lang="nl-NL" dirty="0"/>
                        <a:t> of data</a:t>
                      </a:r>
                    </a:p>
                  </a:txBody>
                  <a:tcPr/>
                </a:tc>
                <a:extLst>
                  <a:ext uri="{0D108BD9-81ED-4DB2-BD59-A6C34878D82A}">
                    <a16:rowId xmlns:a16="http://schemas.microsoft.com/office/drawing/2014/main" val="4209270592"/>
                  </a:ext>
                </a:extLst>
              </a:tr>
              <a:tr h="614043">
                <a:tc>
                  <a:txBody>
                    <a:bodyPr/>
                    <a:lstStyle/>
                    <a:p>
                      <a:r>
                        <a:rPr lang="nl-NL" dirty="0" err="1"/>
                        <a:t>Passive</a:t>
                      </a:r>
                      <a:r>
                        <a:rPr lang="nl-NL" dirty="0"/>
                        <a:t> </a:t>
                      </a:r>
                      <a:r>
                        <a:rPr lang="nl-NL" dirty="0" err="1"/>
                        <a:t>Disclosure</a:t>
                      </a:r>
                      <a:endParaRPr lang="nl-NL" dirty="0"/>
                    </a:p>
                  </a:txBody>
                  <a:tcPr/>
                </a:tc>
                <a:tc>
                  <a:txBody>
                    <a:bodyPr/>
                    <a:lstStyle/>
                    <a:p>
                      <a:r>
                        <a:rPr lang="nl-NL" dirty="0"/>
                        <a:t>Active </a:t>
                      </a:r>
                      <a:r>
                        <a:rPr lang="nl-NL" dirty="0" err="1"/>
                        <a:t>Disclosure</a:t>
                      </a:r>
                      <a:endParaRPr lang="nl-NL" dirty="0"/>
                    </a:p>
                  </a:txBody>
                  <a:tcPr/>
                </a:tc>
                <a:extLst>
                  <a:ext uri="{0D108BD9-81ED-4DB2-BD59-A6C34878D82A}">
                    <a16:rowId xmlns:a16="http://schemas.microsoft.com/office/drawing/2014/main" val="3624969477"/>
                  </a:ext>
                </a:extLst>
              </a:tr>
              <a:tr h="614043">
                <a:tc>
                  <a:txBody>
                    <a:bodyPr/>
                    <a:lstStyle/>
                    <a:p>
                      <a:r>
                        <a:rPr lang="nl-NL" dirty="0"/>
                        <a:t>Limited </a:t>
                      </a:r>
                      <a:r>
                        <a:rPr lang="nl-NL" dirty="0" err="1"/>
                        <a:t>audience</a:t>
                      </a:r>
                      <a:endParaRPr lang="nl-NL" dirty="0"/>
                    </a:p>
                  </a:txBody>
                  <a:tcPr/>
                </a:tc>
                <a:tc>
                  <a:txBody>
                    <a:bodyPr/>
                    <a:lstStyle/>
                    <a:p>
                      <a:r>
                        <a:rPr lang="nl-NL" dirty="0"/>
                        <a:t>Online</a:t>
                      </a:r>
                    </a:p>
                  </a:txBody>
                  <a:tcPr/>
                </a:tc>
                <a:extLst>
                  <a:ext uri="{0D108BD9-81ED-4DB2-BD59-A6C34878D82A}">
                    <a16:rowId xmlns:a16="http://schemas.microsoft.com/office/drawing/2014/main" val="508655000"/>
                  </a:ext>
                </a:extLst>
              </a:tr>
              <a:tr h="614043">
                <a:tc>
                  <a:txBody>
                    <a:bodyPr/>
                    <a:lstStyle/>
                    <a:p>
                      <a:r>
                        <a:rPr lang="nl-NL" dirty="0"/>
                        <a:t>Access </a:t>
                      </a:r>
                      <a:r>
                        <a:rPr lang="nl-NL" dirty="0" err="1"/>
                        <a:t>by</a:t>
                      </a:r>
                      <a:r>
                        <a:rPr lang="nl-NL" dirty="0"/>
                        <a:t> </a:t>
                      </a:r>
                      <a:r>
                        <a:rPr lang="nl-NL" dirty="0" err="1"/>
                        <a:t>critical</a:t>
                      </a:r>
                      <a:r>
                        <a:rPr lang="nl-NL" dirty="0"/>
                        <a:t> </a:t>
                      </a:r>
                      <a:r>
                        <a:rPr lang="nl-NL" dirty="0" err="1"/>
                        <a:t>citizens</a:t>
                      </a:r>
                      <a:r>
                        <a:rPr lang="nl-NL" dirty="0"/>
                        <a:t>, </a:t>
                      </a:r>
                      <a:r>
                        <a:rPr lang="nl-NL" dirty="0" err="1"/>
                        <a:t>journalists</a:t>
                      </a:r>
                      <a:r>
                        <a:rPr lang="nl-NL" dirty="0"/>
                        <a:t>, </a:t>
                      </a:r>
                      <a:r>
                        <a:rPr lang="nl-NL" dirty="0" err="1"/>
                        <a:t>researchers</a:t>
                      </a:r>
                      <a:endParaRPr lang="nl-NL" dirty="0"/>
                    </a:p>
                  </a:txBody>
                  <a:tcPr/>
                </a:tc>
                <a:tc>
                  <a:txBody>
                    <a:bodyPr/>
                    <a:lstStyle/>
                    <a:p>
                      <a:r>
                        <a:rPr lang="nl-NL" dirty="0"/>
                        <a:t>Access </a:t>
                      </a:r>
                      <a:r>
                        <a:rPr lang="nl-NL" dirty="0" err="1"/>
                        <a:t>by</a:t>
                      </a:r>
                      <a:r>
                        <a:rPr lang="nl-NL" dirty="0"/>
                        <a:t> companies (in </a:t>
                      </a:r>
                      <a:r>
                        <a:rPr lang="nl-NL" dirty="0" err="1"/>
                        <a:t>particular</a:t>
                      </a:r>
                      <a:r>
                        <a:rPr lang="nl-NL" dirty="0"/>
                        <a:t> U.S. </a:t>
                      </a:r>
                      <a:r>
                        <a:rPr lang="nl-NL" dirty="0" err="1"/>
                        <a:t>based</a:t>
                      </a:r>
                      <a:r>
                        <a:rPr lang="nl-NL" dirty="0"/>
                        <a:t> </a:t>
                      </a:r>
                      <a:r>
                        <a:rPr lang="nl-NL" dirty="0" err="1"/>
                        <a:t>entities</a:t>
                      </a:r>
                      <a:r>
                        <a:rPr lang="nl-NL" dirty="0"/>
                        <a:t>)</a:t>
                      </a:r>
                    </a:p>
                  </a:txBody>
                  <a:tcPr/>
                </a:tc>
                <a:extLst>
                  <a:ext uri="{0D108BD9-81ED-4DB2-BD59-A6C34878D82A}">
                    <a16:rowId xmlns:a16="http://schemas.microsoft.com/office/drawing/2014/main" val="15197679"/>
                  </a:ext>
                </a:extLst>
              </a:tr>
              <a:tr h="614043">
                <a:tc>
                  <a:txBody>
                    <a:bodyPr/>
                    <a:lstStyle/>
                    <a:p>
                      <a:r>
                        <a:rPr lang="nl-NL" dirty="0"/>
                        <a:t>Rationale: </a:t>
                      </a:r>
                      <a:r>
                        <a:rPr lang="nl-NL" dirty="0" err="1"/>
                        <a:t>democratic</a:t>
                      </a:r>
                      <a:r>
                        <a:rPr lang="nl-NL" dirty="0"/>
                        <a:t> accountability</a:t>
                      </a:r>
                    </a:p>
                  </a:txBody>
                  <a:tcPr/>
                </a:tc>
                <a:tc>
                  <a:txBody>
                    <a:bodyPr/>
                    <a:lstStyle/>
                    <a:p>
                      <a:r>
                        <a:rPr lang="nl-NL" dirty="0"/>
                        <a:t>Rationale: </a:t>
                      </a:r>
                      <a:r>
                        <a:rPr lang="nl-NL" dirty="0" err="1"/>
                        <a:t>exploiting</a:t>
                      </a:r>
                      <a:r>
                        <a:rPr lang="nl-NL" dirty="0"/>
                        <a:t> data </a:t>
                      </a:r>
                      <a:r>
                        <a:rPr lang="nl-NL" dirty="0" err="1"/>
                        <a:t>for</a:t>
                      </a:r>
                      <a:r>
                        <a:rPr lang="nl-NL" dirty="0"/>
                        <a:t> commercial </a:t>
                      </a:r>
                      <a:r>
                        <a:rPr lang="nl-NL" dirty="0" err="1"/>
                        <a:t>gains</a:t>
                      </a:r>
                      <a:endParaRPr lang="nl-NL" dirty="0"/>
                    </a:p>
                  </a:txBody>
                  <a:tcPr/>
                </a:tc>
                <a:extLst>
                  <a:ext uri="{0D108BD9-81ED-4DB2-BD59-A6C34878D82A}">
                    <a16:rowId xmlns:a16="http://schemas.microsoft.com/office/drawing/2014/main" val="1681641898"/>
                  </a:ext>
                </a:extLst>
              </a:tr>
            </a:tbl>
          </a:graphicData>
        </a:graphic>
      </p:graphicFrame>
      <p:sp>
        <p:nvSpPr>
          <p:cNvPr id="4" name="Tijdelijke aanduiding voor dianummer 3">
            <a:extLst>
              <a:ext uri="{FF2B5EF4-FFF2-40B4-BE49-F238E27FC236}">
                <a16:creationId xmlns:a16="http://schemas.microsoft.com/office/drawing/2014/main" id="{6B9DFA2F-2EF8-7291-A1DA-B701F416747B}"/>
              </a:ext>
            </a:extLst>
          </p:cNvPr>
          <p:cNvSpPr>
            <a:spLocks noGrp="1"/>
          </p:cNvSpPr>
          <p:nvPr>
            <p:ph type="sldNum" sz="quarter" idx="12"/>
          </p:nvPr>
        </p:nvSpPr>
        <p:spPr/>
        <p:txBody>
          <a:bodyPr/>
          <a:lstStyle/>
          <a:p>
            <a:fld id="{BFFFC0C0-D66F-4067-ACF0-5201F21C882E}" type="slidenum">
              <a:rPr lang="en-US" smtClean="0"/>
              <a:pPr/>
              <a:t>22</a:t>
            </a:fld>
            <a:endParaRPr lang="en-US" dirty="0"/>
          </a:p>
        </p:txBody>
      </p:sp>
    </p:spTree>
    <p:extLst>
      <p:ext uri="{BB962C8B-B14F-4D97-AF65-F5344CB8AC3E}">
        <p14:creationId xmlns:p14="http://schemas.microsoft.com/office/powerpoint/2010/main" val="229275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FCF6-BC85-4511-A414-42E3972EDF83}"/>
              </a:ext>
            </a:extLst>
          </p:cNvPr>
          <p:cNvSpPr>
            <a:spLocks noGrp="1"/>
          </p:cNvSpPr>
          <p:nvPr>
            <p:ph type="title"/>
          </p:nvPr>
        </p:nvSpPr>
        <p:spPr>
          <a:xfrm>
            <a:off x="838200" y="1099241"/>
            <a:ext cx="10515600" cy="1325563"/>
          </a:xfrm>
        </p:spPr>
        <p:txBody>
          <a:bodyPr/>
          <a:lstStyle/>
          <a:p>
            <a:r>
              <a:rPr lang="nl-NL" sz="4000" dirty="0"/>
              <a:t>Privacy &amp; Data </a:t>
            </a:r>
            <a:r>
              <a:rPr lang="nl-NL" sz="4000" dirty="0" err="1"/>
              <a:t>Protection</a:t>
            </a:r>
            <a:endParaRPr lang="nl-NL" dirty="0"/>
          </a:p>
        </p:txBody>
      </p:sp>
      <p:sp>
        <p:nvSpPr>
          <p:cNvPr id="3" name="Tijdelijke aanduiding voor inhoud 2">
            <a:extLst>
              <a:ext uri="{FF2B5EF4-FFF2-40B4-BE49-F238E27FC236}">
                <a16:creationId xmlns:a16="http://schemas.microsoft.com/office/drawing/2014/main" id="{7E50D361-7BCC-4ED1-9326-2735F3A05A78}"/>
              </a:ext>
            </a:extLst>
          </p:cNvPr>
          <p:cNvSpPr>
            <a:spLocks noGrp="1"/>
          </p:cNvSpPr>
          <p:nvPr>
            <p:ph idx="1"/>
          </p:nvPr>
        </p:nvSpPr>
        <p:spPr>
          <a:xfrm>
            <a:off x="838200" y="2232421"/>
            <a:ext cx="10515600" cy="2732655"/>
          </a:xfrm>
        </p:spPr>
        <p:txBody>
          <a:bodyPr>
            <a:noAutofit/>
          </a:bodyPr>
          <a:lstStyle/>
          <a:p>
            <a:r>
              <a:rPr lang="en-US" sz="2400" i="0" u="none" strike="noStrike" baseline="0" dirty="0">
                <a:latin typeface="+mj-lt"/>
              </a:rPr>
              <a:t> REGULATION (EU) 2016/679 OF THE EUROPEAN PARLIAMENT AND OF THE COUNCIL of 27 April 2016 on the protection of natural persons with regard to the processing of personal data and on the free movement of such data, and repealing Directive 95/46/EC (General Data Protection Regulation) </a:t>
            </a:r>
          </a:p>
          <a:p>
            <a:r>
              <a:rPr lang="en-US" sz="2400" i="1" dirty="0">
                <a:latin typeface="+mj-lt"/>
              </a:rPr>
              <a:t>Company Law Directive Article 161 </a:t>
            </a:r>
            <a:r>
              <a:rPr lang="en-US" sz="2400" dirty="0">
                <a:latin typeface="+mj-lt"/>
              </a:rPr>
              <a:t>Data protection </a:t>
            </a:r>
            <a:r>
              <a:rPr lang="en-US" sz="2400" i="0" dirty="0">
                <a:effectLst/>
                <a:latin typeface="+mj-lt"/>
              </a:rPr>
              <a:t>The processing of any personal data carried out in the context of this Directive shall be subject to Regulation (EU) 2016/679 </a:t>
            </a:r>
          </a:p>
          <a:p>
            <a:r>
              <a:rPr lang="en-US" sz="2400" dirty="0">
                <a:latin typeface="+mj-lt"/>
              </a:rPr>
              <a:t>Open Data Directive Article 1 paragraph 4: ‘</a:t>
            </a:r>
            <a:r>
              <a:rPr lang="en-US" sz="2400" i="0" dirty="0">
                <a:effectLst/>
                <a:latin typeface="+mj-lt"/>
              </a:rPr>
              <a:t>This Directive is without prejudice to Union and national law on the protection of personal data, in particular Regulation (EU) 2016/679 and Directive 2002/58/EC and the corresponding provisions of national law</a:t>
            </a:r>
            <a:r>
              <a:rPr lang="en-US" sz="2400" dirty="0">
                <a:latin typeface="+mj-lt"/>
              </a:rPr>
              <a:t>’</a:t>
            </a:r>
            <a:endParaRPr lang="nl-NL" sz="2400" dirty="0">
              <a:latin typeface="+mj-lt"/>
            </a:endParaRPr>
          </a:p>
          <a:p>
            <a:endParaRPr lang="nl-NL" sz="2400" dirty="0">
              <a:latin typeface="+mj-lt"/>
            </a:endParaRPr>
          </a:p>
        </p:txBody>
      </p:sp>
    </p:spTree>
    <p:extLst>
      <p:ext uri="{BB962C8B-B14F-4D97-AF65-F5344CB8AC3E}">
        <p14:creationId xmlns:p14="http://schemas.microsoft.com/office/powerpoint/2010/main" val="243737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D90E8-B8FA-440A-AE62-A6D792979551}"/>
              </a:ext>
            </a:extLst>
          </p:cNvPr>
          <p:cNvSpPr>
            <a:spLocks noGrp="1"/>
          </p:cNvSpPr>
          <p:nvPr>
            <p:ph type="title"/>
          </p:nvPr>
        </p:nvSpPr>
        <p:spPr>
          <a:xfrm>
            <a:off x="838200" y="1322907"/>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B83CF9A9-2E3F-4294-8665-C17A9EC2AD24}"/>
              </a:ext>
            </a:extLst>
          </p:cNvPr>
          <p:cNvSpPr>
            <a:spLocks noGrp="1"/>
          </p:cNvSpPr>
          <p:nvPr>
            <p:ph idx="1"/>
          </p:nvPr>
        </p:nvSpPr>
        <p:spPr>
          <a:xfrm>
            <a:off x="838200" y="2282711"/>
            <a:ext cx="10515600" cy="3478355"/>
          </a:xfrm>
        </p:spPr>
        <p:txBody>
          <a:bodyPr>
            <a:noAutofit/>
          </a:bodyPr>
          <a:lstStyle/>
          <a:p>
            <a:r>
              <a:rPr lang="en-US" sz="2400" b="0" i="0" u="none" strike="noStrike" baseline="0" dirty="0"/>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p>
          <a:p>
            <a:r>
              <a:rPr lang="en-US" sz="2400" i="1" dirty="0"/>
              <a:t>Article 5 </a:t>
            </a:r>
            <a:r>
              <a:rPr lang="en-US" sz="2400" b="1" dirty="0"/>
              <a:t>Principles relating to processing of personal data </a:t>
            </a:r>
          </a:p>
          <a:p>
            <a:r>
              <a:rPr lang="en-US" sz="2400" dirty="0"/>
              <a:t>1.Personal data shall be: </a:t>
            </a:r>
          </a:p>
          <a:p>
            <a:r>
              <a:rPr lang="en-US" sz="2400" dirty="0"/>
              <a:t>(a) processed lawfully, fairly and in a transparent manner in relation to the data subject (‘lawfulness, fairness and transparency’);</a:t>
            </a:r>
          </a:p>
        </p:txBody>
      </p:sp>
    </p:spTree>
    <p:extLst>
      <p:ext uri="{BB962C8B-B14F-4D97-AF65-F5344CB8AC3E}">
        <p14:creationId xmlns:p14="http://schemas.microsoft.com/office/powerpoint/2010/main" val="309019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647DC-B6B6-49D5-978D-6A1356EDDF5D}"/>
              </a:ext>
            </a:extLst>
          </p:cNvPr>
          <p:cNvSpPr>
            <a:spLocks noGrp="1"/>
          </p:cNvSpPr>
          <p:nvPr>
            <p:ph type="title"/>
          </p:nvPr>
        </p:nvSpPr>
        <p:spPr>
          <a:xfrm>
            <a:off x="838200" y="1105819"/>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10E31B87-D6C7-4D3C-8F8E-2314838DA222}"/>
              </a:ext>
            </a:extLst>
          </p:cNvPr>
          <p:cNvSpPr>
            <a:spLocks noGrp="1"/>
          </p:cNvSpPr>
          <p:nvPr>
            <p:ph idx="1"/>
          </p:nvPr>
        </p:nvSpPr>
        <p:spPr>
          <a:xfrm>
            <a:off x="838200" y="2236662"/>
            <a:ext cx="10515600" cy="3780961"/>
          </a:xfrm>
        </p:spPr>
        <p:txBody>
          <a:bodyPr>
            <a:normAutofit fontScale="92500" lnSpcReduction="20000"/>
          </a:bodyPr>
          <a:lstStyle/>
          <a:p>
            <a:r>
              <a:rPr lang="en-US" sz="1800" i="1" dirty="0"/>
              <a:t>Article 6 </a:t>
            </a:r>
            <a:r>
              <a:rPr lang="en-US" sz="1800" b="1" dirty="0"/>
              <a:t>Lawfulness of processing </a:t>
            </a:r>
          </a:p>
          <a:p>
            <a:r>
              <a:rPr lang="en-US" sz="1800" dirty="0"/>
              <a:t>1.Processing shall be lawful only if and to the extent that at least one of the following applies: </a:t>
            </a:r>
          </a:p>
          <a:p>
            <a:r>
              <a:rPr lang="en-US" sz="1800" dirty="0"/>
              <a:t>(a) the data subject has given consent to the processing of his or her personal data for one or more specific purposes; </a:t>
            </a:r>
          </a:p>
          <a:p>
            <a:r>
              <a:rPr lang="en-US" sz="1800" dirty="0"/>
              <a:t>(b) processing is necessary for the performance of a contract to which the data subject is party or in order to take steps at the request of the data subject prior to entering into a contract; </a:t>
            </a:r>
          </a:p>
          <a:p>
            <a:r>
              <a:rPr lang="en-US" sz="1800" dirty="0"/>
              <a:t>(c) processing is necessary for compliance with a legal obligation to which the controller is subject; </a:t>
            </a:r>
          </a:p>
          <a:p>
            <a:r>
              <a:rPr lang="en-US" sz="1800" dirty="0"/>
              <a:t>(d) processing is necessary in order to protect the vital interests of the data subject or of another natural person; </a:t>
            </a:r>
          </a:p>
          <a:p>
            <a:r>
              <a:rPr lang="en-US" sz="1800" dirty="0"/>
              <a:t>(e) processing is necessary for the performance of a task carried out in the public interest or in the exercise of official authority vested in the controller; </a:t>
            </a:r>
          </a:p>
          <a:p>
            <a:r>
              <a:rPr lang="en-US" sz="1800" dirty="0"/>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Point (f) of the first subparagraph shall not apply to processing carried out by public authorities in the performance of their tasks. </a:t>
            </a:r>
            <a:endParaRPr lang="nl-NL" sz="1800" dirty="0"/>
          </a:p>
        </p:txBody>
      </p:sp>
    </p:spTree>
    <p:extLst>
      <p:ext uri="{BB962C8B-B14F-4D97-AF65-F5344CB8AC3E}">
        <p14:creationId xmlns:p14="http://schemas.microsoft.com/office/powerpoint/2010/main" val="57782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46D4D-19A8-4666-9569-A1D9D36392C8}"/>
              </a:ext>
            </a:extLst>
          </p:cNvPr>
          <p:cNvSpPr>
            <a:spLocks noGrp="1"/>
          </p:cNvSpPr>
          <p:nvPr>
            <p:ph type="title"/>
          </p:nvPr>
        </p:nvSpPr>
        <p:spPr>
          <a:xfrm>
            <a:off x="838200" y="1204495"/>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3C3F6F55-7F0D-4D88-A300-492272BAA447}"/>
              </a:ext>
            </a:extLst>
          </p:cNvPr>
          <p:cNvSpPr>
            <a:spLocks noGrp="1"/>
          </p:cNvSpPr>
          <p:nvPr>
            <p:ph idx="1"/>
          </p:nvPr>
        </p:nvSpPr>
        <p:spPr>
          <a:xfrm>
            <a:off x="838200" y="2315604"/>
            <a:ext cx="10515600" cy="3702020"/>
          </a:xfrm>
        </p:spPr>
        <p:txBody>
          <a:bodyPr>
            <a:normAutofit fontScale="55000" lnSpcReduction="20000"/>
          </a:bodyPr>
          <a:lstStyle/>
          <a:p>
            <a:r>
              <a:rPr lang="en-US" sz="2900" dirty="0"/>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a:t>
            </a:r>
          </a:p>
          <a:p>
            <a:r>
              <a:rPr lang="en-US" sz="2900" dirty="0"/>
              <a:t>(c) adequate, relevant and limited to what is necessary in relation to the purposes for which they are processed (‘data </a:t>
            </a:r>
            <a:r>
              <a:rPr lang="en-US" sz="2900" dirty="0" err="1"/>
              <a:t>minimisation</a:t>
            </a:r>
            <a:r>
              <a:rPr lang="en-US" sz="2900" dirty="0"/>
              <a:t>’);</a:t>
            </a:r>
          </a:p>
          <a:p>
            <a:r>
              <a:rPr lang="en-US" sz="2900" dirty="0"/>
              <a:t>(d) accurate and, where necessary, kept up to date; every reasonable step must be taken to ensure that personal data that are inaccurate, having regard to the purposes for which they are processed, are erased or rectified without delay (‘accuracy’); </a:t>
            </a:r>
          </a:p>
          <a:p>
            <a:r>
              <a:rPr lang="en-US" sz="2900" dirty="0"/>
              <a:t> (e)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sz="2900" dirty="0" err="1"/>
              <a:t>organisational</a:t>
            </a:r>
            <a:r>
              <a:rPr lang="en-US" sz="2900" dirty="0"/>
              <a:t> measures required by this Regulation in order to safeguard the rights and freedoms of the data subject (‘storage limitation’);  </a:t>
            </a:r>
            <a:endParaRPr lang="nl-NL" sz="2900" dirty="0"/>
          </a:p>
          <a:p>
            <a:r>
              <a:rPr lang="en-US" sz="2900" dirty="0"/>
              <a:t>(f) processed in a manner that ensures appropriate security of the personal data, including protection against </a:t>
            </a:r>
            <a:r>
              <a:rPr lang="en-US" sz="2900" dirty="0" err="1"/>
              <a:t>unauthorised</a:t>
            </a:r>
            <a:r>
              <a:rPr lang="en-US" sz="2900" dirty="0"/>
              <a:t> or unlawful processing and against accidental loss, destruction or damage, using appropriate technical or </a:t>
            </a:r>
            <a:r>
              <a:rPr lang="en-US" sz="2900" dirty="0" err="1"/>
              <a:t>organisational</a:t>
            </a:r>
            <a:r>
              <a:rPr lang="en-US" sz="2900" dirty="0"/>
              <a:t> measures (‘integrity and confidentiality’). </a:t>
            </a:r>
            <a:endParaRPr lang="nl-NL" sz="2900" dirty="0"/>
          </a:p>
          <a:p>
            <a:endParaRPr lang="en-US" sz="2900" dirty="0"/>
          </a:p>
          <a:p>
            <a:endParaRPr lang="nl-NL" dirty="0"/>
          </a:p>
        </p:txBody>
      </p:sp>
    </p:spTree>
    <p:extLst>
      <p:ext uri="{BB962C8B-B14F-4D97-AF65-F5344CB8AC3E}">
        <p14:creationId xmlns:p14="http://schemas.microsoft.com/office/powerpoint/2010/main" val="5191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D130A-AD7A-4138-AE54-8A3D4EE99452}"/>
              </a:ext>
            </a:extLst>
          </p:cNvPr>
          <p:cNvSpPr>
            <a:spLocks noGrp="1"/>
          </p:cNvSpPr>
          <p:nvPr>
            <p:ph type="title"/>
          </p:nvPr>
        </p:nvSpPr>
        <p:spPr>
          <a:xfrm>
            <a:off x="713210" y="809790"/>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64EE429D-3A29-4AA0-AB14-9E518DB5AFED}"/>
              </a:ext>
            </a:extLst>
          </p:cNvPr>
          <p:cNvSpPr>
            <a:spLocks noGrp="1"/>
          </p:cNvSpPr>
          <p:nvPr>
            <p:ph idx="1"/>
          </p:nvPr>
        </p:nvSpPr>
        <p:spPr>
          <a:xfrm>
            <a:off x="443497" y="1851148"/>
            <a:ext cx="9613861" cy="4902740"/>
          </a:xfrm>
        </p:spPr>
        <p:txBody>
          <a:bodyPr>
            <a:normAutofit fontScale="62500" lnSpcReduction="20000"/>
          </a:bodyPr>
          <a:lstStyle/>
          <a:p>
            <a:r>
              <a:rPr lang="en-US" i="1" dirty="0"/>
              <a:t>Article 13 </a:t>
            </a:r>
            <a:r>
              <a:rPr lang="en-US" b="1" dirty="0"/>
              <a:t>Information to be provided where personal data are collected from the data subject </a:t>
            </a:r>
          </a:p>
          <a:p>
            <a:r>
              <a:rPr lang="en-US" dirty="0"/>
              <a:t>1.Where personal data relating to a data subject are collected from the data subject, the controller shall, at the time when personal data are obtained, provide the data subject with all of the following information: </a:t>
            </a:r>
          </a:p>
          <a:p>
            <a:r>
              <a:rPr lang="en-US" dirty="0"/>
              <a:t>(a) the identity and the contact details of the controller and, where applicable, of the controller's representative; </a:t>
            </a:r>
          </a:p>
          <a:p>
            <a:r>
              <a:rPr lang="en-US" dirty="0"/>
              <a:t>(b) the contact details of the data protection officer, where applicable; </a:t>
            </a:r>
          </a:p>
          <a:p>
            <a:r>
              <a:rPr lang="en-US" dirty="0"/>
              <a:t>(c) the purposes of the processing for which the personal data are intended as well as the legal basis for the processing; </a:t>
            </a:r>
          </a:p>
          <a:p>
            <a:r>
              <a:rPr lang="en-US" dirty="0"/>
              <a:t>(d) where the processing is based on point (f) of Article 6(1), the legitimate interests pursued by the controller or by a third party; </a:t>
            </a:r>
          </a:p>
          <a:p>
            <a:r>
              <a:rPr lang="en-US" dirty="0"/>
              <a:t>(e) the recipients or categories of recipients of the personal data, if any; </a:t>
            </a:r>
          </a:p>
          <a:p>
            <a:r>
              <a:rPr lang="en-US" dirty="0"/>
              <a:t>(f) where applicable, the fact that the controller intends to transfer personal data to a third country or international </a:t>
            </a:r>
            <a:r>
              <a:rPr lang="en-US" dirty="0" err="1"/>
              <a:t>organisation</a:t>
            </a:r>
            <a:r>
              <a:rPr lang="en-US" dirty="0"/>
              <a:t> and the existence or absence of an adequacy decision by the Commission, or in the case of transfers referred to in Article 46 or 47, or the second subparagraph of Article 49(1), reference to the appropriate or suitable safeguards and the means by which to obtain a copy of them or where they have been made available. </a:t>
            </a:r>
            <a:endParaRPr lang="nl-NL" dirty="0"/>
          </a:p>
        </p:txBody>
      </p:sp>
    </p:spTree>
    <p:extLst>
      <p:ext uri="{BB962C8B-B14F-4D97-AF65-F5344CB8AC3E}">
        <p14:creationId xmlns:p14="http://schemas.microsoft.com/office/powerpoint/2010/main" val="259130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6751E-C173-463D-8555-4D634FA6E1A3}"/>
              </a:ext>
            </a:extLst>
          </p:cNvPr>
          <p:cNvSpPr>
            <a:spLocks noGrp="1"/>
          </p:cNvSpPr>
          <p:nvPr>
            <p:ph type="title"/>
          </p:nvPr>
        </p:nvSpPr>
        <p:spPr>
          <a:xfrm>
            <a:off x="706634" y="888731"/>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146CD8B2-8069-46E0-8A00-AB5920013BC7}"/>
              </a:ext>
            </a:extLst>
          </p:cNvPr>
          <p:cNvSpPr>
            <a:spLocks noGrp="1"/>
          </p:cNvSpPr>
          <p:nvPr>
            <p:ph idx="1"/>
          </p:nvPr>
        </p:nvSpPr>
        <p:spPr>
          <a:xfrm>
            <a:off x="575065" y="1845689"/>
            <a:ext cx="9613861" cy="4823015"/>
          </a:xfrm>
        </p:spPr>
        <p:txBody>
          <a:bodyPr>
            <a:normAutofit fontScale="62500" lnSpcReduction="20000"/>
          </a:bodyPr>
          <a:lstStyle/>
          <a:p>
            <a:r>
              <a:rPr lang="en-US" dirty="0"/>
              <a:t>2.In addition to the information referred to in paragraph 1, the controller shall, at the time when personal data are obtained, provide the data subject with the following further information necessary to ensure fair and transparent processing: </a:t>
            </a:r>
          </a:p>
          <a:p>
            <a:r>
              <a:rPr lang="en-US" dirty="0"/>
              <a:t>(a) the period for which the personal data will be stored, or if that is not possible, the criteria used to determine that period; </a:t>
            </a:r>
          </a:p>
          <a:p>
            <a:r>
              <a:rPr lang="en-US" dirty="0"/>
              <a:t>(b) the existence of the right to request from the controller access to and rectification or erasure of personal data or restriction of processing concerning the data subject or to object to processing as well as the right to data portability; </a:t>
            </a:r>
          </a:p>
          <a:p>
            <a:r>
              <a:rPr lang="en-US" dirty="0"/>
              <a:t>(c) where the processing is based on point (a) of Article 6(1) or point (a) of Article 9(2), the existence of the right to withdraw consent at any time, without affecting the lawfulness of processing based on consent before its withdrawal; </a:t>
            </a:r>
          </a:p>
          <a:p>
            <a:r>
              <a:rPr lang="en-US" dirty="0"/>
              <a:t>(d) the right to lodge a complaint with a supervisory authority; </a:t>
            </a:r>
          </a:p>
          <a:p>
            <a:r>
              <a:rPr lang="en-US" dirty="0"/>
              <a:t>(e) whether the provision of personal data is a statutory or contractual requirement, or a requirement necessary to enter into a contract, as well as whether the data subject is obliged to provide the personal data and of the possible consequences of failure to provide such data; </a:t>
            </a:r>
          </a:p>
          <a:p>
            <a:r>
              <a:rPr lang="en-US" dirty="0"/>
              <a:t>(f) the existence of automated decision-making, including profiling, referred to in Article 22(1) and (4) and, at least in those cases, meaningful information about the logic involved, as well as the significance and the envisaged consequences of such processing for the data subject.</a:t>
            </a:r>
            <a:endParaRPr lang="nl-NL" dirty="0"/>
          </a:p>
        </p:txBody>
      </p:sp>
    </p:spTree>
    <p:extLst>
      <p:ext uri="{BB962C8B-B14F-4D97-AF65-F5344CB8AC3E}">
        <p14:creationId xmlns:p14="http://schemas.microsoft.com/office/powerpoint/2010/main" val="2486476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B9FFD-6C24-494E-B6F0-BB2913FFB5AC}"/>
              </a:ext>
            </a:extLst>
          </p:cNvPr>
          <p:cNvSpPr>
            <a:spLocks noGrp="1"/>
          </p:cNvSpPr>
          <p:nvPr>
            <p:ph type="title"/>
          </p:nvPr>
        </p:nvSpPr>
        <p:spPr>
          <a:xfrm>
            <a:off x="838200" y="1059771"/>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27120887-7B76-4385-9E95-2602A7ED8DDA}"/>
              </a:ext>
            </a:extLst>
          </p:cNvPr>
          <p:cNvSpPr>
            <a:spLocks noGrp="1"/>
          </p:cNvSpPr>
          <p:nvPr>
            <p:ph idx="1"/>
          </p:nvPr>
        </p:nvSpPr>
        <p:spPr>
          <a:xfrm>
            <a:off x="838200" y="2285049"/>
            <a:ext cx="10515600" cy="2732655"/>
          </a:xfrm>
        </p:spPr>
        <p:txBody>
          <a:bodyPr>
            <a:normAutofit fontScale="92500" lnSpcReduction="10000"/>
          </a:bodyPr>
          <a:lstStyle/>
          <a:p>
            <a:r>
              <a:rPr lang="nl-NL" dirty="0"/>
              <a:t>Does </a:t>
            </a:r>
            <a:r>
              <a:rPr lang="nl-NL" dirty="0" err="1"/>
              <a:t>the</a:t>
            </a:r>
            <a:r>
              <a:rPr lang="nl-NL" dirty="0"/>
              <a:t> re-</a:t>
            </a:r>
            <a:r>
              <a:rPr lang="nl-NL" dirty="0" err="1"/>
              <a:t>use</a:t>
            </a:r>
            <a:r>
              <a:rPr lang="nl-NL" dirty="0"/>
              <a:t> of public sector information </a:t>
            </a:r>
            <a:r>
              <a:rPr lang="nl-NL" dirty="0" err="1"/>
              <a:t>undermine</a:t>
            </a:r>
            <a:r>
              <a:rPr lang="nl-NL" dirty="0"/>
              <a:t> </a:t>
            </a:r>
            <a:r>
              <a:rPr lang="nl-NL" dirty="0" err="1"/>
              <a:t>the</a:t>
            </a:r>
            <a:r>
              <a:rPr lang="nl-NL" dirty="0"/>
              <a:t> </a:t>
            </a:r>
            <a:r>
              <a:rPr lang="nl-NL" dirty="0" err="1"/>
              <a:t>legitimacy</a:t>
            </a:r>
            <a:r>
              <a:rPr lang="nl-NL" dirty="0"/>
              <a:t> of public sector </a:t>
            </a:r>
            <a:r>
              <a:rPr lang="nl-NL" dirty="0" err="1"/>
              <a:t>organisations</a:t>
            </a:r>
            <a:r>
              <a:rPr lang="nl-NL" dirty="0"/>
              <a:t> </a:t>
            </a:r>
            <a:r>
              <a:rPr lang="nl-NL" dirty="0" err="1"/>
              <a:t>and</a:t>
            </a:r>
            <a:r>
              <a:rPr lang="nl-NL" dirty="0"/>
              <a:t> public support?</a:t>
            </a:r>
          </a:p>
          <a:p>
            <a:endParaRPr lang="nl-NL" dirty="0"/>
          </a:p>
          <a:p>
            <a:r>
              <a:rPr lang="nl-NL" dirty="0" err="1"/>
              <a:t>Which</a:t>
            </a:r>
            <a:r>
              <a:rPr lang="nl-NL" dirty="0"/>
              <a:t> </a:t>
            </a:r>
            <a:r>
              <a:rPr lang="nl-NL" dirty="0" err="1"/>
              <a:t>parties</a:t>
            </a:r>
            <a:r>
              <a:rPr lang="nl-NL" dirty="0"/>
              <a:t> benefit most </a:t>
            </a:r>
            <a:r>
              <a:rPr lang="nl-NL" dirty="0" err="1"/>
              <a:t>from</a:t>
            </a:r>
            <a:r>
              <a:rPr lang="nl-NL" dirty="0"/>
              <a:t> open data sets?</a:t>
            </a:r>
          </a:p>
          <a:p>
            <a:endParaRPr lang="nl-NL" dirty="0"/>
          </a:p>
          <a:p>
            <a:r>
              <a:rPr lang="nl-NL" dirty="0" err="1"/>
              <a:t>Should</a:t>
            </a:r>
            <a:r>
              <a:rPr lang="nl-NL" dirty="0"/>
              <a:t> </a:t>
            </a:r>
            <a:r>
              <a:rPr lang="nl-NL" dirty="0" err="1"/>
              <a:t>there</a:t>
            </a:r>
            <a:r>
              <a:rPr lang="nl-NL" dirty="0"/>
              <a:t> </a:t>
            </a:r>
            <a:r>
              <a:rPr lang="nl-NL" dirty="0" err="1"/>
              <a:t>be</a:t>
            </a:r>
            <a:r>
              <a:rPr lang="nl-NL" dirty="0"/>
              <a:t> </a:t>
            </a:r>
            <a:r>
              <a:rPr lang="nl-NL" dirty="0" err="1"/>
              <a:t>limits</a:t>
            </a:r>
            <a:r>
              <a:rPr lang="nl-NL" dirty="0"/>
              <a:t> </a:t>
            </a:r>
            <a:r>
              <a:rPr lang="nl-NL" dirty="0" err="1"/>
              <a:t>to</a:t>
            </a:r>
            <a:r>
              <a:rPr lang="nl-NL" dirty="0"/>
              <a:t> </a:t>
            </a:r>
            <a:r>
              <a:rPr lang="nl-NL" dirty="0" err="1"/>
              <a:t>third</a:t>
            </a:r>
            <a:r>
              <a:rPr lang="nl-NL" dirty="0"/>
              <a:t> </a:t>
            </a:r>
            <a:r>
              <a:rPr lang="nl-NL" dirty="0" err="1"/>
              <a:t>parties</a:t>
            </a:r>
            <a:r>
              <a:rPr lang="nl-NL" dirty="0"/>
              <a:t> making </a:t>
            </a:r>
            <a:r>
              <a:rPr lang="nl-NL" dirty="0" err="1"/>
              <a:t>duplicates</a:t>
            </a:r>
            <a:r>
              <a:rPr lang="nl-NL" dirty="0"/>
              <a:t> of public datasets?</a:t>
            </a:r>
          </a:p>
        </p:txBody>
      </p:sp>
    </p:spTree>
    <p:extLst>
      <p:ext uri="{BB962C8B-B14F-4D97-AF65-F5344CB8AC3E}">
        <p14:creationId xmlns:p14="http://schemas.microsoft.com/office/powerpoint/2010/main" val="50223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27075-F6F3-9AA7-CED7-0020B5298D5F}"/>
              </a:ext>
            </a:extLst>
          </p:cNvPr>
          <p:cNvSpPr>
            <a:spLocks noGrp="1"/>
          </p:cNvSpPr>
          <p:nvPr>
            <p:ph type="title"/>
          </p:nvPr>
        </p:nvSpPr>
        <p:spPr/>
        <p:txBody>
          <a:bodyPr/>
          <a:lstStyle/>
          <a:p>
            <a:r>
              <a:rPr lang="en-US" dirty="0"/>
              <a:t>CJEU – Open Data &amp; Re-use of Public Sector Information</a:t>
            </a:r>
          </a:p>
        </p:txBody>
      </p:sp>
      <p:sp>
        <p:nvSpPr>
          <p:cNvPr id="3" name="Tijdelijke aanduiding voor inhoud 2">
            <a:extLst>
              <a:ext uri="{FF2B5EF4-FFF2-40B4-BE49-F238E27FC236}">
                <a16:creationId xmlns:a16="http://schemas.microsoft.com/office/drawing/2014/main" id="{26D4DF9D-234B-0C75-DD47-7A211F294AC3}"/>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47AAB870-71CE-A3BE-62AE-0105DB874EDA}"/>
              </a:ext>
            </a:extLst>
          </p:cNvPr>
          <p:cNvSpPr>
            <a:spLocks noGrp="1"/>
          </p:cNvSpPr>
          <p:nvPr>
            <p:ph type="sldNum" sz="quarter" idx="12"/>
          </p:nvPr>
        </p:nvSpPr>
        <p:spPr/>
        <p:txBody>
          <a:bodyPr/>
          <a:lstStyle/>
          <a:p>
            <a:fld id="{BFFFC0C0-D66F-4067-ACF0-5201F21C882E}" type="slidenum">
              <a:rPr lang="en-US" smtClean="0"/>
              <a:pPr/>
              <a:t>3</a:t>
            </a:fld>
            <a:endParaRPr lang="en-US" dirty="0"/>
          </a:p>
        </p:txBody>
      </p:sp>
    </p:spTree>
    <p:extLst>
      <p:ext uri="{BB962C8B-B14F-4D97-AF65-F5344CB8AC3E}">
        <p14:creationId xmlns:p14="http://schemas.microsoft.com/office/powerpoint/2010/main" val="211763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549EF-6E7E-343E-589A-0050E22D0636}"/>
              </a:ext>
            </a:extLst>
          </p:cNvPr>
          <p:cNvSpPr>
            <a:spLocks noGrp="1"/>
          </p:cNvSpPr>
          <p:nvPr>
            <p:ph type="title"/>
          </p:nvPr>
        </p:nvSpPr>
        <p:spPr/>
        <p:txBody>
          <a:bodyPr/>
          <a:lstStyle/>
          <a:p>
            <a:r>
              <a:rPr lang="pt-BR" b="0" i="0" dirty="0">
                <a:solidFill>
                  <a:srgbClr val="333333"/>
                </a:solidFill>
                <a:effectLst/>
                <a:latin typeface="Arial" panose="020B0604020202020204" pitchFamily="34" charset="0"/>
              </a:rPr>
              <a:t>ECLI:EU:C:2021:504 </a:t>
            </a:r>
            <a:r>
              <a:rPr lang="pt-BR" dirty="0"/>
              <a:t>Latvijas Republikas Saeima (HvJ EU, C-439/19)</a:t>
            </a:r>
            <a:endParaRPr lang="nl-NL" dirty="0"/>
          </a:p>
        </p:txBody>
      </p:sp>
      <p:sp>
        <p:nvSpPr>
          <p:cNvPr id="3" name="Tijdelijke aanduiding voor inhoud 2">
            <a:extLst>
              <a:ext uri="{FF2B5EF4-FFF2-40B4-BE49-F238E27FC236}">
                <a16:creationId xmlns:a16="http://schemas.microsoft.com/office/drawing/2014/main" id="{93F1D0A6-F5F6-F92A-9FD7-9751E1AA784C}"/>
              </a:ext>
            </a:extLst>
          </p:cNvPr>
          <p:cNvSpPr>
            <a:spLocks noGrp="1"/>
          </p:cNvSpPr>
          <p:nvPr>
            <p:ph idx="1"/>
          </p:nvPr>
        </p:nvSpPr>
        <p:spPr/>
        <p:txBody>
          <a:bodyPr>
            <a:normAutofit lnSpcReduction="10000"/>
          </a:bodyPr>
          <a:lstStyle/>
          <a:p>
            <a:r>
              <a:rPr lang="en-US" dirty="0"/>
              <a:t>The case concerns making information on 'penalty points' awarded for traffic offences available for re-use. In general, two questions are central to this judgment: first, whether penalty points for traffic offences qualify as 'special personal data' and, second, whether making such information available for re-use should be considered contrary to the fundamental right to data protection. On both points, the Court of Justice answers in the affirmative.</a:t>
            </a:r>
            <a:endParaRPr lang="nl-NL" dirty="0"/>
          </a:p>
        </p:txBody>
      </p:sp>
      <p:sp>
        <p:nvSpPr>
          <p:cNvPr id="4" name="Tijdelijke aanduiding voor dianummer 3">
            <a:extLst>
              <a:ext uri="{FF2B5EF4-FFF2-40B4-BE49-F238E27FC236}">
                <a16:creationId xmlns:a16="http://schemas.microsoft.com/office/drawing/2014/main" id="{120105A8-C6EC-2069-3E93-B38EF9D3BAB7}"/>
              </a:ext>
            </a:extLst>
          </p:cNvPr>
          <p:cNvSpPr>
            <a:spLocks noGrp="1"/>
          </p:cNvSpPr>
          <p:nvPr>
            <p:ph type="sldNum" sz="quarter" idx="12"/>
          </p:nvPr>
        </p:nvSpPr>
        <p:spPr/>
        <p:txBody>
          <a:bodyPr/>
          <a:lstStyle/>
          <a:p>
            <a:fld id="{BFFFC0C0-D66F-4067-ACF0-5201F21C882E}" type="slidenum">
              <a:rPr lang="en-US" smtClean="0"/>
              <a:pPr/>
              <a:t>30</a:t>
            </a:fld>
            <a:endParaRPr lang="en-US" dirty="0"/>
          </a:p>
        </p:txBody>
      </p:sp>
    </p:spTree>
    <p:extLst>
      <p:ext uri="{BB962C8B-B14F-4D97-AF65-F5344CB8AC3E}">
        <p14:creationId xmlns:p14="http://schemas.microsoft.com/office/powerpoint/2010/main" val="1976703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AE268A5-9FBE-0BFA-9047-8CEB46152AF4}"/>
              </a:ext>
            </a:extLst>
          </p:cNvPr>
          <p:cNvSpPr>
            <a:spLocks noGrp="1"/>
          </p:cNvSpPr>
          <p:nvPr>
            <p:ph idx="1"/>
          </p:nvPr>
        </p:nvSpPr>
        <p:spPr>
          <a:xfrm>
            <a:off x="838200" y="1624870"/>
            <a:ext cx="10515600" cy="4392754"/>
          </a:xfrm>
        </p:spPr>
        <p:txBody>
          <a:bodyPr>
            <a:normAutofit fontScale="92500" lnSpcReduction="20000"/>
          </a:bodyPr>
          <a:lstStyle/>
          <a:p>
            <a:r>
              <a:rPr lang="en-US" dirty="0"/>
              <a:t>The Court does something it rarely does: it </a:t>
            </a:r>
            <a:r>
              <a:rPr lang="en-US" b="1" dirty="0"/>
              <a:t>questions the necessity of the processing of personal data and the subsidiarity </a:t>
            </a:r>
            <a:r>
              <a:rPr lang="en-US" dirty="0"/>
              <a:t>of the regime adopted by the Latvian Parliament. When it comes to the protection or improvement of road safety, the Court states, the legislation of other Member States shows that less intrusive measures than make available information on persons concerning their traffic offences may suffice. </a:t>
            </a:r>
          </a:p>
          <a:p>
            <a:r>
              <a:rPr lang="en-US" dirty="0"/>
              <a:t>The Court </a:t>
            </a:r>
            <a:r>
              <a:rPr lang="en-US" dirty="0" err="1"/>
              <a:t>emphasises</a:t>
            </a:r>
            <a:r>
              <a:rPr lang="en-US" dirty="0"/>
              <a:t> that making this information public can lead to </a:t>
            </a:r>
            <a:r>
              <a:rPr lang="en-US" b="1" dirty="0" err="1"/>
              <a:t>stigmatisation</a:t>
            </a:r>
            <a:r>
              <a:rPr lang="en-US" b="1" dirty="0"/>
              <a:t> and other social consequences</a:t>
            </a:r>
            <a:r>
              <a:rPr lang="en-US" dirty="0"/>
              <a:t>. It also questions the causal relationship between the regime established by the Latvian Parliament and the decline in traffic offences in Latvia. </a:t>
            </a:r>
          </a:p>
          <a:p>
            <a:r>
              <a:rPr lang="en-US" dirty="0"/>
              <a:t>Next, it argues that the regime allows third parties to access the information even if those third parties have </a:t>
            </a:r>
            <a:r>
              <a:rPr lang="en-US" b="1" dirty="0"/>
              <a:t>other purposes </a:t>
            </a:r>
            <a:r>
              <a:rPr lang="en-US" dirty="0"/>
              <a:t>than those related to increasing road safety. This is not allowed because of the </a:t>
            </a:r>
            <a:r>
              <a:rPr lang="en-US" b="1" dirty="0"/>
              <a:t>purpose limitation principle</a:t>
            </a:r>
            <a:r>
              <a:rPr lang="en-US" dirty="0"/>
              <a:t>, the Court points out.</a:t>
            </a:r>
            <a:endParaRPr lang="nl-NL" dirty="0"/>
          </a:p>
        </p:txBody>
      </p:sp>
      <p:sp>
        <p:nvSpPr>
          <p:cNvPr id="4" name="Tijdelijke aanduiding voor dianummer 3">
            <a:extLst>
              <a:ext uri="{FF2B5EF4-FFF2-40B4-BE49-F238E27FC236}">
                <a16:creationId xmlns:a16="http://schemas.microsoft.com/office/drawing/2014/main" id="{7C2C0507-246D-8D55-E3F6-E12D3A734057}"/>
              </a:ext>
            </a:extLst>
          </p:cNvPr>
          <p:cNvSpPr>
            <a:spLocks noGrp="1"/>
          </p:cNvSpPr>
          <p:nvPr>
            <p:ph type="sldNum" sz="quarter" idx="12"/>
          </p:nvPr>
        </p:nvSpPr>
        <p:spPr/>
        <p:txBody>
          <a:bodyPr/>
          <a:lstStyle/>
          <a:p>
            <a:fld id="{BFFFC0C0-D66F-4067-ACF0-5201F21C882E}" type="slidenum">
              <a:rPr lang="en-US" smtClean="0"/>
              <a:pPr/>
              <a:t>31</a:t>
            </a:fld>
            <a:endParaRPr lang="en-US" dirty="0"/>
          </a:p>
        </p:txBody>
      </p:sp>
    </p:spTree>
    <p:extLst>
      <p:ext uri="{BB962C8B-B14F-4D97-AF65-F5344CB8AC3E}">
        <p14:creationId xmlns:p14="http://schemas.microsoft.com/office/powerpoint/2010/main" val="190495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7CB2A5-ECB3-682B-91DA-D95872CCF643}"/>
              </a:ext>
            </a:extLst>
          </p:cNvPr>
          <p:cNvSpPr>
            <a:spLocks noGrp="1"/>
          </p:cNvSpPr>
          <p:nvPr>
            <p:ph idx="1"/>
          </p:nvPr>
        </p:nvSpPr>
        <p:spPr>
          <a:xfrm>
            <a:off x="838200" y="1302527"/>
            <a:ext cx="10515600" cy="4478273"/>
          </a:xfrm>
        </p:spPr>
        <p:txBody>
          <a:bodyPr>
            <a:noAutofit/>
          </a:bodyPr>
          <a:lstStyle/>
          <a:p>
            <a:r>
              <a:rPr lang="en-US" sz="2000" dirty="0"/>
              <a:t>The Court also refers to two provisions that allow Member States to restrict the right to data protection, namely in light of the </a:t>
            </a:r>
            <a:r>
              <a:rPr lang="en-US" sz="2000" b="1" dirty="0"/>
              <a:t>freedom of expression (Article85) and of access to governmental information (Article 86). </a:t>
            </a:r>
            <a:r>
              <a:rPr lang="en-US" sz="2000" dirty="0"/>
              <a:t>Can the Latvian regulation be seen as staying within the discretionary power left to Member States by those provision? No, the Court of Justice rules. </a:t>
            </a:r>
          </a:p>
          <a:p>
            <a:r>
              <a:rPr lang="en-US" sz="2000" dirty="0"/>
              <a:t>‘Whilst, as follows from recital 154 of the GDPR, public access to official documents constitutes a public interest capable of justifying the disclosure of personal data contained in such documents, that access must nevertheless be reconciled with the fundamental rights to respect for private live and to the protection of personal data, as Article 86 indeed expressly requires. In the light in particular of the </a:t>
            </a:r>
            <a:r>
              <a:rPr lang="en-US" sz="2000" b="1" dirty="0"/>
              <a:t>sensitivity of data relating to penalty points </a:t>
            </a:r>
            <a:r>
              <a:rPr lang="en-US" sz="2000" dirty="0"/>
              <a:t>imposed for road traffic offences and of the seriousness of the interference with the fundamental rights of data subjects to respect for private life and to the protection of personal data, which is caused by the disclosure of such data, it must be held that </a:t>
            </a:r>
            <a:r>
              <a:rPr lang="en-US" sz="2000" b="1" dirty="0"/>
              <a:t>those rights prevail over the public’s interest </a:t>
            </a:r>
            <a:r>
              <a:rPr lang="en-US" sz="2000" dirty="0"/>
              <a:t>in having access to official documents, in particular the national register of vehicles and their drivers. Furthermore, for the same reason, the right to freedom of information referred to in Article 85 of the GDPR cannot be interpreted as justifying the disclosure to any person who so requests of personal data relating to penalty points imposed for road traffic offences(paragraphs120-121)’. </a:t>
            </a:r>
          </a:p>
        </p:txBody>
      </p:sp>
      <p:sp>
        <p:nvSpPr>
          <p:cNvPr id="4" name="Tijdelijke aanduiding voor dianummer 3">
            <a:extLst>
              <a:ext uri="{FF2B5EF4-FFF2-40B4-BE49-F238E27FC236}">
                <a16:creationId xmlns:a16="http://schemas.microsoft.com/office/drawing/2014/main" id="{02B51E4F-1897-3141-E757-DFCEDA09B534}"/>
              </a:ext>
            </a:extLst>
          </p:cNvPr>
          <p:cNvSpPr>
            <a:spLocks noGrp="1"/>
          </p:cNvSpPr>
          <p:nvPr>
            <p:ph type="sldNum" sz="quarter" idx="12"/>
          </p:nvPr>
        </p:nvSpPr>
        <p:spPr/>
        <p:txBody>
          <a:bodyPr/>
          <a:lstStyle/>
          <a:p>
            <a:fld id="{BFFFC0C0-D66F-4067-ACF0-5201F21C882E}" type="slidenum">
              <a:rPr lang="en-US" smtClean="0"/>
              <a:pPr/>
              <a:t>32</a:t>
            </a:fld>
            <a:endParaRPr lang="en-US" dirty="0"/>
          </a:p>
        </p:txBody>
      </p:sp>
    </p:spTree>
    <p:extLst>
      <p:ext uri="{BB962C8B-B14F-4D97-AF65-F5344CB8AC3E}">
        <p14:creationId xmlns:p14="http://schemas.microsoft.com/office/powerpoint/2010/main" val="407091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6E3BC-C3FF-D9A9-DB75-81EC23FEBCBC}"/>
              </a:ext>
            </a:extLst>
          </p:cNvPr>
          <p:cNvSpPr>
            <a:spLocks noGrp="1"/>
          </p:cNvSpPr>
          <p:nvPr>
            <p:ph type="title"/>
          </p:nvPr>
        </p:nvSpPr>
        <p:spPr/>
        <p:txBody>
          <a:bodyPr>
            <a:noAutofit/>
          </a:bodyPr>
          <a:lstStyle/>
          <a:p>
            <a:r>
              <a:rPr lang="nl-NL" sz="2800" i="0" dirty="0">
                <a:effectLst/>
                <a:latin typeface="Open Sans" panose="020B0606030504020204" pitchFamily="34" charset="0"/>
              </a:rPr>
              <a:t>Luxembourg Business Registers </a:t>
            </a:r>
            <a:r>
              <a:rPr lang="en-US" sz="2800" i="0" dirty="0">
                <a:effectLst/>
                <a:latin typeface="Open Sans" panose="020B0606030504020204" pitchFamily="34" charset="0"/>
              </a:rPr>
              <a:t>ECLI:EU:C:2022:912, Joined Cases C‑37/20 and C‑601/20, 22 November 2022.</a:t>
            </a:r>
            <a:endParaRPr lang="nl-NL" sz="2800" dirty="0"/>
          </a:p>
        </p:txBody>
      </p:sp>
      <p:sp>
        <p:nvSpPr>
          <p:cNvPr id="3" name="Tijdelijke aanduiding voor inhoud 2">
            <a:extLst>
              <a:ext uri="{FF2B5EF4-FFF2-40B4-BE49-F238E27FC236}">
                <a16:creationId xmlns:a16="http://schemas.microsoft.com/office/drawing/2014/main" id="{555C3A7A-E196-4705-B5CA-F27CF08339B3}"/>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C045484-69EE-8F87-ED55-A9A62E09967E}"/>
              </a:ext>
            </a:extLst>
          </p:cNvPr>
          <p:cNvSpPr>
            <a:spLocks noGrp="1"/>
          </p:cNvSpPr>
          <p:nvPr>
            <p:ph type="sldNum" sz="quarter" idx="12"/>
          </p:nvPr>
        </p:nvSpPr>
        <p:spPr/>
        <p:txBody>
          <a:bodyPr/>
          <a:lstStyle/>
          <a:p>
            <a:fld id="{BFFFC0C0-D66F-4067-ACF0-5201F21C882E}" type="slidenum">
              <a:rPr lang="en-US" smtClean="0"/>
              <a:pPr/>
              <a:t>33</a:t>
            </a:fld>
            <a:endParaRPr lang="en-US" dirty="0"/>
          </a:p>
        </p:txBody>
      </p:sp>
    </p:spTree>
    <p:extLst>
      <p:ext uri="{BB962C8B-B14F-4D97-AF65-F5344CB8AC3E}">
        <p14:creationId xmlns:p14="http://schemas.microsoft.com/office/powerpoint/2010/main" val="3608082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B405FE5-9150-D346-C8D1-5C62551811EE}"/>
              </a:ext>
            </a:extLst>
          </p:cNvPr>
          <p:cNvSpPr>
            <a:spLocks noGrp="1"/>
          </p:cNvSpPr>
          <p:nvPr>
            <p:ph idx="1"/>
          </p:nvPr>
        </p:nvSpPr>
        <p:spPr>
          <a:xfrm>
            <a:off x="838200" y="1526194"/>
            <a:ext cx="10515600" cy="4491430"/>
          </a:xfrm>
        </p:spPr>
        <p:txBody>
          <a:bodyPr>
            <a:normAutofit fontScale="85000" lnSpcReduction="20000"/>
          </a:bodyPr>
          <a:lstStyle/>
          <a:p>
            <a:r>
              <a:rPr lang="en-US" dirty="0"/>
              <a:t>A certain degree of disclosure has always been common in market transactions; for example, companies are registered, with the names of the board members and any vicissitudes, so that the reliability of parties can be checked. A research company Veritas sounds promising, but if it turns out </a:t>
            </a:r>
            <a:r>
              <a:rPr lang="en-US" b="1" dirty="0"/>
              <a:t>that Liz Truss </a:t>
            </a:r>
            <a:r>
              <a:rPr lang="en-US" dirty="0"/>
              <a:t>is its director, a party may hesitate to acquire its services. </a:t>
            </a:r>
          </a:p>
          <a:p>
            <a:r>
              <a:rPr lang="en-US" dirty="0"/>
              <a:t>The </a:t>
            </a:r>
            <a:r>
              <a:rPr lang="en-US" b="1" dirty="0"/>
              <a:t>Money Laundering and Terrorist Financing Directive </a:t>
            </a:r>
            <a:r>
              <a:rPr lang="en-US" dirty="0"/>
              <a:t>requires that information on corporate beneficiaries must be disclosed. </a:t>
            </a:r>
          </a:p>
          <a:p>
            <a:r>
              <a:rPr lang="en-US" dirty="0"/>
              <a:t>The Luxembourg Implementation Law required that the following information about the </a:t>
            </a:r>
            <a:r>
              <a:rPr lang="en-US" b="1" dirty="0"/>
              <a:t>beneficial owners of registered entities must be entered and kept in the beneficial owners' register</a:t>
            </a:r>
            <a:r>
              <a:rPr lang="en-US" dirty="0"/>
              <a:t>: name, nationality/</a:t>
            </a:r>
            <a:r>
              <a:rPr lang="en-US" dirty="0" err="1"/>
              <a:t>ies</a:t>
            </a:r>
            <a:r>
              <a:rPr lang="en-US" dirty="0"/>
              <a:t>, day of birth, month of birth, year of birth, place of birth, state of residence, full private or business address, for individuals registered in the National Register of Individuals: the identification number, for individuals not residing in Luxembourg and not registered in the National Register of Individuals: a foreign identification number, the nature of the beneficial interest held and the size of the beneficial interest held.</a:t>
            </a:r>
            <a:endParaRPr lang="nl-NL" dirty="0"/>
          </a:p>
        </p:txBody>
      </p:sp>
      <p:sp>
        <p:nvSpPr>
          <p:cNvPr id="4" name="Tijdelijke aanduiding voor dianummer 3">
            <a:extLst>
              <a:ext uri="{FF2B5EF4-FFF2-40B4-BE49-F238E27FC236}">
                <a16:creationId xmlns:a16="http://schemas.microsoft.com/office/drawing/2014/main" id="{4E27FED9-1F85-A7B2-8702-9A7E70662341}"/>
              </a:ext>
            </a:extLst>
          </p:cNvPr>
          <p:cNvSpPr>
            <a:spLocks noGrp="1"/>
          </p:cNvSpPr>
          <p:nvPr>
            <p:ph type="sldNum" sz="quarter" idx="12"/>
          </p:nvPr>
        </p:nvSpPr>
        <p:spPr/>
        <p:txBody>
          <a:bodyPr/>
          <a:lstStyle/>
          <a:p>
            <a:fld id="{BFFFC0C0-D66F-4067-ACF0-5201F21C882E}" type="slidenum">
              <a:rPr lang="en-US" smtClean="0"/>
              <a:pPr/>
              <a:t>34</a:t>
            </a:fld>
            <a:endParaRPr lang="en-US" dirty="0"/>
          </a:p>
        </p:txBody>
      </p:sp>
    </p:spTree>
    <p:extLst>
      <p:ext uri="{BB962C8B-B14F-4D97-AF65-F5344CB8AC3E}">
        <p14:creationId xmlns:p14="http://schemas.microsoft.com/office/powerpoint/2010/main" val="274860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EC7EFDE-D980-4022-0DD3-44BDC4645B3D}"/>
              </a:ext>
            </a:extLst>
          </p:cNvPr>
          <p:cNvSpPr>
            <a:spLocks noGrp="1"/>
          </p:cNvSpPr>
          <p:nvPr>
            <p:ph idx="1"/>
          </p:nvPr>
        </p:nvSpPr>
        <p:spPr>
          <a:xfrm>
            <a:off x="838200" y="1519614"/>
            <a:ext cx="10515600" cy="4498009"/>
          </a:xfrm>
        </p:spPr>
        <p:txBody>
          <a:bodyPr>
            <a:normAutofit fontScale="85000" lnSpcReduction="20000"/>
          </a:bodyPr>
          <a:lstStyle/>
          <a:p>
            <a:r>
              <a:rPr lang="en-US" dirty="0"/>
              <a:t>Both the EU Directive and Luxembourg law contained an exception in case there were disproportionate disadvantages for the beneficiary in disclosing these data. The case before the CJEU is a conflation of two cases at the Luxembourg level, with respect to which the Luxembourg court asked preliminary questions. In both cases, </a:t>
            </a:r>
            <a:r>
              <a:rPr lang="en-US" b="1" dirty="0"/>
              <a:t>a request for an exception was rejected</a:t>
            </a:r>
            <a:r>
              <a:rPr lang="en-US" dirty="0"/>
              <a:t>. The Luxembourg court asked a rather diverse set of questions, all of which the Court puts under the heading of privacy and data protection. It takes two steps to that end. </a:t>
            </a:r>
          </a:p>
          <a:p>
            <a:r>
              <a:rPr lang="en-US" dirty="0"/>
              <a:t>First, it looks at whether there is an interference with the right to privacy and/or data protection. This is evidently so, as the case involves the processing of personal data. According to the Court, it is a ‘</a:t>
            </a:r>
            <a:r>
              <a:rPr lang="en-US" b="1" dirty="0"/>
              <a:t>serious interference</a:t>
            </a:r>
            <a:r>
              <a:rPr lang="en-US" dirty="0"/>
              <a:t>’, inter alia because the information is </a:t>
            </a:r>
            <a:r>
              <a:rPr lang="en-US" b="1" dirty="0"/>
              <a:t>freely accessible </a:t>
            </a:r>
            <a:r>
              <a:rPr lang="en-US" dirty="0"/>
              <a:t>to </a:t>
            </a:r>
            <a:r>
              <a:rPr lang="en-US" b="1" dirty="0"/>
              <a:t>everyone</a:t>
            </a:r>
            <a:r>
              <a:rPr lang="en-US" dirty="0"/>
              <a:t> and because the </a:t>
            </a:r>
            <a:r>
              <a:rPr lang="en-US" b="1" dirty="0"/>
              <a:t>reuse</a:t>
            </a:r>
            <a:r>
              <a:rPr lang="en-US" dirty="0"/>
              <a:t> of this information for other purposes cannot be excluded, especially since the data has been published on the internet and can be </a:t>
            </a:r>
            <a:r>
              <a:rPr lang="en-US" b="1" dirty="0"/>
              <a:t>downloaded and further disseminated</a:t>
            </a:r>
            <a:r>
              <a:rPr lang="en-US" dirty="0"/>
              <a:t>. It will be highly difficult or even illusory for data subjects to defend themselves effectively against misuse in the case of successive sharing and re-use of their data.</a:t>
            </a:r>
            <a:endParaRPr lang="nl-NL" dirty="0"/>
          </a:p>
        </p:txBody>
      </p:sp>
      <p:sp>
        <p:nvSpPr>
          <p:cNvPr id="4" name="Tijdelijke aanduiding voor dianummer 3">
            <a:extLst>
              <a:ext uri="{FF2B5EF4-FFF2-40B4-BE49-F238E27FC236}">
                <a16:creationId xmlns:a16="http://schemas.microsoft.com/office/drawing/2014/main" id="{03B78053-8DDA-70FD-B092-1E8D978818AB}"/>
              </a:ext>
            </a:extLst>
          </p:cNvPr>
          <p:cNvSpPr>
            <a:spLocks noGrp="1"/>
          </p:cNvSpPr>
          <p:nvPr>
            <p:ph type="sldNum" sz="quarter" idx="12"/>
          </p:nvPr>
        </p:nvSpPr>
        <p:spPr/>
        <p:txBody>
          <a:bodyPr/>
          <a:lstStyle/>
          <a:p>
            <a:fld id="{BFFFC0C0-D66F-4067-ACF0-5201F21C882E}" type="slidenum">
              <a:rPr lang="en-US" smtClean="0"/>
              <a:pPr/>
              <a:t>35</a:t>
            </a:fld>
            <a:endParaRPr lang="en-US" dirty="0"/>
          </a:p>
        </p:txBody>
      </p:sp>
    </p:spTree>
    <p:extLst>
      <p:ext uri="{BB962C8B-B14F-4D97-AF65-F5344CB8AC3E}">
        <p14:creationId xmlns:p14="http://schemas.microsoft.com/office/powerpoint/2010/main" val="3542322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B742FB-7B7F-7167-B6A6-1F57FC7C880F}"/>
              </a:ext>
            </a:extLst>
          </p:cNvPr>
          <p:cNvSpPr>
            <a:spLocks noGrp="1"/>
          </p:cNvSpPr>
          <p:nvPr>
            <p:ph idx="1"/>
          </p:nvPr>
        </p:nvSpPr>
        <p:spPr>
          <a:xfrm>
            <a:off x="838200" y="1322262"/>
            <a:ext cx="10515600" cy="4887764"/>
          </a:xfrm>
        </p:spPr>
        <p:txBody>
          <a:bodyPr>
            <a:normAutofit lnSpcReduction="10000"/>
          </a:bodyPr>
          <a:lstStyle/>
          <a:p>
            <a:r>
              <a:rPr lang="en-US" dirty="0"/>
              <a:t>Second, the CJEU looks at whether such interference is justified. The EU Directive and its implementation on a national level in Luxembourg provide a legal basis for the processing of personal data, the CJEU makes clear, and the disclosure of the data does </a:t>
            </a:r>
            <a:r>
              <a:rPr lang="en-US" b="1" dirty="0"/>
              <a:t>not violate </a:t>
            </a:r>
            <a:r>
              <a:rPr lang="en-US" dirty="0"/>
              <a:t>the </a:t>
            </a:r>
            <a:r>
              <a:rPr lang="en-US" b="1" dirty="0"/>
              <a:t>essence of Articles 7 and 8 CFREU</a:t>
            </a:r>
            <a:r>
              <a:rPr lang="en-US" dirty="0"/>
              <a:t>. Regarding the public interest, it notes that by providing for access to information on beneficial owners, the EU aims to </a:t>
            </a:r>
            <a:r>
              <a:rPr lang="en-US" b="1" dirty="0"/>
              <a:t>prevent money laundering and terrorist financing</a:t>
            </a:r>
            <a:r>
              <a:rPr lang="en-US" dirty="0"/>
              <a:t> by creating, through increased transparency, an environment that is less likely to be used for that purpose. This objective constitutes a </a:t>
            </a:r>
            <a:r>
              <a:rPr lang="en-US" b="1" dirty="0"/>
              <a:t>public interest </a:t>
            </a:r>
            <a:r>
              <a:rPr lang="en-US" dirty="0"/>
              <a:t>objective which, according to the Court, can justify even serious interferences with the fundamental rights guaranteed by Articles 7 and 8CFREU. With regard to the legitimate interest, the Court notes something essential. </a:t>
            </a:r>
          </a:p>
        </p:txBody>
      </p:sp>
      <p:sp>
        <p:nvSpPr>
          <p:cNvPr id="4" name="Tijdelijke aanduiding voor dianummer 3">
            <a:extLst>
              <a:ext uri="{FF2B5EF4-FFF2-40B4-BE49-F238E27FC236}">
                <a16:creationId xmlns:a16="http://schemas.microsoft.com/office/drawing/2014/main" id="{2C20BFEF-A8B5-ADA1-E741-CE6B56AC831C}"/>
              </a:ext>
            </a:extLst>
          </p:cNvPr>
          <p:cNvSpPr>
            <a:spLocks noGrp="1"/>
          </p:cNvSpPr>
          <p:nvPr>
            <p:ph type="sldNum" sz="quarter" idx="12"/>
          </p:nvPr>
        </p:nvSpPr>
        <p:spPr/>
        <p:txBody>
          <a:bodyPr/>
          <a:lstStyle/>
          <a:p>
            <a:fld id="{BFFFC0C0-D66F-4067-ACF0-5201F21C882E}" type="slidenum">
              <a:rPr lang="en-US" smtClean="0"/>
              <a:pPr/>
              <a:t>36</a:t>
            </a:fld>
            <a:endParaRPr lang="en-US" dirty="0"/>
          </a:p>
        </p:txBody>
      </p:sp>
    </p:spTree>
    <p:extLst>
      <p:ext uri="{BB962C8B-B14F-4D97-AF65-F5344CB8AC3E}">
        <p14:creationId xmlns:p14="http://schemas.microsoft.com/office/powerpoint/2010/main" val="167850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2264B29-8AB0-507C-AFAC-5B2C26EAF1B0}"/>
              </a:ext>
            </a:extLst>
          </p:cNvPr>
          <p:cNvSpPr>
            <a:spLocks noGrp="1"/>
          </p:cNvSpPr>
          <p:nvPr>
            <p:ph idx="1"/>
          </p:nvPr>
        </p:nvSpPr>
        <p:spPr>
          <a:xfrm>
            <a:off x="838200" y="1151224"/>
            <a:ext cx="10515600" cy="4866400"/>
          </a:xfrm>
        </p:spPr>
        <p:txBody>
          <a:bodyPr>
            <a:normAutofit fontScale="85000" lnSpcReduction="20000"/>
          </a:bodyPr>
          <a:lstStyle/>
          <a:p>
            <a:r>
              <a:rPr lang="en-US" dirty="0"/>
              <a:t>‘In so far as the Council of the European Union also refers, in that context, expressly to the principle of transparency, as follows from Articles 1 and 10 TEU and from Article 15 TFEU, it should be noted that that principle, as the Council itself states, enables citizens to participate more closely in the decision-making process and guarantees that the administration enjoys greater legitimacy and is more effective and more accountable to the citizen in a democratic system. While, in that respect, the principle of transparency is given concrete expression primarily in the requirements of institutional and procedural transparency covering activities of a public nature, including the use of public funds, such a link with public institutions is lacking where, as in the present case, the measure at issue is intended to make available to the general public data concerning the identity of private beneficial owners and the nature and extent of their beneficial interests held in companies or other legal entities. </a:t>
            </a:r>
            <a:r>
              <a:rPr lang="en-US" b="1" dirty="0"/>
              <a:t>Accordingly, the principle of transparency, as it results from Articles 1 and 10 TEU and from Article 15 TFEU, cannot be considered, as such, an objective of general interest capable of justifying the interference with the fundamental rights guaranteed in Articles 7 and 8 of the Charter, which results from the general public’s access to information on beneficial ownership.’ </a:t>
            </a:r>
            <a:endParaRPr lang="nl-NL" b="1" dirty="0"/>
          </a:p>
          <a:p>
            <a:endParaRPr lang="nl-NL" dirty="0"/>
          </a:p>
        </p:txBody>
      </p:sp>
      <p:sp>
        <p:nvSpPr>
          <p:cNvPr id="4" name="Tijdelijke aanduiding voor dianummer 3">
            <a:extLst>
              <a:ext uri="{FF2B5EF4-FFF2-40B4-BE49-F238E27FC236}">
                <a16:creationId xmlns:a16="http://schemas.microsoft.com/office/drawing/2014/main" id="{9A0382B0-55AC-D709-19BD-50A3C230549C}"/>
              </a:ext>
            </a:extLst>
          </p:cNvPr>
          <p:cNvSpPr>
            <a:spLocks noGrp="1"/>
          </p:cNvSpPr>
          <p:nvPr>
            <p:ph type="sldNum" sz="quarter" idx="12"/>
          </p:nvPr>
        </p:nvSpPr>
        <p:spPr/>
        <p:txBody>
          <a:bodyPr/>
          <a:lstStyle/>
          <a:p>
            <a:fld id="{BFFFC0C0-D66F-4067-ACF0-5201F21C882E}" type="slidenum">
              <a:rPr lang="en-US" smtClean="0"/>
              <a:pPr/>
              <a:t>37</a:t>
            </a:fld>
            <a:endParaRPr lang="en-US" dirty="0"/>
          </a:p>
        </p:txBody>
      </p:sp>
    </p:spTree>
    <p:extLst>
      <p:ext uri="{BB962C8B-B14F-4D97-AF65-F5344CB8AC3E}">
        <p14:creationId xmlns:p14="http://schemas.microsoft.com/office/powerpoint/2010/main" val="78213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9916743-C608-AA9B-A6B4-EAA290E21812}"/>
              </a:ext>
            </a:extLst>
          </p:cNvPr>
          <p:cNvSpPr>
            <a:spLocks noGrp="1"/>
          </p:cNvSpPr>
          <p:nvPr>
            <p:ph idx="1"/>
          </p:nvPr>
        </p:nvSpPr>
        <p:spPr>
          <a:xfrm>
            <a:off x="838200" y="1427518"/>
            <a:ext cx="10515600" cy="4590106"/>
          </a:xfrm>
        </p:spPr>
        <p:txBody>
          <a:bodyPr>
            <a:normAutofit fontScale="92500" lnSpcReduction="10000"/>
          </a:bodyPr>
          <a:lstStyle/>
          <a:p>
            <a:r>
              <a:rPr lang="en-US" dirty="0"/>
              <a:t>It then comes to the essential point of the ruling, namely the question of the necessity, proportionality and subsidiarity of the interference. On this point, the Commission had indicated that it would be difficult to limit access to the data only to individuals or </a:t>
            </a:r>
            <a:r>
              <a:rPr lang="en-US" dirty="0" err="1"/>
              <a:t>organisations</a:t>
            </a:r>
            <a:r>
              <a:rPr lang="en-US" dirty="0"/>
              <a:t> with a legitimate interest, because that legitimate interest is difficult to define and could therefore lead both to great diversity between Member States and to very restrictive decisions concerning access to the data. It was therefore decided to simply provide that everyone should have access to the data. </a:t>
            </a:r>
          </a:p>
          <a:p>
            <a:r>
              <a:rPr lang="en-US" dirty="0"/>
              <a:t>The Court rejects this reasoning by stating </a:t>
            </a:r>
            <a:r>
              <a:rPr lang="en-US" b="1" dirty="0"/>
              <a:t>‘that the fact that it may be difficult to provide a detailed definition of the circumstances and conditions under which the public may access information on beneficial ownership is no reason for the EU legislature to provide for the general public to access that information.’</a:t>
            </a:r>
            <a:endParaRPr lang="nl-NL" b="1" dirty="0"/>
          </a:p>
        </p:txBody>
      </p:sp>
      <p:sp>
        <p:nvSpPr>
          <p:cNvPr id="4" name="Tijdelijke aanduiding voor dianummer 3">
            <a:extLst>
              <a:ext uri="{FF2B5EF4-FFF2-40B4-BE49-F238E27FC236}">
                <a16:creationId xmlns:a16="http://schemas.microsoft.com/office/drawing/2014/main" id="{3D1837B7-AC2E-58A6-CF81-250499518442}"/>
              </a:ext>
            </a:extLst>
          </p:cNvPr>
          <p:cNvSpPr>
            <a:spLocks noGrp="1"/>
          </p:cNvSpPr>
          <p:nvPr>
            <p:ph type="sldNum" sz="quarter" idx="12"/>
          </p:nvPr>
        </p:nvSpPr>
        <p:spPr/>
        <p:txBody>
          <a:bodyPr/>
          <a:lstStyle/>
          <a:p>
            <a:fld id="{BFFFC0C0-D66F-4067-ACF0-5201F21C882E}" type="slidenum">
              <a:rPr lang="en-US" smtClean="0"/>
              <a:pPr/>
              <a:t>38</a:t>
            </a:fld>
            <a:endParaRPr lang="en-US" dirty="0"/>
          </a:p>
        </p:txBody>
      </p:sp>
    </p:spTree>
    <p:extLst>
      <p:ext uri="{BB962C8B-B14F-4D97-AF65-F5344CB8AC3E}">
        <p14:creationId xmlns:p14="http://schemas.microsoft.com/office/powerpoint/2010/main" val="201839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0C29F80-C775-26BF-01D7-58CECEF48282}"/>
              </a:ext>
            </a:extLst>
          </p:cNvPr>
          <p:cNvSpPr>
            <a:spLocks noGrp="1"/>
          </p:cNvSpPr>
          <p:nvPr>
            <p:ph idx="1"/>
          </p:nvPr>
        </p:nvSpPr>
        <p:spPr>
          <a:xfrm>
            <a:off x="838200" y="1611712"/>
            <a:ext cx="10515600" cy="4405911"/>
          </a:xfrm>
        </p:spPr>
        <p:txBody>
          <a:bodyPr>
            <a:normAutofit fontScale="85000" lnSpcReduction="20000"/>
          </a:bodyPr>
          <a:lstStyle/>
          <a:p>
            <a:r>
              <a:rPr lang="en-US" dirty="0"/>
              <a:t>It continues by noting that there are certainly parties who have a legitimate interest in accessing the information, such as </a:t>
            </a:r>
            <a:r>
              <a:rPr lang="en-US" dirty="0" err="1"/>
              <a:t>organisations</a:t>
            </a:r>
            <a:r>
              <a:rPr lang="en-US" dirty="0"/>
              <a:t> seeking to do business with the </a:t>
            </a:r>
            <a:r>
              <a:rPr lang="en-US" b="1" dirty="0"/>
              <a:t>companies in question and journalists and civil society </a:t>
            </a:r>
            <a:r>
              <a:rPr lang="en-US" b="1" dirty="0" err="1"/>
              <a:t>organisations</a:t>
            </a:r>
            <a:r>
              <a:rPr lang="en-US" b="1" dirty="0"/>
              <a:t> investigating money laundering and terrorist financing. But there is no need to give everyone access to the information</a:t>
            </a:r>
            <a:r>
              <a:rPr lang="en-US" dirty="0"/>
              <a:t>, the CJEU </a:t>
            </a:r>
            <a:r>
              <a:rPr lang="en-US" dirty="0" err="1"/>
              <a:t>emphasises</a:t>
            </a:r>
            <a:r>
              <a:rPr lang="en-US" dirty="0"/>
              <a:t>. </a:t>
            </a:r>
          </a:p>
          <a:p>
            <a:r>
              <a:rPr lang="en-US" dirty="0"/>
              <a:t>Indeed, the Court states that in principle, it is primarily for governmental </a:t>
            </a:r>
            <a:r>
              <a:rPr lang="en-US" dirty="0" err="1"/>
              <a:t>organisations</a:t>
            </a:r>
            <a:r>
              <a:rPr lang="en-US" dirty="0"/>
              <a:t> to investigate money laundering and terrorist financing. It notes that ‘the fact remains that, first, </a:t>
            </a:r>
            <a:r>
              <a:rPr lang="en-US" b="1" dirty="0"/>
              <a:t>combating money laundering and terrorist financing is as a priority a matter for the public authorities and for entities such as credit or financial institutions</a:t>
            </a:r>
            <a:r>
              <a:rPr lang="en-US" dirty="0"/>
              <a:t> which, by reason of their activities, are subject to specific obligations in that regard. Indeed, it is for that reason that points (a) and (b) of the first subparagraph of Article 30(5) of Directive 2015/849 as amended provide that information on beneficial ownership must be accessible, in all cases, to competent authorities and Financial Intelligence Units, without any restriction, as well as to obliged entities, within the framework of customer due diligence.’</a:t>
            </a:r>
            <a:endParaRPr lang="nl-NL" dirty="0"/>
          </a:p>
        </p:txBody>
      </p:sp>
      <p:sp>
        <p:nvSpPr>
          <p:cNvPr id="4" name="Tijdelijke aanduiding voor dianummer 3">
            <a:extLst>
              <a:ext uri="{FF2B5EF4-FFF2-40B4-BE49-F238E27FC236}">
                <a16:creationId xmlns:a16="http://schemas.microsoft.com/office/drawing/2014/main" id="{36E4F6BD-5F6A-AEDD-63D5-AD97F443FCBA}"/>
              </a:ext>
            </a:extLst>
          </p:cNvPr>
          <p:cNvSpPr>
            <a:spLocks noGrp="1"/>
          </p:cNvSpPr>
          <p:nvPr>
            <p:ph type="sldNum" sz="quarter" idx="12"/>
          </p:nvPr>
        </p:nvSpPr>
        <p:spPr/>
        <p:txBody>
          <a:bodyPr/>
          <a:lstStyle/>
          <a:p>
            <a:fld id="{BFFFC0C0-D66F-4067-ACF0-5201F21C882E}" type="slidenum">
              <a:rPr lang="en-US" smtClean="0"/>
              <a:pPr/>
              <a:t>39</a:t>
            </a:fld>
            <a:endParaRPr lang="en-US" dirty="0"/>
          </a:p>
        </p:txBody>
      </p:sp>
    </p:spTree>
    <p:extLst>
      <p:ext uri="{BB962C8B-B14F-4D97-AF65-F5344CB8AC3E}">
        <p14:creationId xmlns:p14="http://schemas.microsoft.com/office/powerpoint/2010/main" val="195711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923155"/>
            <a:ext cx="10515600" cy="2732655"/>
          </a:xfrm>
        </p:spPr>
        <p:txBody>
          <a:bodyPr>
            <a:normAutofit fontScale="92500" lnSpcReduction="20000"/>
          </a:bodyPr>
          <a:lstStyle/>
          <a:p>
            <a:r>
              <a:rPr lang="en-US" b="1" dirty="0"/>
              <a:t>Directive 2003/98/EC of the European Parliament and of the Council of 17 November 2003 on the re-use of public sector information</a:t>
            </a:r>
          </a:p>
          <a:p>
            <a:r>
              <a:rPr lang="en-US" dirty="0"/>
              <a:t>Article 3 General principle</a:t>
            </a:r>
          </a:p>
          <a:p>
            <a:r>
              <a:rPr lang="en-US" dirty="0"/>
              <a:t>Member States shall ensure that, where the re-use of documents held by public sector bodies is allowed, these documents shall be </a:t>
            </a:r>
            <a:r>
              <a:rPr lang="en-US" b="1" dirty="0"/>
              <a:t>re-usable for commercial or non-commercial purposes </a:t>
            </a:r>
            <a:r>
              <a:rPr lang="en-US" dirty="0"/>
              <a:t>in accordance with the conditions set out in Chapters III and IV. Where possible, documents shall be made available through electronic means.</a:t>
            </a:r>
          </a:p>
          <a:p>
            <a:endParaRPr lang="nl-NL" dirty="0"/>
          </a:p>
        </p:txBody>
      </p:sp>
    </p:spTree>
    <p:extLst>
      <p:ext uri="{BB962C8B-B14F-4D97-AF65-F5344CB8AC3E}">
        <p14:creationId xmlns:p14="http://schemas.microsoft.com/office/powerpoint/2010/main" val="744037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2D1090D-2B04-58A3-CCA9-528D07581510}"/>
              </a:ext>
            </a:extLst>
          </p:cNvPr>
          <p:cNvSpPr>
            <a:spLocks noGrp="1"/>
          </p:cNvSpPr>
          <p:nvPr>
            <p:ph idx="1"/>
          </p:nvPr>
        </p:nvSpPr>
        <p:spPr>
          <a:xfrm>
            <a:off x="838200" y="1907742"/>
            <a:ext cx="10515600" cy="4109882"/>
          </a:xfrm>
        </p:spPr>
        <p:txBody>
          <a:bodyPr>
            <a:normAutofit/>
          </a:bodyPr>
          <a:lstStyle/>
          <a:p>
            <a:r>
              <a:rPr lang="en-US" dirty="0"/>
              <a:t>Finally, it zooms in on the possibility for specific parties to request an exception regarding the disclosure of their data. In doing so, the Court is critical of two provisions that give Member States substantial room for interpretation: first, they are allowed to determine whether information other than that mentioned in the EU Directive must also be disclosed and, second, they can determine the conditions under which an exception applies. This means that the legislation on this point is </a:t>
            </a:r>
            <a:r>
              <a:rPr lang="en-US" b="1" dirty="0"/>
              <a:t>not sufficiently clear and unambiguous, especially given the serious interference with citizens’ fundamental rights</a:t>
            </a:r>
            <a:r>
              <a:rPr lang="en-US" dirty="0"/>
              <a:t>.</a:t>
            </a:r>
            <a:endParaRPr lang="nl-NL" dirty="0"/>
          </a:p>
        </p:txBody>
      </p:sp>
      <p:sp>
        <p:nvSpPr>
          <p:cNvPr id="4" name="Tijdelijke aanduiding voor dianummer 3">
            <a:extLst>
              <a:ext uri="{FF2B5EF4-FFF2-40B4-BE49-F238E27FC236}">
                <a16:creationId xmlns:a16="http://schemas.microsoft.com/office/drawing/2014/main" id="{27D97DDB-8A64-5997-DFD7-1964DF569BA9}"/>
              </a:ext>
            </a:extLst>
          </p:cNvPr>
          <p:cNvSpPr>
            <a:spLocks noGrp="1"/>
          </p:cNvSpPr>
          <p:nvPr>
            <p:ph type="sldNum" sz="quarter" idx="12"/>
          </p:nvPr>
        </p:nvSpPr>
        <p:spPr/>
        <p:txBody>
          <a:bodyPr/>
          <a:lstStyle/>
          <a:p>
            <a:fld id="{BFFFC0C0-D66F-4067-ACF0-5201F21C882E}" type="slidenum">
              <a:rPr lang="en-US" smtClean="0"/>
              <a:pPr/>
              <a:t>40</a:t>
            </a:fld>
            <a:endParaRPr lang="en-US" dirty="0"/>
          </a:p>
        </p:txBody>
      </p:sp>
    </p:spTree>
    <p:extLst>
      <p:ext uri="{BB962C8B-B14F-4D97-AF65-F5344CB8AC3E}">
        <p14:creationId xmlns:p14="http://schemas.microsoft.com/office/powerpoint/2010/main" val="575963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9E9AC-AB4E-021A-734A-A8D6815B0069}"/>
              </a:ext>
            </a:extLst>
          </p:cNvPr>
          <p:cNvSpPr>
            <a:spLocks noGrp="1"/>
          </p:cNvSpPr>
          <p:nvPr>
            <p:ph type="title"/>
          </p:nvPr>
        </p:nvSpPr>
        <p:spPr/>
        <p:txBody>
          <a:bodyPr/>
          <a:lstStyle/>
          <a:p>
            <a:r>
              <a:rPr lang="nl-NL" dirty="0"/>
              <a:t>Break</a:t>
            </a:r>
          </a:p>
        </p:txBody>
      </p:sp>
      <p:sp>
        <p:nvSpPr>
          <p:cNvPr id="3" name="Tijdelijke aanduiding voor inhoud 2">
            <a:extLst>
              <a:ext uri="{FF2B5EF4-FFF2-40B4-BE49-F238E27FC236}">
                <a16:creationId xmlns:a16="http://schemas.microsoft.com/office/drawing/2014/main" id="{B2D110F1-3DE3-08FB-2D50-24E804769C06}"/>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820C413-1D16-B137-7007-75AA8DF8ECD9}"/>
              </a:ext>
            </a:extLst>
          </p:cNvPr>
          <p:cNvSpPr>
            <a:spLocks noGrp="1"/>
          </p:cNvSpPr>
          <p:nvPr>
            <p:ph type="sldNum" sz="quarter" idx="12"/>
          </p:nvPr>
        </p:nvSpPr>
        <p:spPr/>
        <p:txBody>
          <a:bodyPr/>
          <a:lstStyle/>
          <a:p>
            <a:fld id="{BFFFC0C0-D66F-4067-ACF0-5201F21C882E}" type="slidenum">
              <a:rPr lang="en-US" smtClean="0"/>
              <a:pPr/>
              <a:t>41</a:t>
            </a:fld>
            <a:endParaRPr lang="en-US" dirty="0"/>
          </a:p>
        </p:txBody>
      </p:sp>
    </p:spTree>
    <p:extLst>
      <p:ext uri="{BB962C8B-B14F-4D97-AF65-F5344CB8AC3E}">
        <p14:creationId xmlns:p14="http://schemas.microsoft.com/office/powerpoint/2010/main" val="277979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F8464-2FC1-4170-B057-14BAACE57AF0}"/>
              </a:ext>
            </a:extLst>
          </p:cNvPr>
          <p:cNvSpPr>
            <a:spLocks noGrp="1"/>
          </p:cNvSpPr>
          <p:nvPr>
            <p:ph type="sldNum" sz="quarter" idx="12"/>
          </p:nvPr>
        </p:nvSpPr>
        <p:spPr/>
        <p:txBody>
          <a:bodyPr/>
          <a:lstStyle/>
          <a:p>
            <a:fld id="{BFFFC0C0-D66F-4067-ACF0-5201F21C882E}" type="slidenum">
              <a:rPr lang="en-US" smtClean="0"/>
              <a:t>42</a:t>
            </a:fld>
            <a:endParaRPr lang="en-US"/>
          </a:p>
        </p:txBody>
      </p:sp>
      <p:sp>
        <p:nvSpPr>
          <p:cNvPr id="5" name="Title 1">
            <a:extLst>
              <a:ext uri="{FF2B5EF4-FFF2-40B4-BE49-F238E27FC236}">
                <a16:creationId xmlns:a16="http://schemas.microsoft.com/office/drawing/2014/main" id="{680AC6E3-36AD-4473-B6D3-4D3521267E83}"/>
              </a:ext>
            </a:extLst>
          </p:cNvPr>
          <p:cNvSpPr>
            <a:spLocks noGrp="1"/>
          </p:cNvSpPr>
          <p:nvPr>
            <p:ph type="title"/>
          </p:nvPr>
        </p:nvSpPr>
        <p:spPr>
          <a:xfrm>
            <a:off x="838200" y="1590159"/>
            <a:ext cx="10515600" cy="1325563"/>
          </a:xfrm>
        </p:spPr>
        <p:txBody>
          <a:bodyPr/>
          <a:lstStyle/>
          <a:p>
            <a:r>
              <a:rPr lang="en-US" dirty="0"/>
              <a:t>ECtHR 		– Claim Rights</a:t>
            </a:r>
            <a:br>
              <a:rPr lang="en-US" dirty="0"/>
            </a:br>
            <a:endParaRPr lang="en-US" dirty="0"/>
          </a:p>
        </p:txBody>
      </p:sp>
      <p:sp>
        <p:nvSpPr>
          <p:cNvPr id="6" name="Content Placeholder 2">
            <a:extLst>
              <a:ext uri="{FF2B5EF4-FFF2-40B4-BE49-F238E27FC236}">
                <a16:creationId xmlns:a16="http://schemas.microsoft.com/office/drawing/2014/main" id="{D5633917-BDAE-40BC-B9F9-32F3DF599374}"/>
              </a:ext>
            </a:extLst>
          </p:cNvPr>
          <p:cNvSpPr>
            <a:spLocks noGrp="1"/>
          </p:cNvSpPr>
          <p:nvPr>
            <p:ph idx="1"/>
          </p:nvPr>
        </p:nvSpPr>
        <p:spPr>
          <a:xfrm>
            <a:off x="838200" y="3170672"/>
            <a:ext cx="10515600" cy="2746551"/>
          </a:xfrm>
        </p:spPr>
        <p:txBody>
          <a:bodyPr/>
          <a:lstStyle/>
          <a:p>
            <a:endParaRPr lang="en-US" dirty="0"/>
          </a:p>
        </p:txBody>
      </p:sp>
    </p:spTree>
    <p:extLst>
      <p:ext uri="{BB962C8B-B14F-4D97-AF65-F5344CB8AC3E}">
        <p14:creationId xmlns:p14="http://schemas.microsoft.com/office/powerpoint/2010/main" val="2963221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fontScale="92500" lnSpcReduction="10000"/>
          </a:bodyPr>
          <a:lstStyle/>
          <a:p>
            <a:r>
              <a:rPr lang="nl-NL" dirty="0" err="1"/>
              <a:t>Dicussions</a:t>
            </a:r>
            <a:r>
              <a:rPr lang="nl-NL" dirty="0"/>
              <a:t> </a:t>
            </a:r>
            <a:r>
              <a:rPr lang="nl-NL" dirty="0" err="1"/>
              <a:t>when</a:t>
            </a:r>
            <a:r>
              <a:rPr lang="nl-NL" dirty="0"/>
              <a:t> </a:t>
            </a:r>
            <a:r>
              <a:rPr lang="nl-NL" dirty="0" err="1"/>
              <a:t>drafting</a:t>
            </a:r>
            <a:r>
              <a:rPr lang="nl-NL" dirty="0"/>
              <a:t>:</a:t>
            </a:r>
          </a:p>
          <a:p>
            <a:pPr marL="457200" lvl="1" indent="0">
              <a:buNone/>
            </a:pPr>
            <a:r>
              <a:rPr lang="nl-NL" dirty="0"/>
              <a:t>1. </a:t>
            </a:r>
            <a:r>
              <a:rPr lang="nl-NL" dirty="0" err="1"/>
              <a:t>Should</a:t>
            </a:r>
            <a:r>
              <a:rPr lang="nl-NL" dirty="0"/>
              <a:t> </a:t>
            </a:r>
            <a:r>
              <a:rPr lang="nl-NL" dirty="0" err="1"/>
              <a:t>there</a:t>
            </a:r>
            <a:r>
              <a:rPr lang="nl-NL" dirty="0"/>
              <a:t> </a:t>
            </a:r>
            <a:r>
              <a:rPr lang="nl-NL" dirty="0" err="1"/>
              <a:t>be</a:t>
            </a:r>
            <a:r>
              <a:rPr lang="nl-NL" dirty="0"/>
              <a:t> a European </a:t>
            </a:r>
            <a:r>
              <a:rPr lang="nl-NL" dirty="0" err="1"/>
              <a:t>Convention</a:t>
            </a:r>
            <a:r>
              <a:rPr lang="nl-NL" dirty="0"/>
              <a:t>? </a:t>
            </a:r>
          </a:p>
          <a:p>
            <a:pPr marL="457200" lvl="1" indent="0">
              <a:buNone/>
            </a:pPr>
            <a:r>
              <a:rPr lang="nl-NL" dirty="0"/>
              <a:t>2. How </a:t>
            </a:r>
            <a:r>
              <a:rPr lang="nl-NL" dirty="0" err="1"/>
              <a:t>should</a:t>
            </a:r>
            <a:r>
              <a:rPr lang="nl-NL" dirty="0"/>
              <a:t> </a:t>
            </a:r>
            <a:r>
              <a:rPr lang="nl-NL" dirty="0" err="1"/>
              <a:t>such</a:t>
            </a:r>
            <a:r>
              <a:rPr lang="nl-NL" dirty="0"/>
              <a:t> a </a:t>
            </a:r>
            <a:r>
              <a:rPr lang="nl-NL" dirty="0" err="1"/>
              <a:t>Convention</a:t>
            </a:r>
            <a:r>
              <a:rPr lang="nl-NL" dirty="0"/>
              <a:t> look like?</a:t>
            </a:r>
          </a:p>
          <a:p>
            <a:pPr marL="457200" lvl="1" indent="0">
              <a:buNone/>
            </a:pPr>
            <a:r>
              <a:rPr lang="nl-NL" dirty="0"/>
              <a:t>3. </a:t>
            </a:r>
            <a:r>
              <a:rPr lang="nl-NL" dirty="0" err="1"/>
              <a:t>Should</a:t>
            </a:r>
            <a:r>
              <a:rPr lang="nl-NL" dirty="0"/>
              <a:t> </a:t>
            </a:r>
            <a:r>
              <a:rPr lang="nl-NL" dirty="0" err="1"/>
              <a:t>there</a:t>
            </a:r>
            <a:r>
              <a:rPr lang="nl-NL" dirty="0"/>
              <a:t> </a:t>
            </a:r>
            <a:r>
              <a:rPr lang="nl-NL" dirty="0" err="1"/>
              <a:t>be</a:t>
            </a:r>
            <a:r>
              <a:rPr lang="nl-NL" dirty="0"/>
              <a:t> a </a:t>
            </a:r>
            <a:r>
              <a:rPr lang="nl-NL" dirty="0" err="1"/>
              <a:t>Commission</a:t>
            </a:r>
            <a:r>
              <a:rPr lang="nl-NL" dirty="0"/>
              <a:t>?</a:t>
            </a:r>
          </a:p>
          <a:p>
            <a:pPr marL="457200" lvl="1" indent="0">
              <a:buNone/>
            </a:pPr>
            <a:r>
              <a:rPr lang="nl-NL" dirty="0"/>
              <a:t>4. </a:t>
            </a:r>
            <a:r>
              <a:rPr lang="nl-NL" dirty="0" err="1"/>
              <a:t>Should</a:t>
            </a:r>
            <a:r>
              <a:rPr lang="nl-NL" dirty="0"/>
              <a:t> </a:t>
            </a:r>
            <a:r>
              <a:rPr lang="nl-NL" dirty="0" err="1"/>
              <a:t>there</a:t>
            </a:r>
            <a:r>
              <a:rPr lang="nl-NL" dirty="0"/>
              <a:t> </a:t>
            </a:r>
            <a:r>
              <a:rPr lang="nl-NL" dirty="0" err="1"/>
              <a:t>be</a:t>
            </a:r>
            <a:r>
              <a:rPr lang="nl-NL" dirty="0"/>
              <a:t> a Court?</a:t>
            </a:r>
          </a:p>
          <a:p>
            <a:pPr marL="457200" lvl="1" indent="0">
              <a:buNone/>
            </a:pPr>
            <a:r>
              <a:rPr lang="nl-NL" dirty="0"/>
              <a:t>5. </a:t>
            </a:r>
            <a:r>
              <a:rPr lang="nl-NL" dirty="0" err="1"/>
              <a:t>Should</a:t>
            </a:r>
            <a:r>
              <a:rPr lang="nl-NL" dirty="0"/>
              <a:t> </a:t>
            </a:r>
            <a:r>
              <a:rPr lang="nl-NL" dirty="0" err="1"/>
              <a:t>individuals</a:t>
            </a:r>
            <a:r>
              <a:rPr lang="nl-NL" dirty="0"/>
              <a:t> have a right </a:t>
            </a:r>
            <a:r>
              <a:rPr lang="nl-NL" dirty="0" err="1"/>
              <a:t>to</a:t>
            </a:r>
            <a:r>
              <a:rPr lang="nl-NL" dirty="0"/>
              <a:t> </a:t>
            </a:r>
            <a:r>
              <a:rPr lang="nl-NL" dirty="0" err="1"/>
              <a:t>complain</a:t>
            </a:r>
            <a:r>
              <a:rPr lang="nl-NL" dirty="0"/>
              <a:t>?</a:t>
            </a:r>
          </a:p>
          <a:p>
            <a:pPr marL="457200" lvl="1" indent="0">
              <a:buNone/>
            </a:pPr>
            <a:r>
              <a:rPr lang="nl-NL" dirty="0"/>
              <a:t>6. </a:t>
            </a:r>
            <a:r>
              <a:rPr lang="nl-NL" dirty="0" err="1"/>
              <a:t>Should</a:t>
            </a:r>
            <a:r>
              <a:rPr lang="nl-NL" dirty="0"/>
              <a:t> </a:t>
            </a:r>
            <a:r>
              <a:rPr lang="nl-NL" dirty="0" err="1"/>
              <a:t>the</a:t>
            </a:r>
            <a:r>
              <a:rPr lang="nl-NL" dirty="0"/>
              <a:t> right </a:t>
            </a:r>
            <a:r>
              <a:rPr lang="nl-NL" dirty="0" err="1"/>
              <a:t>to</a:t>
            </a:r>
            <a:r>
              <a:rPr lang="nl-NL" dirty="0"/>
              <a:t> </a:t>
            </a:r>
            <a:r>
              <a:rPr lang="nl-NL" dirty="0" err="1"/>
              <a:t>education</a:t>
            </a:r>
            <a:r>
              <a:rPr lang="nl-NL" dirty="0"/>
              <a:t>, </a:t>
            </a:r>
            <a:r>
              <a:rPr lang="nl-NL" dirty="0" err="1"/>
              <a:t>the</a:t>
            </a:r>
            <a:r>
              <a:rPr lang="nl-NL" dirty="0"/>
              <a:t> right </a:t>
            </a:r>
            <a:r>
              <a:rPr lang="nl-NL" dirty="0" err="1"/>
              <a:t>to</a:t>
            </a:r>
            <a:r>
              <a:rPr lang="nl-NL" dirty="0"/>
              <a:t> property </a:t>
            </a:r>
            <a:r>
              <a:rPr lang="nl-NL" dirty="0" err="1"/>
              <a:t>and</a:t>
            </a:r>
            <a:r>
              <a:rPr lang="nl-NL" dirty="0"/>
              <a:t> right </a:t>
            </a:r>
            <a:r>
              <a:rPr lang="nl-NL" dirty="0" err="1"/>
              <a:t>to</a:t>
            </a:r>
            <a:r>
              <a:rPr lang="nl-NL" dirty="0"/>
              <a:t> free </a:t>
            </a:r>
            <a:r>
              <a:rPr lang="nl-NL" dirty="0" err="1"/>
              <a:t>elections</a:t>
            </a:r>
            <a:r>
              <a:rPr lang="nl-NL" dirty="0"/>
              <a:t> </a:t>
            </a:r>
            <a:r>
              <a:rPr lang="nl-NL" dirty="0" err="1"/>
              <a:t>be</a:t>
            </a:r>
            <a:r>
              <a:rPr lang="nl-NL" dirty="0"/>
              <a:t> </a:t>
            </a:r>
            <a:r>
              <a:rPr lang="nl-NL" dirty="0" err="1"/>
              <a:t>included</a:t>
            </a:r>
            <a:r>
              <a:rPr lang="nl-NL" dirty="0"/>
              <a:t> in </a:t>
            </a:r>
            <a:r>
              <a:rPr lang="nl-NL" dirty="0" err="1"/>
              <a:t>the</a:t>
            </a:r>
            <a:r>
              <a:rPr lang="nl-NL" dirty="0"/>
              <a:t> </a:t>
            </a:r>
            <a:r>
              <a:rPr lang="nl-NL" dirty="0" err="1"/>
              <a:t>Convention</a:t>
            </a:r>
            <a:r>
              <a:rPr lang="nl-NL" dirty="0"/>
              <a:t>?</a:t>
            </a:r>
          </a:p>
        </p:txBody>
      </p:sp>
    </p:spTree>
    <p:extLst>
      <p:ext uri="{BB962C8B-B14F-4D97-AF65-F5344CB8AC3E}">
        <p14:creationId xmlns:p14="http://schemas.microsoft.com/office/powerpoint/2010/main" val="1841690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1342642"/>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927396"/>
            <a:ext cx="10515600" cy="3090227"/>
          </a:xfrm>
        </p:spPr>
        <p:txBody>
          <a:bodyPr>
            <a:normAutofit fontScale="92500" lnSpcReduction="20000"/>
          </a:bodyPr>
          <a:lstStyle/>
          <a:p>
            <a:r>
              <a:rPr lang="nl-NL" dirty="0"/>
              <a:t>1. </a:t>
            </a:r>
            <a:r>
              <a:rPr lang="nl-NL" dirty="0" err="1"/>
              <a:t>Should</a:t>
            </a:r>
            <a:r>
              <a:rPr lang="nl-NL" dirty="0"/>
              <a:t> </a:t>
            </a:r>
            <a:r>
              <a:rPr lang="nl-NL" dirty="0" err="1"/>
              <a:t>there</a:t>
            </a:r>
            <a:r>
              <a:rPr lang="nl-NL" dirty="0"/>
              <a:t> </a:t>
            </a:r>
            <a:r>
              <a:rPr lang="nl-NL" dirty="0" err="1"/>
              <a:t>be</a:t>
            </a:r>
            <a:r>
              <a:rPr lang="nl-NL" dirty="0"/>
              <a:t> a European </a:t>
            </a:r>
            <a:r>
              <a:rPr lang="nl-NL" dirty="0" err="1"/>
              <a:t>Convention</a:t>
            </a:r>
            <a:r>
              <a:rPr lang="nl-NL" dirty="0"/>
              <a:t>?</a:t>
            </a:r>
          </a:p>
          <a:p>
            <a:pPr lvl="1"/>
            <a:r>
              <a:rPr lang="nl-NL" dirty="0"/>
              <a:t>Yes, Europe </a:t>
            </a:r>
            <a:r>
              <a:rPr lang="nl-NL" dirty="0" err="1"/>
              <a:t>should</a:t>
            </a:r>
            <a:r>
              <a:rPr lang="nl-NL" dirty="0"/>
              <a:t> have </a:t>
            </a:r>
            <a:r>
              <a:rPr lang="nl-NL" dirty="0" err="1"/>
              <a:t>its</a:t>
            </a:r>
            <a:r>
              <a:rPr lang="nl-NL" dirty="0"/>
              <a:t> </a:t>
            </a:r>
            <a:r>
              <a:rPr lang="nl-NL" dirty="0" err="1"/>
              <a:t>own</a:t>
            </a:r>
            <a:r>
              <a:rPr lang="nl-NL" dirty="0"/>
              <a:t> list of </a:t>
            </a:r>
            <a:r>
              <a:rPr lang="nl-NL" dirty="0" err="1"/>
              <a:t>rights</a:t>
            </a:r>
            <a:r>
              <a:rPr lang="nl-NL" dirty="0"/>
              <a:t> </a:t>
            </a:r>
            <a:r>
              <a:rPr lang="nl-NL" dirty="0" err="1"/>
              <a:t>and</a:t>
            </a:r>
            <a:r>
              <a:rPr lang="nl-NL" dirty="0"/>
              <a:t> have a more </a:t>
            </a:r>
            <a:r>
              <a:rPr lang="nl-NL" dirty="0" err="1"/>
              <a:t>precise</a:t>
            </a:r>
            <a:r>
              <a:rPr lang="nl-NL" dirty="0"/>
              <a:t> </a:t>
            </a:r>
            <a:r>
              <a:rPr lang="nl-NL" dirty="0" err="1"/>
              <a:t>and</a:t>
            </a:r>
            <a:r>
              <a:rPr lang="nl-NL" dirty="0"/>
              <a:t> </a:t>
            </a:r>
            <a:r>
              <a:rPr lang="nl-NL" dirty="0" err="1"/>
              <a:t>effective</a:t>
            </a:r>
            <a:r>
              <a:rPr lang="nl-NL" dirty="0"/>
              <a:t> </a:t>
            </a:r>
            <a:r>
              <a:rPr lang="nl-NL" dirty="0" err="1"/>
              <a:t>mechanism</a:t>
            </a:r>
            <a:r>
              <a:rPr lang="nl-NL" dirty="0"/>
              <a:t> of </a:t>
            </a:r>
            <a:r>
              <a:rPr lang="nl-NL" dirty="0" err="1"/>
              <a:t>enforcement</a:t>
            </a:r>
            <a:endParaRPr lang="nl-NL" dirty="0"/>
          </a:p>
          <a:p>
            <a:pPr lvl="1"/>
            <a:r>
              <a:rPr lang="nl-NL" dirty="0"/>
              <a:t>No, we </a:t>
            </a:r>
            <a:r>
              <a:rPr lang="nl-NL" dirty="0" err="1"/>
              <a:t>already</a:t>
            </a:r>
            <a:r>
              <a:rPr lang="nl-NL" dirty="0"/>
              <a:t> have a Universal </a:t>
            </a:r>
            <a:r>
              <a:rPr lang="nl-NL" dirty="0" err="1"/>
              <a:t>Declaration</a:t>
            </a:r>
            <a:r>
              <a:rPr lang="nl-NL" dirty="0"/>
              <a:t> of Human </a:t>
            </a:r>
            <a:r>
              <a:rPr lang="nl-NL" dirty="0" err="1"/>
              <a:t>Rights</a:t>
            </a:r>
            <a:r>
              <a:rPr lang="nl-NL" dirty="0"/>
              <a:t> </a:t>
            </a:r>
            <a:r>
              <a:rPr lang="nl-NL" dirty="0" err="1"/>
              <a:t>and</a:t>
            </a:r>
            <a:r>
              <a:rPr lang="nl-NL" dirty="0"/>
              <a:t> we </a:t>
            </a:r>
            <a:r>
              <a:rPr lang="nl-NL" dirty="0" err="1"/>
              <a:t>should</a:t>
            </a:r>
            <a:r>
              <a:rPr lang="nl-NL" dirty="0"/>
              <a:t> </a:t>
            </a:r>
            <a:r>
              <a:rPr lang="nl-NL" dirty="0" err="1"/>
              <a:t>not</a:t>
            </a:r>
            <a:r>
              <a:rPr lang="nl-NL" dirty="0"/>
              <a:t> have a document </a:t>
            </a:r>
            <a:r>
              <a:rPr lang="nl-NL" dirty="0" err="1"/>
              <a:t>that</a:t>
            </a:r>
            <a:r>
              <a:rPr lang="nl-NL" dirty="0"/>
              <a:t>  </a:t>
            </a:r>
            <a:r>
              <a:rPr lang="nl-NL" dirty="0" err="1"/>
              <a:t>could</a:t>
            </a:r>
            <a:r>
              <a:rPr lang="nl-NL" dirty="0"/>
              <a:t> conflict </a:t>
            </a:r>
            <a:r>
              <a:rPr lang="nl-NL" dirty="0" err="1"/>
              <a:t>with</a:t>
            </a:r>
            <a:r>
              <a:rPr lang="nl-NL" dirty="0"/>
              <a:t> </a:t>
            </a:r>
            <a:r>
              <a:rPr lang="nl-NL" dirty="0" err="1"/>
              <a:t>it</a:t>
            </a:r>
            <a:br>
              <a:rPr lang="nl-NL" dirty="0"/>
            </a:br>
            <a:endParaRPr lang="nl-NL" dirty="0"/>
          </a:p>
          <a:p>
            <a:r>
              <a:rPr lang="nl-NL" dirty="0" err="1"/>
              <a:t>Compromise</a:t>
            </a:r>
            <a:endParaRPr lang="nl-NL" dirty="0"/>
          </a:p>
          <a:p>
            <a:pPr lvl="1"/>
            <a:r>
              <a:rPr lang="nl-NL" dirty="0"/>
              <a:t>Yes, </a:t>
            </a:r>
            <a:r>
              <a:rPr lang="nl-NL" dirty="0" err="1"/>
              <a:t>there</a:t>
            </a:r>
            <a:r>
              <a:rPr lang="nl-NL" dirty="0"/>
              <a:t> is a </a:t>
            </a:r>
            <a:r>
              <a:rPr lang="nl-NL" dirty="0" err="1"/>
              <a:t>Convention</a:t>
            </a:r>
            <a:r>
              <a:rPr lang="nl-NL" dirty="0"/>
              <a:t>, but </a:t>
            </a:r>
            <a:r>
              <a:rPr lang="nl-NL" dirty="0" err="1"/>
              <a:t>signing</a:t>
            </a:r>
            <a:r>
              <a:rPr lang="nl-NL" dirty="0"/>
              <a:t> was </a:t>
            </a:r>
            <a:r>
              <a:rPr lang="nl-NL" dirty="0" err="1"/>
              <a:t>optional</a:t>
            </a:r>
            <a:endParaRPr lang="nl-NL" dirty="0"/>
          </a:p>
          <a:p>
            <a:pPr marL="457200" lvl="1" indent="0">
              <a:buNone/>
            </a:pPr>
            <a:endParaRPr lang="nl-NL" dirty="0"/>
          </a:p>
          <a:p>
            <a:pPr marL="457200" lvl="1" indent="0">
              <a:buNone/>
            </a:pPr>
            <a:r>
              <a:rPr lang="nl-NL" dirty="0"/>
              <a:t> </a:t>
            </a:r>
          </a:p>
          <a:p>
            <a:endParaRPr lang="nl-NL" dirty="0"/>
          </a:p>
        </p:txBody>
      </p:sp>
    </p:spTree>
    <p:extLst>
      <p:ext uri="{BB962C8B-B14F-4D97-AF65-F5344CB8AC3E}">
        <p14:creationId xmlns:p14="http://schemas.microsoft.com/office/powerpoint/2010/main" val="1891469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lnSpcReduction="10000"/>
          </a:bodyPr>
          <a:lstStyle/>
          <a:p>
            <a:r>
              <a:rPr lang="nl-NL" dirty="0"/>
              <a:t>2. How </a:t>
            </a:r>
            <a:r>
              <a:rPr lang="nl-NL" dirty="0" err="1"/>
              <a:t>should</a:t>
            </a:r>
            <a:r>
              <a:rPr lang="nl-NL" dirty="0"/>
              <a:t> </a:t>
            </a:r>
            <a:r>
              <a:rPr lang="nl-NL" dirty="0" err="1"/>
              <a:t>such</a:t>
            </a:r>
            <a:r>
              <a:rPr lang="nl-NL" dirty="0"/>
              <a:t> a </a:t>
            </a:r>
            <a:r>
              <a:rPr lang="nl-NL" dirty="0" err="1"/>
              <a:t>Convention</a:t>
            </a:r>
            <a:r>
              <a:rPr lang="nl-NL" dirty="0"/>
              <a:t> look like?</a:t>
            </a:r>
          </a:p>
          <a:p>
            <a:pPr lvl="1"/>
            <a:r>
              <a:rPr lang="nl-NL" dirty="0" err="1"/>
              <a:t>Ennumeration</a:t>
            </a:r>
            <a:r>
              <a:rPr lang="nl-NL" dirty="0"/>
              <a:t> (</a:t>
            </a:r>
            <a:r>
              <a:rPr lang="nl-NL" dirty="0" err="1"/>
              <a:t>Alternative</a:t>
            </a:r>
            <a:r>
              <a:rPr lang="nl-NL" dirty="0"/>
              <a:t> A)</a:t>
            </a:r>
          </a:p>
          <a:p>
            <a:pPr lvl="1"/>
            <a:r>
              <a:rPr lang="nl-NL" dirty="0" err="1"/>
              <a:t>Precise</a:t>
            </a:r>
            <a:r>
              <a:rPr lang="nl-NL" dirty="0"/>
              <a:t> </a:t>
            </a:r>
            <a:r>
              <a:rPr lang="nl-NL" dirty="0" err="1"/>
              <a:t>definition</a:t>
            </a:r>
            <a:r>
              <a:rPr lang="nl-NL" dirty="0"/>
              <a:t> (</a:t>
            </a:r>
            <a:r>
              <a:rPr lang="nl-NL" dirty="0" err="1"/>
              <a:t>Alternative</a:t>
            </a:r>
            <a:r>
              <a:rPr lang="nl-NL" dirty="0"/>
              <a:t> B)</a:t>
            </a:r>
            <a:br>
              <a:rPr lang="nl-NL" dirty="0"/>
            </a:br>
            <a:endParaRPr lang="nl-NL" dirty="0"/>
          </a:p>
          <a:p>
            <a:r>
              <a:rPr lang="nl-NL" dirty="0" err="1"/>
              <a:t>Compromise</a:t>
            </a:r>
            <a:endParaRPr lang="nl-NL" dirty="0"/>
          </a:p>
          <a:p>
            <a:pPr lvl="1"/>
            <a:r>
              <a:rPr lang="nl-NL" dirty="0" err="1"/>
              <a:t>Precise</a:t>
            </a:r>
            <a:r>
              <a:rPr lang="nl-NL" dirty="0"/>
              <a:t> </a:t>
            </a:r>
            <a:r>
              <a:rPr lang="nl-NL" dirty="0" err="1"/>
              <a:t>definition</a:t>
            </a:r>
            <a:r>
              <a:rPr lang="nl-NL" dirty="0"/>
              <a:t> was taken as basis, but </a:t>
            </a:r>
            <a:r>
              <a:rPr lang="nl-NL" dirty="0" err="1"/>
              <a:t>the</a:t>
            </a:r>
            <a:r>
              <a:rPr lang="nl-NL" dirty="0"/>
              <a:t> </a:t>
            </a:r>
            <a:r>
              <a:rPr lang="nl-NL" dirty="0" err="1"/>
              <a:t>rights</a:t>
            </a:r>
            <a:r>
              <a:rPr lang="nl-NL" dirty="0"/>
              <a:t> </a:t>
            </a:r>
            <a:r>
              <a:rPr lang="nl-NL" dirty="0" err="1"/>
              <a:t>ennumerated</a:t>
            </a:r>
            <a:r>
              <a:rPr lang="nl-NL" dirty="0"/>
              <a:t> in </a:t>
            </a:r>
            <a:r>
              <a:rPr lang="nl-NL" dirty="0" err="1"/>
              <a:t>Alternative</a:t>
            </a:r>
            <a:r>
              <a:rPr lang="nl-NL" dirty="0"/>
              <a:t> A </a:t>
            </a:r>
            <a:r>
              <a:rPr lang="nl-NL" dirty="0" err="1"/>
              <a:t>and</a:t>
            </a:r>
            <a:r>
              <a:rPr lang="nl-NL" dirty="0"/>
              <a:t> </a:t>
            </a:r>
            <a:r>
              <a:rPr lang="nl-NL" dirty="0" err="1"/>
              <a:t>the</a:t>
            </a:r>
            <a:r>
              <a:rPr lang="nl-NL" dirty="0"/>
              <a:t> </a:t>
            </a:r>
            <a:r>
              <a:rPr lang="nl-NL" dirty="0" err="1"/>
              <a:t>other</a:t>
            </a:r>
            <a:r>
              <a:rPr lang="nl-NL" dirty="0"/>
              <a:t> </a:t>
            </a:r>
            <a:r>
              <a:rPr lang="nl-NL" dirty="0" err="1"/>
              <a:t>provisions</a:t>
            </a:r>
            <a:r>
              <a:rPr lang="nl-NL" dirty="0"/>
              <a:t> </a:t>
            </a:r>
            <a:r>
              <a:rPr lang="nl-NL" dirty="0" err="1"/>
              <a:t>were</a:t>
            </a:r>
            <a:r>
              <a:rPr lang="nl-NL" dirty="0"/>
              <a:t> </a:t>
            </a:r>
            <a:r>
              <a:rPr lang="nl-NL" dirty="0" err="1"/>
              <a:t>merged</a:t>
            </a:r>
            <a:endParaRPr lang="nl-NL" dirty="0"/>
          </a:p>
          <a:p>
            <a:endParaRPr lang="nl-NL" dirty="0"/>
          </a:p>
        </p:txBody>
      </p:sp>
    </p:spTree>
    <p:extLst>
      <p:ext uri="{BB962C8B-B14F-4D97-AF65-F5344CB8AC3E}">
        <p14:creationId xmlns:p14="http://schemas.microsoft.com/office/powerpoint/2010/main" val="821154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D1DE911-AF3F-4F54-A080-673F56B1F33E}"/>
              </a:ext>
            </a:extLst>
          </p:cNvPr>
          <p:cNvSpPr>
            <a:spLocks noGrp="1"/>
          </p:cNvSpPr>
          <p:nvPr>
            <p:ph idx="1"/>
          </p:nvPr>
        </p:nvSpPr>
        <p:spPr>
          <a:xfrm>
            <a:off x="838200" y="1968759"/>
            <a:ext cx="10515600" cy="4208204"/>
          </a:xfrm>
        </p:spPr>
        <p:txBody>
          <a:bodyPr/>
          <a:lstStyle/>
          <a:p>
            <a:pPr marL="0" indent="0">
              <a:buNone/>
            </a:pPr>
            <a:endParaRPr lang="nl-NL" dirty="0"/>
          </a:p>
        </p:txBody>
      </p:sp>
      <p:pic>
        <p:nvPicPr>
          <p:cNvPr id="4" name="Afbeelding 3">
            <a:extLst>
              <a:ext uri="{FF2B5EF4-FFF2-40B4-BE49-F238E27FC236}">
                <a16:creationId xmlns:a16="http://schemas.microsoft.com/office/drawing/2014/main" id="{A225E82A-EC58-4F58-8FA3-12E4C6A44E77}"/>
              </a:ext>
            </a:extLst>
          </p:cNvPr>
          <p:cNvPicPr>
            <a:picLocks noChangeAspect="1"/>
          </p:cNvPicPr>
          <p:nvPr/>
        </p:nvPicPr>
        <p:blipFill>
          <a:blip r:embed="rId2"/>
          <a:stretch>
            <a:fillRect/>
          </a:stretch>
        </p:blipFill>
        <p:spPr>
          <a:xfrm>
            <a:off x="712076" y="1191788"/>
            <a:ext cx="10817772" cy="5205127"/>
          </a:xfrm>
          <a:prstGeom prst="rect">
            <a:avLst/>
          </a:prstGeom>
        </p:spPr>
      </p:pic>
    </p:spTree>
    <p:extLst>
      <p:ext uri="{BB962C8B-B14F-4D97-AF65-F5344CB8AC3E}">
        <p14:creationId xmlns:p14="http://schemas.microsoft.com/office/powerpoint/2010/main" val="219242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a:extLst>
              <a:ext uri="{FF2B5EF4-FFF2-40B4-BE49-F238E27FC236}">
                <a16:creationId xmlns:a16="http://schemas.microsoft.com/office/drawing/2014/main" id="{8C5D85CF-4B41-41B5-A35F-139E64AEB372}"/>
              </a:ext>
            </a:extLst>
          </p:cNvPr>
          <p:cNvPicPr>
            <a:picLocks noChangeAspect="1"/>
          </p:cNvPicPr>
          <p:nvPr/>
        </p:nvPicPr>
        <p:blipFill>
          <a:blip r:embed="rId2"/>
          <a:stretch>
            <a:fillRect/>
          </a:stretch>
        </p:blipFill>
        <p:spPr>
          <a:xfrm>
            <a:off x="1000708" y="1306285"/>
            <a:ext cx="10190584" cy="4870677"/>
          </a:xfrm>
          <a:prstGeom prst="rect">
            <a:avLst/>
          </a:prstGeom>
        </p:spPr>
      </p:pic>
    </p:spTree>
    <p:extLst>
      <p:ext uri="{BB962C8B-B14F-4D97-AF65-F5344CB8AC3E}">
        <p14:creationId xmlns:p14="http://schemas.microsoft.com/office/powerpoint/2010/main" val="2486234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778994" y="1309750"/>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723466"/>
            <a:ext cx="10515600" cy="3294158"/>
          </a:xfrm>
        </p:spPr>
        <p:txBody>
          <a:bodyPr>
            <a:normAutofit fontScale="92500" lnSpcReduction="20000"/>
          </a:bodyPr>
          <a:lstStyle/>
          <a:p>
            <a:r>
              <a:rPr lang="nl-NL" dirty="0"/>
              <a:t>3. </a:t>
            </a:r>
            <a:r>
              <a:rPr lang="nl-NL" dirty="0" err="1"/>
              <a:t>Should</a:t>
            </a:r>
            <a:r>
              <a:rPr lang="nl-NL" dirty="0"/>
              <a:t> </a:t>
            </a:r>
            <a:r>
              <a:rPr lang="nl-NL" dirty="0" err="1"/>
              <a:t>there</a:t>
            </a:r>
            <a:r>
              <a:rPr lang="nl-NL" dirty="0"/>
              <a:t> </a:t>
            </a:r>
            <a:r>
              <a:rPr lang="nl-NL" dirty="0" err="1"/>
              <a:t>be</a:t>
            </a:r>
            <a:r>
              <a:rPr lang="nl-NL" dirty="0"/>
              <a:t> a </a:t>
            </a:r>
            <a:r>
              <a:rPr lang="nl-NL" dirty="0" err="1"/>
              <a:t>Commission</a:t>
            </a:r>
            <a:r>
              <a:rPr lang="nl-NL" dirty="0"/>
              <a:t>?</a:t>
            </a:r>
          </a:p>
          <a:p>
            <a:pPr lvl="1"/>
            <a:r>
              <a:rPr lang="nl-NL" dirty="0"/>
              <a:t>Yes, </a:t>
            </a:r>
            <a:r>
              <a:rPr lang="nl-NL" dirty="0" err="1"/>
              <a:t>the</a:t>
            </a:r>
            <a:r>
              <a:rPr lang="nl-NL" dirty="0"/>
              <a:t> </a:t>
            </a:r>
            <a:r>
              <a:rPr lang="nl-NL" dirty="0" err="1"/>
              <a:t>Commission</a:t>
            </a:r>
            <a:r>
              <a:rPr lang="nl-NL" dirty="0"/>
              <a:t> </a:t>
            </a:r>
            <a:r>
              <a:rPr lang="nl-NL" dirty="0" err="1"/>
              <a:t>could</a:t>
            </a:r>
            <a:r>
              <a:rPr lang="nl-NL" dirty="0"/>
              <a:t> </a:t>
            </a:r>
            <a:r>
              <a:rPr lang="nl-NL" dirty="0" err="1"/>
              <a:t>investigate</a:t>
            </a:r>
            <a:r>
              <a:rPr lang="nl-NL" dirty="0"/>
              <a:t> </a:t>
            </a:r>
            <a:r>
              <a:rPr lang="nl-NL" dirty="0" err="1"/>
              <a:t>the</a:t>
            </a:r>
            <a:r>
              <a:rPr lang="nl-NL" dirty="0"/>
              <a:t> </a:t>
            </a:r>
            <a:r>
              <a:rPr lang="nl-NL" dirty="0" err="1"/>
              <a:t>facts</a:t>
            </a:r>
            <a:r>
              <a:rPr lang="nl-NL" dirty="0"/>
              <a:t> of </a:t>
            </a:r>
            <a:r>
              <a:rPr lang="nl-NL" dirty="0" err="1"/>
              <a:t>the</a:t>
            </a:r>
            <a:r>
              <a:rPr lang="nl-NL" dirty="0"/>
              <a:t> matter, </a:t>
            </a:r>
            <a:r>
              <a:rPr lang="nl-NL" dirty="0" err="1"/>
              <a:t>its</a:t>
            </a:r>
            <a:r>
              <a:rPr lang="nl-NL" dirty="0"/>
              <a:t> </a:t>
            </a:r>
            <a:r>
              <a:rPr lang="nl-NL" dirty="0" err="1"/>
              <a:t>judgement</a:t>
            </a:r>
            <a:r>
              <a:rPr lang="nl-NL" dirty="0"/>
              <a:t> </a:t>
            </a:r>
            <a:r>
              <a:rPr lang="nl-NL" dirty="0" err="1"/>
              <a:t>would</a:t>
            </a:r>
            <a:r>
              <a:rPr lang="nl-NL" dirty="0"/>
              <a:t> have a </a:t>
            </a:r>
            <a:r>
              <a:rPr lang="nl-NL" dirty="0" err="1"/>
              <a:t>reputational</a:t>
            </a:r>
            <a:r>
              <a:rPr lang="nl-NL" dirty="0"/>
              <a:t> effect </a:t>
            </a:r>
            <a:r>
              <a:rPr lang="nl-NL" dirty="0" err="1"/>
              <a:t>and</a:t>
            </a:r>
            <a:r>
              <a:rPr lang="nl-NL" dirty="0"/>
              <a:t> </a:t>
            </a:r>
            <a:r>
              <a:rPr lang="nl-NL" dirty="0" err="1"/>
              <a:t>the</a:t>
            </a:r>
            <a:r>
              <a:rPr lang="nl-NL" dirty="0"/>
              <a:t> </a:t>
            </a:r>
            <a:r>
              <a:rPr lang="nl-NL" dirty="0" err="1"/>
              <a:t>Commission</a:t>
            </a:r>
            <a:r>
              <a:rPr lang="nl-NL" dirty="0"/>
              <a:t> </a:t>
            </a:r>
            <a:r>
              <a:rPr lang="nl-NL" dirty="0" err="1"/>
              <a:t>could</a:t>
            </a:r>
            <a:r>
              <a:rPr lang="nl-NL" dirty="0"/>
              <a:t> </a:t>
            </a:r>
            <a:r>
              <a:rPr lang="nl-NL" dirty="0" err="1"/>
              <a:t>try</a:t>
            </a:r>
            <a:r>
              <a:rPr lang="nl-NL" dirty="0"/>
              <a:t> </a:t>
            </a:r>
            <a:r>
              <a:rPr lang="nl-NL" dirty="0" err="1"/>
              <a:t>and</a:t>
            </a:r>
            <a:r>
              <a:rPr lang="nl-NL" dirty="0"/>
              <a:t> </a:t>
            </a:r>
            <a:r>
              <a:rPr lang="nl-NL" dirty="0" err="1"/>
              <a:t>it</a:t>
            </a:r>
            <a:r>
              <a:rPr lang="nl-NL" dirty="0"/>
              <a:t> </a:t>
            </a:r>
            <a:r>
              <a:rPr lang="nl-NL" dirty="0" err="1"/>
              <a:t>could</a:t>
            </a:r>
            <a:r>
              <a:rPr lang="nl-NL" dirty="0"/>
              <a:t> </a:t>
            </a:r>
            <a:r>
              <a:rPr lang="nl-NL" dirty="0" err="1"/>
              <a:t>stimulate</a:t>
            </a:r>
            <a:r>
              <a:rPr lang="nl-NL" dirty="0"/>
              <a:t> a </a:t>
            </a:r>
            <a:r>
              <a:rPr lang="nl-NL" dirty="0" err="1"/>
              <a:t>settlement</a:t>
            </a:r>
            <a:endParaRPr lang="nl-NL" dirty="0"/>
          </a:p>
          <a:p>
            <a:pPr lvl="1"/>
            <a:r>
              <a:rPr lang="nl-NL" dirty="0"/>
              <a:t>No, </a:t>
            </a:r>
            <a:r>
              <a:rPr lang="nl-NL" dirty="0" err="1"/>
              <a:t>there</a:t>
            </a:r>
            <a:r>
              <a:rPr lang="nl-NL" dirty="0"/>
              <a:t> is no </a:t>
            </a:r>
            <a:r>
              <a:rPr lang="nl-NL" dirty="0" err="1"/>
              <a:t>need</a:t>
            </a:r>
            <a:r>
              <a:rPr lang="nl-NL" dirty="0"/>
              <a:t> </a:t>
            </a:r>
            <a:r>
              <a:rPr lang="nl-NL" dirty="0" err="1"/>
              <a:t>for</a:t>
            </a:r>
            <a:r>
              <a:rPr lang="nl-NL" dirty="0"/>
              <a:t> a </a:t>
            </a:r>
            <a:r>
              <a:rPr lang="nl-NL" dirty="0" err="1"/>
              <a:t>supervisory</a:t>
            </a:r>
            <a:r>
              <a:rPr lang="nl-NL" dirty="0"/>
              <a:t> </a:t>
            </a:r>
            <a:r>
              <a:rPr lang="nl-NL" dirty="0" err="1"/>
              <a:t>mechanism</a:t>
            </a:r>
            <a:r>
              <a:rPr lang="nl-NL" dirty="0"/>
              <a:t> </a:t>
            </a:r>
            <a:r>
              <a:rPr lang="nl-NL" dirty="0" err="1"/>
              <a:t>within</a:t>
            </a:r>
            <a:r>
              <a:rPr lang="nl-NL" dirty="0"/>
              <a:t> </a:t>
            </a:r>
            <a:r>
              <a:rPr lang="nl-NL" dirty="0" err="1"/>
              <a:t>the</a:t>
            </a:r>
            <a:r>
              <a:rPr lang="nl-NL" dirty="0"/>
              <a:t> Council of Europe, </a:t>
            </a:r>
            <a:r>
              <a:rPr lang="nl-NL" dirty="0" err="1"/>
              <a:t>both</a:t>
            </a:r>
            <a:r>
              <a:rPr lang="nl-NL" dirty="0"/>
              <a:t> </a:t>
            </a:r>
            <a:r>
              <a:rPr lang="nl-NL" dirty="0" err="1"/>
              <a:t>because</a:t>
            </a:r>
            <a:r>
              <a:rPr lang="nl-NL" dirty="0"/>
              <a:t> </a:t>
            </a:r>
            <a:r>
              <a:rPr lang="nl-NL" dirty="0" err="1"/>
              <a:t>countries</a:t>
            </a:r>
            <a:r>
              <a:rPr lang="nl-NL" dirty="0"/>
              <a:t> had </a:t>
            </a:r>
            <a:r>
              <a:rPr lang="nl-NL" dirty="0" err="1"/>
              <a:t>mechanisms</a:t>
            </a:r>
            <a:r>
              <a:rPr lang="nl-NL" dirty="0"/>
              <a:t> in </a:t>
            </a:r>
            <a:r>
              <a:rPr lang="nl-NL" dirty="0" err="1"/>
              <a:t>place</a:t>
            </a:r>
            <a:r>
              <a:rPr lang="nl-NL" dirty="0"/>
              <a:t> </a:t>
            </a:r>
            <a:r>
              <a:rPr lang="nl-NL" dirty="0" err="1"/>
              <a:t>and</a:t>
            </a:r>
            <a:r>
              <a:rPr lang="nl-NL" dirty="0"/>
              <a:t> </a:t>
            </a:r>
            <a:r>
              <a:rPr lang="nl-NL" dirty="0" err="1"/>
              <a:t>because</a:t>
            </a:r>
            <a:r>
              <a:rPr lang="nl-NL" dirty="0"/>
              <a:t> </a:t>
            </a:r>
            <a:r>
              <a:rPr lang="nl-NL" dirty="0" err="1"/>
              <a:t>there</a:t>
            </a:r>
            <a:r>
              <a:rPr lang="nl-NL" dirty="0"/>
              <a:t> was </a:t>
            </a:r>
            <a:r>
              <a:rPr lang="nl-NL" dirty="0" err="1"/>
              <a:t>the</a:t>
            </a:r>
            <a:r>
              <a:rPr lang="nl-NL" dirty="0"/>
              <a:t> International Court of </a:t>
            </a:r>
            <a:r>
              <a:rPr lang="nl-NL" dirty="0" err="1"/>
              <a:t>Justice</a:t>
            </a:r>
            <a:r>
              <a:rPr lang="nl-NL" dirty="0"/>
              <a:t> in The Hague</a:t>
            </a:r>
            <a:br>
              <a:rPr lang="nl-NL" dirty="0"/>
            </a:br>
            <a:endParaRPr lang="nl-NL" dirty="0"/>
          </a:p>
          <a:p>
            <a:r>
              <a:rPr lang="nl-NL" dirty="0" err="1"/>
              <a:t>Compromise</a:t>
            </a:r>
            <a:endParaRPr lang="nl-NL" dirty="0"/>
          </a:p>
          <a:p>
            <a:pPr lvl="1"/>
            <a:r>
              <a:rPr lang="nl-NL" dirty="0"/>
              <a:t>Yes, </a:t>
            </a:r>
            <a:r>
              <a:rPr lang="nl-NL" dirty="0" err="1"/>
              <a:t>there</a:t>
            </a:r>
            <a:r>
              <a:rPr lang="nl-NL" dirty="0"/>
              <a:t> is a </a:t>
            </a:r>
            <a:r>
              <a:rPr lang="nl-NL" dirty="0" err="1"/>
              <a:t>Commission</a:t>
            </a:r>
            <a:r>
              <a:rPr lang="nl-NL" dirty="0"/>
              <a:t>, but </a:t>
            </a:r>
            <a:r>
              <a:rPr lang="nl-NL" dirty="0" err="1"/>
              <a:t>its</a:t>
            </a:r>
            <a:r>
              <a:rPr lang="nl-NL" dirty="0"/>
              <a:t> </a:t>
            </a:r>
            <a:r>
              <a:rPr lang="nl-NL" dirty="0" err="1"/>
              <a:t>authority</a:t>
            </a:r>
            <a:r>
              <a:rPr lang="nl-NL" dirty="0"/>
              <a:t> was </a:t>
            </a:r>
            <a:r>
              <a:rPr lang="nl-NL" dirty="0" err="1"/>
              <a:t>dependent</a:t>
            </a:r>
            <a:r>
              <a:rPr lang="nl-NL" dirty="0"/>
              <a:t> on </a:t>
            </a:r>
            <a:r>
              <a:rPr lang="nl-NL" dirty="0" err="1"/>
              <a:t>ratification</a:t>
            </a:r>
            <a:r>
              <a:rPr lang="nl-NL" dirty="0"/>
              <a:t> </a:t>
            </a:r>
            <a:r>
              <a:rPr lang="nl-NL" dirty="0" err="1"/>
              <a:t>by</a:t>
            </a:r>
            <a:r>
              <a:rPr lang="nl-NL" dirty="0"/>
              <a:t> </a:t>
            </a:r>
            <a:r>
              <a:rPr lang="nl-NL" dirty="0" err="1"/>
              <a:t>each</a:t>
            </a:r>
            <a:r>
              <a:rPr lang="nl-NL" dirty="0"/>
              <a:t> </a:t>
            </a:r>
            <a:r>
              <a:rPr lang="nl-NL" dirty="0" err="1"/>
              <a:t>individual</a:t>
            </a:r>
            <a:r>
              <a:rPr lang="nl-NL" dirty="0"/>
              <a:t> Member State</a:t>
            </a:r>
          </a:p>
          <a:p>
            <a:endParaRPr lang="nl-NL" dirty="0"/>
          </a:p>
        </p:txBody>
      </p:sp>
    </p:spTree>
    <p:extLst>
      <p:ext uri="{BB962C8B-B14F-4D97-AF65-F5344CB8AC3E}">
        <p14:creationId xmlns:p14="http://schemas.microsoft.com/office/powerpoint/2010/main" val="1873966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1303172"/>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559004"/>
            <a:ext cx="10515600" cy="3458619"/>
          </a:xfrm>
        </p:spPr>
        <p:txBody>
          <a:bodyPr>
            <a:normAutofit lnSpcReduction="10000"/>
          </a:bodyPr>
          <a:lstStyle/>
          <a:p>
            <a:r>
              <a:rPr lang="nl-NL" dirty="0"/>
              <a:t>4. </a:t>
            </a:r>
            <a:r>
              <a:rPr lang="nl-NL" dirty="0" err="1"/>
              <a:t>Should</a:t>
            </a:r>
            <a:r>
              <a:rPr lang="nl-NL" dirty="0"/>
              <a:t> </a:t>
            </a:r>
            <a:r>
              <a:rPr lang="nl-NL" dirty="0" err="1"/>
              <a:t>there</a:t>
            </a:r>
            <a:r>
              <a:rPr lang="nl-NL" dirty="0"/>
              <a:t> </a:t>
            </a:r>
            <a:r>
              <a:rPr lang="nl-NL" dirty="0" err="1"/>
              <a:t>be</a:t>
            </a:r>
            <a:r>
              <a:rPr lang="nl-NL" dirty="0"/>
              <a:t> a Court?</a:t>
            </a:r>
          </a:p>
          <a:p>
            <a:pPr lvl="1"/>
            <a:r>
              <a:rPr lang="nl-NL" dirty="0"/>
              <a:t>Yes, a Court </a:t>
            </a:r>
            <a:r>
              <a:rPr lang="nl-NL" dirty="0" err="1"/>
              <a:t>could</a:t>
            </a:r>
            <a:r>
              <a:rPr lang="nl-NL" dirty="0"/>
              <a:t> </a:t>
            </a:r>
            <a:r>
              <a:rPr lang="nl-NL" dirty="0" err="1"/>
              <a:t>impose</a:t>
            </a:r>
            <a:r>
              <a:rPr lang="nl-NL" dirty="0"/>
              <a:t> </a:t>
            </a:r>
            <a:r>
              <a:rPr lang="nl-NL" dirty="0" err="1"/>
              <a:t>sanctions</a:t>
            </a:r>
            <a:r>
              <a:rPr lang="nl-NL" dirty="0"/>
              <a:t> </a:t>
            </a:r>
            <a:r>
              <a:rPr lang="nl-NL" dirty="0" err="1"/>
              <a:t>and</a:t>
            </a:r>
            <a:r>
              <a:rPr lang="nl-NL" dirty="0"/>
              <a:t> </a:t>
            </a:r>
            <a:r>
              <a:rPr lang="nl-NL" dirty="0" err="1"/>
              <a:t>penalties</a:t>
            </a:r>
            <a:r>
              <a:rPr lang="nl-NL" dirty="0"/>
              <a:t>, </a:t>
            </a:r>
            <a:r>
              <a:rPr lang="nl-NL" dirty="0" err="1"/>
              <a:t>meaning</a:t>
            </a:r>
            <a:r>
              <a:rPr lang="nl-NL" dirty="0"/>
              <a:t> </a:t>
            </a:r>
            <a:r>
              <a:rPr lang="nl-NL" dirty="0" err="1"/>
              <a:t>that</a:t>
            </a:r>
            <a:r>
              <a:rPr lang="nl-NL" dirty="0"/>
              <a:t> </a:t>
            </a:r>
            <a:r>
              <a:rPr lang="nl-NL" dirty="0" err="1"/>
              <a:t>there</a:t>
            </a:r>
            <a:r>
              <a:rPr lang="nl-NL" dirty="0"/>
              <a:t> </a:t>
            </a:r>
            <a:r>
              <a:rPr lang="nl-NL" dirty="0" err="1"/>
              <a:t>would</a:t>
            </a:r>
            <a:r>
              <a:rPr lang="nl-NL" dirty="0"/>
              <a:t> </a:t>
            </a:r>
            <a:r>
              <a:rPr lang="nl-NL" dirty="0" err="1"/>
              <a:t>be</a:t>
            </a:r>
            <a:r>
              <a:rPr lang="nl-NL" dirty="0"/>
              <a:t> </a:t>
            </a:r>
            <a:r>
              <a:rPr lang="nl-NL" dirty="0" err="1"/>
              <a:t>an</a:t>
            </a:r>
            <a:r>
              <a:rPr lang="nl-NL" dirty="0"/>
              <a:t> </a:t>
            </a:r>
            <a:r>
              <a:rPr lang="nl-NL" dirty="0" err="1"/>
              <a:t>effective</a:t>
            </a:r>
            <a:r>
              <a:rPr lang="nl-NL" dirty="0"/>
              <a:t> </a:t>
            </a:r>
            <a:r>
              <a:rPr lang="nl-NL" dirty="0" err="1"/>
              <a:t>enforcement-mechanism</a:t>
            </a:r>
            <a:r>
              <a:rPr lang="nl-NL" dirty="0"/>
              <a:t> </a:t>
            </a:r>
            <a:r>
              <a:rPr lang="nl-NL" dirty="0" err="1"/>
              <a:t>for</a:t>
            </a:r>
            <a:r>
              <a:rPr lang="nl-NL" dirty="0"/>
              <a:t> </a:t>
            </a:r>
            <a:r>
              <a:rPr lang="nl-NL" dirty="0" err="1"/>
              <a:t>the</a:t>
            </a:r>
            <a:r>
              <a:rPr lang="nl-NL" dirty="0"/>
              <a:t> ECHR</a:t>
            </a:r>
          </a:p>
          <a:p>
            <a:pPr lvl="1"/>
            <a:r>
              <a:rPr lang="nl-NL" dirty="0"/>
              <a:t>No, </a:t>
            </a:r>
            <a:r>
              <a:rPr lang="nl-NL" dirty="0" err="1"/>
              <a:t>this</a:t>
            </a:r>
            <a:r>
              <a:rPr lang="nl-NL" dirty="0"/>
              <a:t> </a:t>
            </a:r>
            <a:r>
              <a:rPr lang="nl-NL" dirty="0" err="1"/>
              <a:t>would</a:t>
            </a:r>
            <a:r>
              <a:rPr lang="nl-NL" dirty="0"/>
              <a:t> </a:t>
            </a:r>
            <a:r>
              <a:rPr lang="nl-NL" dirty="0" err="1"/>
              <a:t>limmit</a:t>
            </a:r>
            <a:r>
              <a:rPr lang="nl-NL" dirty="0"/>
              <a:t> </a:t>
            </a:r>
            <a:r>
              <a:rPr lang="nl-NL" dirty="0" err="1"/>
              <a:t>the</a:t>
            </a:r>
            <a:r>
              <a:rPr lang="nl-NL" dirty="0"/>
              <a:t> </a:t>
            </a:r>
            <a:r>
              <a:rPr lang="nl-NL" dirty="0" err="1"/>
              <a:t>national</a:t>
            </a:r>
            <a:r>
              <a:rPr lang="nl-NL" dirty="0"/>
              <a:t> </a:t>
            </a:r>
            <a:r>
              <a:rPr lang="nl-NL" dirty="0" err="1"/>
              <a:t>authority</a:t>
            </a:r>
            <a:r>
              <a:rPr lang="nl-NL" dirty="0"/>
              <a:t> + </a:t>
            </a:r>
            <a:r>
              <a:rPr lang="nl-NL" dirty="0" err="1"/>
              <a:t>if</a:t>
            </a:r>
            <a:r>
              <a:rPr lang="nl-NL" dirty="0"/>
              <a:t> </a:t>
            </a:r>
            <a:r>
              <a:rPr lang="nl-NL" dirty="0" err="1"/>
              <a:t>there</a:t>
            </a:r>
            <a:r>
              <a:rPr lang="nl-NL" dirty="0"/>
              <a:t> was a </a:t>
            </a:r>
            <a:r>
              <a:rPr lang="nl-NL" dirty="0" err="1"/>
              <a:t>truly</a:t>
            </a:r>
            <a:r>
              <a:rPr lang="nl-NL" dirty="0"/>
              <a:t> </a:t>
            </a:r>
            <a:r>
              <a:rPr lang="nl-NL" dirty="0" err="1"/>
              <a:t>totalitarian</a:t>
            </a:r>
            <a:r>
              <a:rPr lang="nl-NL" dirty="0"/>
              <a:t> regime, </a:t>
            </a:r>
            <a:r>
              <a:rPr lang="nl-NL" dirty="0" err="1"/>
              <a:t>it</a:t>
            </a:r>
            <a:r>
              <a:rPr lang="nl-NL" dirty="0"/>
              <a:t> </a:t>
            </a:r>
            <a:r>
              <a:rPr lang="nl-NL" dirty="0" err="1"/>
              <a:t>would</a:t>
            </a:r>
            <a:r>
              <a:rPr lang="nl-NL" dirty="0"/>
              <a:t> </a:t>
            </a:r>
            <a:r>
              <a:rPr lang="nl-NL" dirty="0" err="1"/>
              <a:t>not</a:t>
            </a:r>
            <a:r>
              <a:rPr lang="nl-NL" dirty="0"/>
              <a:t> </a:t>
            </a:r>
            <a:r>
              <a:rPr lang="nl-NL" dirty="0" err="1"/>
              <a:t>be</a:t>
            </a:r>
            <a:r>
              <a:rPr lang="nl-NL" dirty="0"/>
              <a:t> </a:t>
            </a:r>
            <a:r>
              <a:rPr lang="nl-NL" dirty="0" err="1"/>
              <a:t>stopped</a:t>
            </a:r>
            <a:r>
              <a:rPr lang="nl-NL" dirty="0"/>
              <a:t> </a:t>
            </a:r>
            <a:r>
              <a:rPr lang="nl-NL" dirty="0" err="1"/>
              <a:t>by</a:t>
            </a:r>
            <a:r>
              <a:rPr lang="nl-NL" dirty="0"/>
              <a:t> a European Court + </a:t>
            </a:r>
            <a:r>
              <a:rPr lang="nl-NL" dirty="0" err="1"/>
              <a:t>the</a:t>
            </a:r>
            <a:r>
              <a:rPr lang="nl-NL" dirty="0"/>
              <a:t> </a:t>
            </a:r>
            <a:r>
              <a:rPr lang="nl-NL" dirty="0" err="1"/>
              <a:t>judgements</a:t>
            </a:r>
            <a:r>
              <a:rPr lang="nl-NL" dirty="0"/>
              <a:t> </a:t>
            </a:r>
            <a:r>
              <a:rPr lang="nl-NL" dirty="0" err="1"/>
              <a:t>by</a:t>
            </a:r>
            <a:r>
              <a:rPr lang="nl-NL" dirty="0"/>
              <a:t> </a:t>
            </a:r>
            <a:r>
              <a:rPr lang="nl-NL" dirty="0" err="1"/>
              <a:t>the</a:t>
            </a:r>
            <a:r>
              <a:rPr lang="nl-NL" dirty="0"/>
              <a:t> </a:t>
            </a:r>
            <a:r>
              <a:rPr lang="nl-NL" dirty="0" err="1"/>
              <a:t>Commission</a:t>
            </a:r>
            <a:r>
              <a:rPr lang="nl-NL" dirty="0"/>
              <a:t> </a:t>
            </a:r>
            <a:r>
              <a:rPr lang="nl-NL" dirty="0" err="1"/>
              <a:t>would</a:t>
            </a:r>
            <a:r>
              <a:rPr lang="nl-NL" dirty="0"/>
              <a:t> </a:t>
            </a:r>
            <a:r>
              <a:rPr lang="nl-NL" dirty="0" err="1"/>
              <a:t>be</a:t>
            </a:r>
            <a:r>
              <a:rPr lang="nl-NL" dirty="0"/>
              <a:t> </a:t>
            </a:r>
            <a:r>
              <a:rPr lang="nl-NL" dirty="0" err="1"/>
              <a:t>sufficient</a:t>
            </a:r>
            <a:br>
              <a:rPr lang="nl-NL" dirty="0"/>
            </a:br>
            <a:endParaRPr lang="nl-NL" dirty="0"/>
          </a:p>
          <a:p>
            <a:r>
              <a:rPr lang="nl-NL" dirty="0" err="1"/>
              <a:t>Compromise</a:t>
            </a:r>
            <a:endParaRPr lang="nl-NL" dirty="0"/>
          </a:p>
          <a:p>
            <a:pPr lvl="1"/>
            <a:r>
              <a:rPr lang="nl-NL" dirty="0" err="1"/>
              <a:t>Again</a:t>
            </a:r>
            <a:r>
              <a:rPr lang="nl-NL" dirty="0"/>
              <a:t>, </a:t>
            </a:r>
            <a:r>
              <a:rPr lang="nl-NL" dirty="0" err="1"/>
              <a:t>the</a:t>
            </a:r>
            <a:r>
              <a:rPr lang="nl-NL" dirty="0"/>
              <a:t> </a:t>
            </a:r>
            <a:r>
              <a:rPr lang="nl-NL" dirty="0" err="1"/>
              <a:t>Court’s</a:t>
            </a:r>
            <a:r>
              <a:rPr lang="nl-NL" dirty="0"/>
              <a:t> </a:t>
            </a:r>
            <a:r>
              <a:rPr lang="nl-NL" dirty="0" err="1"/>
              <a:t>authority</a:t>
            </a:r>
            <a:r>
              <a:rPr lang="nl-NL" dirty="0"/>
              <a:t> was </a:t>
            </a:r>
            <a:r>
              <a:rPr lang="nl-NL" dirty="0" err="1"/>
              <a:t>optional</a:t>
            </a:r>
            <a:endParaRPr lang="nl-NL" dirty="0"/>
          </a:p>
          <a:p>
            <a:endParaRPr lang="nl-NL" dirty="0"/>
          </a:p>
        </p:txBody>
      </p:sp>
    </p:spTree>
    <p:extLst>
      <p:ext uri="{BB962C8B-B14F-4D97-AF65-F5344CB8AC3E}">
        <p14:creationId xmlns:p14="http://schemas.microsoft.com/office/powerpoint/2010/main" val="7804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499800"/>
            <a:ext cx="10515600" cy="3486560"/>
          </a:xfrm>
        </p:spPr>
        <p:txBody>
          <a:bodyPr>
            <a:normAutofit fontScale="55000" lnSpcReduction="20000"/>
          </a:bodyPr>
          <a:lstStyle/>
          <a:p>
            <a:r>
              <a:rPr lang="en-US" b="1" dirty="0"/>
              <a:t>Article 4- Requirements applicable to the processing of requests for re-use</a:t>
            </a:r>
          </a:p>
          <a:p>
            <a:r>
              <a:rPr lang="en-US" dirty="0"/>
              <a:t>1. Public sector bodies shall, through </a:t>
            </a:r>
            <a:r>
              <a:rPr lang="en-US" b="1" dirty="0"/>
              <a:t>electronic means where possible and appropriate, process requests for re-use </a:t>
            </a:r>
            <a:r>
              <a:rPr lang="en-US" dirty="0"/>
              <a:t>and shall make the document available for re-use to the applicant or, if a </a:t>
            </a:r>
            <a:r>
              <a:rPr lang="en-US" dirty="0" err="1"/>
              <a:t>licence</a:t>
            </a:r>
            <a:r>
              <a:rPr lang="en-US" dirty="0"/>
              <a:t> is needed, </a:t>
            </a:r>
            <a:r>
              <a:rPr lang="en-US" dirty="0" err="1"/>
              <a:t>finalise</a:t>
            </a:r>
            <a:r>
              <a:rPr lang="en-US" dirty="0"/>
              <a:t> the </a:t>
            </a:r>
            <a:r>
              <a:rPr lang="en-US" dirty="0" err="1"/>
              <a:t>licence</a:t>
            </a:r>
            <a:r>
              <a:rPr lang="en-US" dirty="0"/>
              <a:t> offer to the applicant within a reasonable time that is consistent with the time-frames laid down for the processing of requests for access to documents.</a:t>
            </a:r>
          </a:p>
          <a:p>
            <a:r>
              <a:rPr lang="en-US" dirty="0"/>
              <a:t>2. Where no time limits or other rules regulating the timely provision of documents have been established, public sector bodies shall process the request and shall deliver the documents for re-use to the applicant or, if a </a:t>
            </a:r>
            <a:r>
              <a:rPr lang="en-US" dirty="0" err="1"/>
              <a:t>licence</a:t>
            </a:r>
            <a:r>
              <a:rPr lang="en-US" dirty="0"/>
              <a:t> is needed, </a:t>
            </a:r>
            <a:r>
              <a:rPr lang="en-US" dirty="0" err="1"/>
              <a:t>finalise</a:t>
            </a:r>
            <a:r>
              <a:rPr lang="en-US" dirty="0"/>
              <a:t> the </a:t>
            </a:r>
            <a:r>
              <a:rPr lang="en-US" dirty="0" err="1"/>
              <a:t>licence</a:t>
            </a:r>
            <a:r>
              <a:rPr lang="en-US" dirty="0"/>
              <a:t> offer to the applicant within a timeframe of not more than 20 working days after its receipt. This timeframe may be extended by another 20 working days for extensive or complex requests. In such cases the applicant shall be notified within three weeks after the initial request that more time is needed to process it.</a:t>
            </a:r>
          </a:p>
          <a:p>
            <a:r>
              <a:rPr lang="en-US" dirty="0"/>
              <a:t>3. In the event of a negative decision, the public sector bodies shall communicate the grounds for refusal to the applicant on the basis of the relevant provisions of the access regime in that Member State or of the national provisions adopted pursuant to this Directive, in particular Article 1(2)(a), (b) and (c), or Article 3. Where a negative decision is based on Article 1(2)(b), the public sector body shall include a reference to the natural or legal person who is the </a:t>
            </a:r>
            <a:r>
              <a:rPr lang="en-US" dirty="0" err="1"/>
              <a:t>rightholder</a:t>
            </a:r>
            <a:r>
              <a:rPr lang="en-US" dirty="0"/>
              <a:t>, where known, or alternatively to the licensor from which the public sector body has obtained the relevant material.</a:t>
            </a:r>
          </a:p>
          <a:p>
            <a:r>
              <a:rPr lang="en-US" dirty="0"/>
              <a:t>4. Any negative decision shall contain a reference to the means of redress in case the applicant wishes to appeal the decision.</a:t>
            </a:r>
          </a:p>
          <a:p>
            <a:r>
              <a:rPr lang="en-US" dirty="0"/>
              <a:t>5. Public sector bodies covered under Article 1(2)(d), (e) and (f) shall not be required to comply with the requirements of this Article.</a:t>
            </a:r>
          </a:p>
        </p:txBody>
      </p:sp>
    </p:spTree>
    <p:extLst>
      <p:ext uri="{BB962C8B-B14F-4D97-AF65-F5344CB8AC3E}">
        <p14:creationId xmlns:p14="http://schemas.microsoft.com/office/powerpoint/2010/main" val="3162109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1240021"/>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401122"/>
            <a:ext cx="10515600" cy="3616502"/>
          </a:xfrm>
        </p:spPr>
        <p:txBody>
          <a:bodyPr>
            <a:normAutofit/>
          </a:bodyPr>
          <a:lstStyle/>
          <a:p>
            <a:r>
              <a:rPr lang="nl-NL" dirty="0"/>
              <a:t>5. </a:t>
            </a:r>
            <a:r>
              <a:rPr lang="nl-NL" dirty="0" err="1"/>
              <a:t>Should</a:t>
            </a:r>
            <a:r>
              <a:rPr lang="nl-NL" dirty="0"/>
              <a:t> </a:t>
            </a:r>
            <a:r>
              <a:rPr lang="nl-NL" dirty="0" err="1"/>
              <a:t>individuals</a:t>
            </a:r>
            <a:r>
              <a:rPr lang="nl-NL" dirty="0"/>
              <a:t> have a right </a:t>
            </a:r>
            <a:r>
              <a:rPr lang="nl-NL" dirty="0" err="1"/>
              <a:t>to</a:t>
            </a:r>
            <a:r>
              <a:rPr lang="nl-NL" dirty="0"/>
              <a:t> </a:t>
            </a:r>
            <a:r>
              <a:rPr lang="nl-NL" dirty="0" err="1"/>
              <a:t>complain</a:t>
            </a:r>
            <a:r>
              <a:rPr lang="nl-NL" dirty="0"/>
              <a:t>?</a:t>
            </a:r>
          </a:p>
          <a:p>
            <a:pPr lvl="1"/>
            <a:r>
              <a:rPr lang="nl-NL" dirty="0"/>
              <a:t>Yes, </a:t>
            </a:r>
            <a:r>
              <a:rPr lang="nl-NL" dirty="0" err="1"/>
              <a:t>otherwise</a:t>
            </a:r>
            <a:r>
              <a:rPr lang="nl-NL" dirty="0"/>
              <a:t> </a:t>
            </a:r>
            <a:r>
              <a:rPr lang="nl-NL" dirty="0" err="1"/>
              <a:t>the</a:t>
            </a:r>
            <a:r>
              <a:rPr lang="nl-NL" dirty="0"/>
              <a:t> ECHR </a:t>
            </a:r>
            <a:r>
              <a:rPr lang="nl-NL" dirty="0" err="1"/>
              <a:t>would</a:t>
            </a:r>
            <a:r>
              <a:rPr lang="nl-NL" dirty="0"/>
              <a:t> </a:t>
            </a:r>
            <a:r>
              <a:rPr lang="nl-NL" dirty="0" err="1"/>
              <a:t>not</a:t>
            </a:r>
            <a:r>
              <a:rPr lang="nl-NL" dirty="0"/>
              <a:t> </a:t>
            </a:r>
            <a:r>
              <a:rPr lang="nl-NL" dirty="0" err="1"/>
              <a:t>be</a:t>
            </a:r>
            <a:r>
              <a:rPr lang="nl-NL" dirty="0"/>
              <a:t> </a:t>
            </a:r>
            <a:r>
              <a:rPr lang="nl-NL" dirty="0" err="1"/>
              <a:t>effective</a:t>
            </a:r>
            <a:r>
              <a:rPr lang="nl-NL" dirty="0"/>
              <a:t> as a human </a:t>
            </a:r>
            <a:r>
              <a:rPr lang="nl-NL" dirty="0" err="1"/>
              <a:t>rights</a:t>
            </a:r>
            <a:r>
              <a:rPr lang="nl-NL" dirty="0"/>
              <a:t> </a:t>
            </a:r>
            <a:r>
              <a:rPr lang="nl-NL" dirty="0" err="1"/>
              <a:t>guarantee</a:t>
            </a:r>
            <a:endParaRPr lang="nl-NL" dirty="0"/>
          </a:p>
          <a:p>
            <a:pPr lvl="1"/>
            <a:r>
              <a:rPr lang="nl-NL" dirty="0"/>
              <a:t>No, </a:t>
            </a:r>
            <a:r>
              <a:rPr lang="nl-NL" dirty="0" err="1"/>
              <a:t>fear</a:t>
            </a:r>
            <a:r>
              <a:rPr lang="nl-NL" dirty="0"/>
              <a:t> of </a:t>
            </a:r>
            <a:r>
              <a:rPr lang="nl-NL" dirty="0" err="1"/>
              <a:t>higher</a:t>
            </a:r>
            <a:r>
              <a:rPr lang="nl-NL" dirty="0"/>
              <a:t> </a:t>
            </a:r>
            <a:r>
              <a:rPr lang="nl-NL" dirty="0" err="1"/>
              <a:t>numbers</a:t>
            </a:r>
            <a:r>
              <a:rPr lang="nl-NL" dirty="0"/>
              <a:t> of </a:t>
            </a:r>
            <a:r>
              <a:rPr lang="nl-NL" dirty="0" err="1"/>
              <a:t>complaints</a:t>
            </a:r>
            <a:r>
              <a:rPr lang="nl-NL" dirty="0"/>
              <a:t> + </a:t>
            </a:r>
            <a:r>
              <a:rPr lang="nl-NL" dirty="0" err="1"/>
              <a:t>fear</a:t>
            </a:r>
            <a:r>
              <a:rPr lang="nl-NL" dirty="0"/>
              <a:t> of </a:t>
            </a:r>
            <a:r>
              <a:rPr lang="nl-NL" dirty="0" err="1"/>
              <a:t>abuse</a:t>
            </a:r>
            <a:r>
              <a:rPr lang="nl-NL" dirty="0"/>
              <a:t> of right + </a:t>
            </a:r>
            <a:r>
              <a:rPr lang="nl-NL" dirty="0" err="1"/>
              <a:t>fear</a:t>
            </a:r>
            <a:r>
              <a:rPr lang="nl-NL" dirty="0"/>
              <a:t> of </a:t>
            </a:r>
            <a:r>
              <a:rPr lang="nl-NL" dirty="0" err="1"/>
              <a:t>many</a:t>
            </a:r>
            <a:r>
              <a:rPr lang="nl-NL" dirty="0"/>
              <a:t> small, </a:t>
            </a:r>
            <a:r>
              <a:rPr lang="nl-NL" dirty="0" err="1"/>
              <a:t>individual</a:t>
            </a:r>
            <a:r>
              <a:rPr lang="nl-NL" dirty="0"/>
              <a:t> </a:t>
            </a:r>
            <a:r>
              <a:rPr lang="nl-NL" dirty="0" err="1"/>
              <a:t>matters</a:t>
            </a:r>
            <a:r>
              <a:rPr lang="nl-NL" dirty="0"/>
              <a:t> put forward</a:t>
            </a:r>
          </a:p>
          <a:p>
            <a:pPr lvl="1"/>
            <a:endParaRPr lang="nl-NL" dirty="0"/>
          </a:p>
          <a:p>
            <a:r>
              <a:rPr lang="nl-NL" dirty="0" err="1"/>
              <a:t>Compromise</a:t>
            </a:r>
            <a:r>
              <a:rPr lang="nl-NL" dirty="0"/>
              <a:t>:</a:t>
            </a:r>
          </a:p>
          <a:p>
            <a:pPr lvl="1"/>
            <a:r>
              <a:rPr lang="nl-NL" dirty="0"/>
              <a:t>Both </a:t>
            </a:r>
            <a:r>
              <a:rPr lang="nl-NL" dirty="0" err="1"/>
              <a:t>inter</a:t>
            </a:r>
            <a:r>
              <a:rPr lang="nl-NL" dirty="0"/>
              <a:t>-state &amp; </a:t>
            </a:r>
            <a:r>
              <a:rPr lang="nl-NL" dirty="0" err="1"/>
              <a:t>indivdiual</a:t>
            </a:r>
            <a:r>
              <a:rPr lang="nl-NL" dirty="0"/>
              <a:t> </a:t>
            </a:r>
            <a:r>
              <a:rPr lang="nl-NL" dirty="0" err="1"/>
              <a:t>complain</a:t>
            </a:r>
            <a:r>
              <a:rPr lang="nl-NL" dirty="0"/>
              <a:t> right, but </a:t>
            </a:r>
            <a:r>
              <a:rPr lang="nl-NL" dirty="0" err="1"/>
              <a:t>individuals</a:t>
            </a:r>
            <a:r>
              <a:rPr lang="nl-NL" dirty="0"/>
              <a:t> </a:t>
            </a:r>
            <a:r>
              <a:rPr lang="nl-NL" dirty="0" err="1"/>
              <a:t>only</a:t>
            </a:r>
            <a:r>
              <a:rPr lang="nl-NL" dirty="0"/>
              <a:t> </a:t>
            </a:r>
            <a:r>
              <a:rPr lang="nl-NL" dirty="0" err="1"/>
              <a:t>allowed</a:t>
            </a:r>
            <a:r>
              <a:rPr lang="nl-NL" dirty="0"/>
              <a:t> </a:t>
            </a:r>
            <a:r>
              <a:rPr lang="nl-NL" dirty="0" err="1"/>
              <a:t>to</a:t>
            </a:r>
            <a:r>
              <a:rPr lang="nl-NL" dirty="0"/>
              <a:t> </a:t>
            </a:r>
            <a:r>
              <a:rPr lang="nl-NL" dirty="0" err="1"/>
              <a:t>pettition</a:t>
            </a:r>
            <a:r>
              <a:rPr lang="nl-NL" dirty="0"/>
              <a:t> </a:t>
            </a:r>
            <a:r>
              <a:rPr lang="nl-NL" dirty="0" err="1"/>
              <a:t>to</a:t>
            </a:r>
            <a:r>
              <a:rPr lang="nl-NL" dirty="0"/>
              <a:t> </a:t>
            </a:r>
            <a:r>
              <a:rPr lang="nl-NL" dirty="0" err="1"/>
              <a:t>the</a:t>
            </a:r>
            <a:r>
              <a:rPr lang="nl-NL" dirty="0"/>
              <a:t> </a:t>
            </a:r>
            <a:r>
              <a:rPr lang="nl-NL" dirty="0" err="1"/>
              <a:t>Commission</a:t>
            </a:r>
            <a:endParaRPr lang="nl-NL" dirty="0"/>
          </a:p>
          <a:p>
            <a:endParaRPr lang="nl-NL" dirty="0"/>
          </a:p>
        </p:txBody>
      </p:sp>
    </p:spTree>
    <p:extLst>
      <p:ext uri="{BB962C8B-B14F-4D97-AF65-F5344CB8AC3E}">
        <p14:creationId xmlns:p14="http://schemas.microsoft.com/office/powerpoint/2010/main" val="2305883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A51A5A8-AAAF-4AE5-85FA-AE42714011B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BCBA11C-0A8E-467A-BE25-A0193A1483C7}"/>
              </a:ext>
            </a:extLst>
          </p:cNvPr>
          <p:cNvPicPr>
            <a:picLocks noChangeAspect="1"/>
          </p:cNvPicPr>
          <p:nvPr/>
        </p:nvPicPr>
        <p:blipFill>
          <a:blip r:embed="rId2"/>
          <a:stretch>
            <a:fillRect/>
          </a:stretch>
        </p:blipFill>
        <p:spPr>
          <a:xfrm>
            <a:off x="838200" y="1353480"/>
            <a:ext cx="9873205" cy="4151040"/>
          </a:xfrm>
          <a:prstGeom prst="rect">
            <a:avLst/>
          </a:prstGeom>
        </p:spPr>
      </p:pic>
    </p:spTree>
    <p:extLst>
      <p:ext uri="{BB962C8B-B14F-4D97-AF65-F5344CB8AC3E}">
        <p14:creationId xmlns:p14="http://schemas.microsoft.com/office/powerpoint/2010/main" val="727738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996079" y="1063324"/>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680321" y="2211356"/>
            <a:ext cx="9613861" cy="4534678"/>
          </a:xfrm>
        </p:spPr>
        <p:txBody>
          <a:bodyPr/>
          <a:lstStyle/>
          <a:p>
            <a:r>
              <a:rPr lang="nl-NL" dirty="0"/>
              <a:t>6. </a:t>
            </a:r>
            <a:r>
              <a:rPr lang="nl-NL" dirty="0" err="1"/>
              <a:t>Should</a:t>
            </a:r>
            <a:r>
              <a:rPr lang="nl-NL" dirty="0"/>
              <a:t> </a:t>
            </a:r>
            <a:r>
              <a:rPr lang="nl-NL" dirty="0" err="1"/>
              <a:t>the</a:t>
            </a:r>
            <a:r>
              <a:rPr lang="nl-NL" dirty="0"/>
              <a:t> right </a:t>
            </a:r>
            <a:r>
              <a:rPr lang="nl-NL" dirty="0" err="1"/>
              <a:t>to</a:t>
            </a:r>
            <a:r>
              <a:rPr lang="nl-NL" dirty="0"/>
              <a:t> </a:t>
            </a:r>
            <a:r>
              <a:rPr lang="nl-NL" dirty="0" err="1"/>
              <a:t>education</a:t>
            </a:r>
            <a:r>
              <a:rPr lang="nl-NL" dirty="0"/>
              <a:t>, </a:t>
            </a:r>
            <a:r>
              <a:rPr lang="nl-NL" dirty="0" err="1"/>
              <a:t>the</a:t>
            </a:r>
            <a:r>
              <a:rPr lang="nl-NL" dirty="0"/>
              <a:t> right </a:t>
            </a:r>
            <a:r>
              <a:rPr lang="nl-NL" dirty="0" err="1"/>
              <a:t>to</a:t>
            </a:r>
            <a:r>
              <a:rPr lang="nl-NL" dirty="0"/>
              <a:t> property </a:t>
            </a:r>
            <a:r>
              <a:rPr lang="nl-NL" dirty="0" err="1"/>
              <a:t>and</a:t>
            </a:r>
            <a:r>
              <a:rPr lang="nl-NL" dirty="0"/>
              <a:t> right </a:t>
            </a:r>
            <a:r>
              <a:rPr lang="nl-NL" dirty="0" err="1"/>
              <a:t>to</a:t>
            </a:r>
            <a:r>
              <a:rPr lang="nl-NL" dirty="0"/>
              <a:t> free </a:t>
            </a:r>
            <a:r>
              <a:rPr lang="nl-NL" dirty="0" err="1"/>
              <a:t>elections</a:t>
            </a:r>
            <a:r>
              <a:rPr lang="nl-NL" dirty="0"/>
              <a:t> </a:t>
            </a:r>
            <a:r>
              <a:rPr lang="nl-NL" dirty="0" err="1"/>
              <a:t>be</a:t>
            </a:r>
            <a:r>
              <a:rPr lang="nl-NL" dirty="0"/>
              <a:t> </a:t>
            </a:r>
            <a:r>
              <a:rPr lang="nl-NL" dirty="0" err="1"/>
              <a:t>included</a:t>
            </a:r>
            <a:r>
              <a:rPr lang="nl-NL" dirty="0"/>
              <a:t> in </a:t>
            </a:r>
            <a:r>
              <a:rPr lang="nl-NL" dirty="0" err="1"/>
              <a:t>the</a:t>
            </a:r>
            <a:r>
              <a:rPr lang="nl-NL" dirty="0"/>
              <a:t> </a:t>
            </a:r>
            <a:r>
              <a:rPr lang="nl-NL" dirty="0" err="1"/>
              <a:t>Convention</a:t>
            </a:r>
            <a:r>
              <a:rPr lang="nl-NL" dirty="0"/>
              <a:t>?</a:t>
            </a:r>
            <a:br>
              <a:rPr lang="nl-NL" dirty="0"/>
            </a:br>
            <a:endParaRPr lang="nl-NL" dirty="0"/>
          </a:p>
          <a:p>
            <a:pPr lvl="1"/>
            <a:r>
              <a:rPr lang="nl-NL" dirty="0"/>
              <a:t>Yes, </a:t>
            </a:r>
            <a:r>
              <a:rPr lang="nl-NL" dirty="0" err="1"/>
              <a:t>because</a:t>
            </a:r>
            <a:r>
              <a:rPr lang="nl-NL" dirty="0"/>
              <a:t> important (</a:t>
            </a:r>
            <a:r>
              <a:rPr lang="nl-NL" dirty="0" err="1"/>
              <a:t>influence</a:t>
            </a:r>
            <a:r>
              <a:rPr lang="nl-NL" dirty="0"/>
              <a:t> on </a:t>
            </a:r>
            <a:r>
              <a:rPr lang="nl-NL" dirty="0" err="1"/>
              <a:t>education</a:t>
            </a:r>
            <a:r>
              <a:rPr lang="nl-NL" dirty="0"/>
              <a:t> </a:t>
            </a:r>
            <a:r>
              <a:rPr lang="nl-NL" dirty="0" err="1"/>
              <a:t>can</a:t>
            </a:r>
            <a:r>
              <a:rPr lang="nl-NL" dirty="0"/>
              <a:t> </a:t>
            </a:r>
            <a:r>
              <a:rPr lang="nl-NL" dirty="0" err="1"/>
              <a:t>be</a:t>
            </a:r>
            <a:r>
              <a:rPr lang="nl-NL" dirty="0"/>
              <a:t> </a:t>
            </a:r>
            <a:r>
              <a:rPr lang="nl-NL" dirty="0" err="1"/>
              <a:t>abused</a:t>
            </a:r>
            <a:r>
              <a:rPr lang="nl-NL" dirty="0"/>
              <a:t> </a:t>
            </a:r>
            <a:r>
              <a:rPr lang="nl-NL" dirty="0" err="1"/>
              <a:t>by</a:t>
            </a:r>
            <a:r>
              <a:rPr lang="nl-NL" dirty="0"/>
              <a:t> </a:t>
            </a:r>
            <a:r>
              <a:rPr lang="nl-NL" dirty="0" err="1"/>
              <a:t>totalitarian</a:t>
            </a:r>
            <a:r>
              <a:rPr lang="nl-NL" dirty="0"/>
              <a:t> </a:t>
            </a:r>
            <a:r>
              <a:rPr lang="nl-NL" dirty="0" err="1"/>
              <a:t>states</a:t>
            </a:r>
            <a:r>
              <a:rPr lang="nl-NL" dirty="0"/>
              <a:t> </a:t>
            </a:r>
            <a:r>
              <a:rPr lang="nl-NL" dirty="0" err="1"/>
              <a:t>and</a:t>
            </a:r>
            <a:r>
              <a:rPr lang="nl-NL" dirty="0"/>
              <a:t> </a:t>
            </a:r>
            <a:r>
              <a:rPr lang="nl-NL" dirty="0" err="1"/>
              <a:t>individual</a:t>
            </a:r>
            <a:r>
              <a:rPr lang="nl-NL" dirty="0"/>
              <a:t> property was </a:t>
            </a:r>
            <a:r>
              <a:rPr lang="nl-NL" dirty="0" err="1"/>
              <a:t>challenged</a:t>
            </a:r>
            <a:r>
              <a:rPr lang="nl-NL" dirty="0"/>
              <a:t> </a:t>
            </a:r>
            <a:r>
              <a:rPr lang="nl-NL" dirty="0" err="1"/>
              <a:t>by</a:t>
            </a:r>
            <a:r>
              <a:rPr lang="nl-NL" dirty="0"/>
              <a:t> communist regimes)</a:t>
            </a:r>
          </a:p>
          <a:p>
            <a:pPr lvl="1"/>
            <a:r>
              <a:rPr lang="nl-NL" dirty="0"/>
              <a:t>No, </a:t>
            </a:r>
            <a:r>
              <a:rPr lang="nl-NL" dirty="0" err="1"/>
              <a:t>because</a:t>
            </a:r>
            <a:r>
              <a:rPr lang="nl-NL" dirty="0"/>
              <a:t> </a:t>
            </a:r>
            <a:r>
              <a:rPr lang="nl-NL" dirty="0" err="1"/>
              <a:t>socio-economic</a:t>
            </a:r>
            <a:r>
              <a:rPr lang="nl-NL" dirty="0"/>
              <a:t> </a:t>
            </a:r>
            <a:r>
              <a:rPr lang="nl-NL" dirty="0" err="1"/>
              <a:t>rights</a:t>
            </a:r>
            <a:r>
              <a:rPr lang="nl-NL" dirty="0"/>
              <a:t> </a:t>
            </a:r>
            <a:r>
              <a:rPr lang="nl-NL" dirty="0" err="1"/>
              <a:t>and</a:t>
            </a:r>
            <a:r>
              <a:rPr lang="nl-NL" dirty="0"/>
              <a:t> </a:t>
            </a:r>
            <a:r>
              <a:rPr lang="nl-NL" dirty="0" err="1"/>
              <a:t>not</a:t>
            </a:r>
            <a:r>
              <a:rPr lang="nl-NL" dirty="0"/>
              <a:t> </a:t>
            </a:r>
            <a:r>
              <a:rPr lang="nl-NL" dirty="0" err="1"/>
              <a:t>civil-political</a:t>
            </a:r>
            <a:r>
              <a:rPr lang="nl-NL" dirty="0"/>
              <a:t> </a:t>
            </a:r>
            <a:r>
              <a:rPr lang="nl-NL" dirty="0" err="1"/>
              <a:t>rights</a:t>
            </a:r>
            <a:br>
              <a:rPr lang="nl-NL" dirty="0"/>
            </a:br>
            <a:endParaRPr lang="nl-NL" dirty="0"/>
          </a:p>
          <a:p>
            <a:r>
              <a:rPr lang="nl-NL" dirty="0" err="1"/>
              <a:t>Compromise</a:t>
            </a:r>
            <a:endParaRPr lang="nl-NL" dirty="0"/>
          </a:p>
          <a:p>
            <a:pPr lvl="1"/>
            <a:r>
              <a:rPr lang="nl-NL" dirty="0" err="1"/>
              <a:t>Included</a:t>
            </a:r>
            <a:r>
              <a:rPr lang="nl-NL" dirty="0"/>
              <a:t> in </a:t>
            </a:r>
            <a:r>
              <a:rPr lang="nl-NL" dirty="0" err="1"/>
              <a:t>the</a:t>
            </a:r>
            <a:r>
              <a:rPr lang="nl-NL" dirty="0"/>
              <a:t> First </a:t>
            </a:r>
            <a:r>
              <a:rPr lang="nl-NL" dirty="0" err="1"/>
              <a:t>Optional</a:t>
            </a:r>
            <a:r>
              <a:rPr lang="nl-NL" dirty="0"/>
              <a:t> Protocol </a:t>
            </a:r>
            <a:r>
              <a:rPr lang="nl-NL" dirty="0" err="1"/>
              <a:t>to</a:t>
            </a:r>
            <a:r>
              <a:rPr lang="nl-NL" dirty="0"/>
              <a:t> </a:t>
            </a:r>
            <a:r>
              <a:rPr lang="nl-NL" dirty="0" err="1"/>
              <a:t>the</a:t>
            </a:r>
            <a:r>
              <a:rPr lang="nl-NL" dirty="0"/>
              <a:t> </a:t>
            </a:r>
            <a:r>
              <a:rPr lang="nl-NL" dirty="0" err="1"/>
              <a:t>Convention</a:t>
            </a:r>
            <a:endParaRPr lang="nl-NL" dirty="0"/>
          </a:p>
          <a:p>
            <a:endParaRPr lang="nl-NL" dirty="0"/>
          </a:p>
        </p:txBody>
      </p:sp>
    </p:spTree>
    <p:extLst>
      <p:ext uri="{BB962C8B-B14F-4D97-AF65-F5344CB8AC3E}">
        <p14:creationId xmlns:p14="http://schemas.microsoft.com/office/powerpoint/2010/main" val="208616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921811"/>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680321" y="2336873"/>
            <a:ext cx="9613861" cy="3599316"/>
          </a:xfrm>
        </p:spPr>
        <p:txBody>
          <a:bodyPr>
            <a:normAutofit fontScale="62500" lnSpcReduction="20000"/>
          </a:bodyPr>
          <a:lstStyle/>
          <a:p>
            <a:r>
              <a:rPr lang="nl-NL" dirty="0"/>
              <a:t>1</a:t>
            </a:r>
            <a:r>
              <a:rPr lang="nl-NL" baseline="30000" dirty="0"/>
              <a:t>e</a:t>
            </a:r>
            <a:r>
              <a:rPr lang="nl-NL" dirty="0"/>
              <a:t> Protocol</a:t>
            </a:r>
          </a:p>
          <a:p>
            <a:r>
              <a:rPr lang="en-US" dirty="0"/>
              <a:t>ARTICLE 1 Protection of property </a:t>
            </a:r>
            <a:br>
              <a:rPr lang="en-US" dirty="0"/>
            </a:br>
            <a:r>
              <a:rPr lang="en-US" dirty="0"/>
              <a:t>Every natural or legal person is entitled to the peaceful enjoyment of his possessions. No one shall be deprived of his possessions except in the public interest and subject to the conditions provided for by law and by the general principles of international law. The preceding provisions shall not, however, in any way impair the right of a State to enforce such laws as it deems necessary to control the use of property in accordance with the general interest or to secure the payment of taxes or other contributions or penalties.</a:t>
            </a:r>
          </a:p>
          <a:p>
            <a:r>
              <a:rPr lang="en-US" dirty="0"/>
              <a:t>ARTICLE 2 Right to education </a:t>
            </a:r>
            <a:br>
              <a:rPr lang="en-US" dirty="0"/>
            </a:br>
            <a:r>
              <a:rPr lang="en-US" dirty="0"/>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a:t>
            </a:r>
          </a:p>
          <a:p>
            <a:r>
              <a:rPr lang="en-US" dirty="0"/>
              <a:t>ARTICLE 3 Right to free elections </a:t>
            </a:r>
            <a:br>
              <a:rPr lang="en-US" dirty="0"/>
            </a:br>
            <a:r>
              <a:rPr lang="en-US" dirty="0"/>
              <a:t>The High Contracting Parties undertake to hold free elections at reasonable intervals by secret ballot, under conditions which will ensure the free expression of the opinion of the people in the choice of the legislature.</a:t>
            </a:r>
          </a:p>
          <a:p>
            <a:endParaRPr lang="nl-NL" dirty="0"/>
          </a:p>
        </p:txBody>
      </p:sp>
    </p:spTree>
    <p:extLst>
      <p:ext uri="{BB962C8B-B14F-4D97-AF65-F5344CB8AC3E}">
        <p14:creationId xmlns:p14="http://schemas.microsoft.com/office/powerpoint/2010/main" val="3328599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Content Placeholder 2"/>
          <p:cNvSpPr>
            <a:spLocks noGrp="1"/>
          </p:cNvSpPr>
          <p:nvPr>
            <p:ph idx="1"/>
          </p:nvPr>
        </p:nvSpPr>
        <p:spPr/>
        <p:txBody>
          <a:bodyPr>
            <a:normAutofit fontScale="77500" lnSpcReduction="20000"/>
          </a:bodyPr>
          <a:lstStyle/>
          <a:p>
            <a:r>
              <a:rPr lang="en-US" dirty="0"/>
              <a:t>ARTICLE 33 Inter-State cases </a:t>
            </a:r>
          </a:p>
          <a:p>
            <a:r>
              <a:rPr lang="en-US" dirty="0"/>
              <a:t>Any High Contracting Party may refer to the Court any alleged breach of the provisions of the Convention and the Protocols thereto by another High Contracting Party.</a:t>
            </a:r>
          </a:p>
          <a:p>
            <a:r>
              <a:rPr lang="en-US" dirty="0"/>
              <a:t>ARTICLE 34 Individual applications </a:t>
            </a:r>
          </a:p>
          <a:p>
            <a:r>
              <a:rPr lang="en-US" dirty="0"/>
              <a:t>The Court may receive applications from any person, nongovernmental </a:t>
            </a:r>
            <a:r>
              <a:rPr lang="en-US" dirty="0" err="1"/>
              <a:t>organisation</a:t>
            </a:r>
            <a:r>
              <a:rPr lang="en-US" dirty="0"/>
              <a:t> or group of individuals claiming to be the victim of a violation by one of the High Contracting Parties of the rights set forth in the Convention or the Protocols thereto. The High Contracting Parties undertake not to hinder in any way the effective exercise of this right.</a:t>
            </a:r>
          </a:p>
        </p:txBody>
      </p:sp>
    </p:spTree>
    <p:extLst>
      <p:ext uri="{BB962C8B-B14F-4D97-AF65-F5344CB8AC3E}">
        <p14:creationId xmlns:p14="http://schemas.microsoft.com/office/powerpoint/2010/main" val="2774876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2DA2F-5E3B-44DF-A0D0-9CA8D2D5CE56}"/>
              </a:ext>
            </a:extLst>
          </p:cNvPr>
          <p:cNvSpPr>
            <a:spLocks noGrp="1"/>
          </p:cNvSpPr>
          <p:nvPr>
            <p:ph type="title"/>
          </p:nvPr>
        </p:nvSpPr>
        <p:spPr>
          <a:xfrm>
            <a:off x="365231" y="738231"/>
            <a:ext cx="11021291"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51CEB302-AC0E-4846-9AAD-DC7C1C9C8E2D}"/>
              </a:ext>
            </a:extLst>
          </p:cNvPr>
          <p:cNvSpPr>
            <a:spLocks noGrp="1"/>
          </p:cNvSpPr>
          <p:nvPr>
            <p:ph idx="1"/>
          </p:nvPr>
        </p:nvSpPr>
        <p:spPr>
          <a:xfrm>
            <a:off x="907463" y="1905216"/>
            <a:ext cx="9285316" cy="4214553"/>
          </a:xfrm>
        </p:spPr>
        <p:txBody>
          <a:bodyPr>
            <a:normAutofit fontScale="92500" lnSpcReduction="10000"/>
          </a:bodyPr>
          <a:lstStyle/>
          <a:p>
            <a:r>
              <a:rPr lang="en-GB" b="1" dirty="0"/>
              <a:t>Protocol No. 9 to the Convention for the Protection of Human Rights and Fundamental Freedoms </a:t>
            </a:r>
            <a:r>
              <a:rPr lang="en-GB" dirty="0"/>
              <a:t>Rome, 6.XI.1990 </a:t>
            </a:r>
            <a:endParaRPr lang="nl-NL" dirty="0"/>
          </a:p>
          <a:p>
            <a:r>
              <a:rPr lang="en-GB" dirty="0"/>
              <a:t>Article 44 of the Convention shall read as follows: </a:t>
            </a:r>
            <a:endParaRPr lang="nl-NL" dirty="0"/>
          </a:p>
          <a:p>
            <a:r>
              <a:rPr lang="en-GB" dirty="0"/>
              <a:t>"Only the High Contracting Parties, the Commission, and persons, non-governmental organisations or groups of individuals having submitted a petition under Article 25 shall have the right to bring a case before the Court." </a:t>
            </a:r>
            <a:endParaRPr lang="nl-NL" dirty="0"/>
          </a:p>
          <a:p>
            <a:r>
              <a:rPr lang="en-GB" dirty="0"/>
              <a:t>Article 45 of the Convention shall read as follows: </a:t>
            </a:r>
            <a:endParaRPr lang="nl-NL" dirty="0"/>
          </a:p>
          <a:p>
            <a:r>
              <a:rPr lang="en-GB" dirty="0"/>
              <a:t>"The jurisdiction of the Court shall extend to all cases concerning the interpretation and application of the present Convention which are referred to it in accordance with Article 48." </a:t>
            </a:r>
            <a:endParaRPr lang="nl-NL" dirty="0"/>
          </a:p>
          <a:p>
            <a:endParaRPr lang="nl-NL" dirty="0"/>
          </a:p>
        </p:txBody>
      </p:sp>
    </p:spTree>
    <p:extLst>
      <p:ext uri="{BB962C8B-B14F-4D97-AF65-F5344CB8AC3E}">
        <p14:creationId xmlns:p14="http://schemas.microsoft.com/office/powerpoint/2010/main" val="1695385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55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713213" y="1826826"/>
            <a:ext cx="9613861" cy="4563687"/>
          </a:xfrm>
        </p:spPr>
        <p:txBody>
          <a:bodyPr>
            <a:normAutofit fontScale="55000" lnSpcReduction="20000"/>
          </a:bodyPr>
          <a:lstStyle/>
          <a:p>
            <a:r>
              <a:rPr lang="en-GB" dirty="0"/>
              <a:t>Article 48 of the Convention shall read as follows: </a:t>
            </a:r>
            <a:endParaRPr lang="nl-NL" dirty="0"/>
          </a:p>
          <a:p>
            <a:r>
              <a:rPr lang="en-GB" dirty="0"/>
              <a:t>"1The following may refer a case to the Court, provided that the High Contracting Party concerned, if there is only one, or the High Contracting Parties concerned, if there is more than one, are subject to the compulsory jurisdiction of the Court or, failing that, with the consent of the High Contracting Party concerned, if there is only one, or of the High Contracting Parties concerned if there is more than one: </a:t>
            </a:r>
            <a:endParaRPr lang="nl-NL" dirty="0"/>
          </a:p>
          <a:p>
            <a:r>
              <a:rPr lang="en-GB" dirty="0"/>
              <a:t>a the Commission; </a:t>
            </a:r>
            <a:endParaRPr lang="nl-NL" dirty="0"/>
          </a:p>
          <a:p>
            <a:r>
              <a:rPr lang="en-GB" dirty="0" err="1"/>
              <a:t>ba</a:t>
            </a:r>
            <a:r>
              <a:rPr lang="en-GB" dirty="0"/>
              <a:t> High Contracting Party whose national is alleged to be a victim; </a:t>
            </a:r>
            <a:endParaRPr lang="nl-NL" dirty="0"/>
          </a:p>
          <a:p>
            <a:r>
              <a:rPr lang="en-GB" dirty="0"/>
              <a:t>ca High Contracting Party which referred the case to the Commission; </a:t>
            </a:r>
            <a:endParaRPr lang="nl-NL" dirty="0"/>
          </a:p>
          <a:p>
            <a:r>
              <a:rPr lang="en-GB" dirty="0"/>
              <a:t>da High Contracting Party against which the complaint has been lodged; </a:t>
            </a:r>
            <a:endParaRPr lang="nl-NL" dirty="0"/>
          </a:p>
          <a:p>
            <a:r>
              <a:rPr lang="en-GB" b="1" dirty="0"/>
              <a:t>e the person, non-governmental organisation or group of individuals having lodged the complaint with the Commission. </a:t>
            </a:r>
            <a:endParaRPr lang="nl-NL" b="1" dirty="0"/>
          </a:p>
          <a:p>
            <a:r>
              <a:rPr lang="en-GB" dirty="0"/>
              <a:t>2If a case is referred to the Court only in accordance with paragraph 1.e, it shall first be submitted to a panel composed of three members of the Court. There shall sit as an </a:t>
            </a:r>
            <a:r>
              <a:rPr lang="en-GB" i="1" dirty="0"/>
              <a:t>ex officio</a:t>
            </a:r>
            <a:r>
              <a:rPr lang="en-GB" dirty="0"/>
              <a:t> member of the panel the judge elected in respect of the High Contracting Party against which the complaint has been lodged, or, if there is none, a person of its choice who shall sit in the capacity of judge. If the complaint has been lodged against more than one High Contracting Party, the size of the panel shall be increased accordingly. </a:t>
            </a:r>
            <a:endParaRPr lang="nl-NL" dirty="0"/>
          </a:p>
          <a:p>
            <a:r>
              <a:rPr lang="en-GB" dirty="0"/>
              <a:t>If the case does not raise a serious question affecting the interpretation or application of the Convention and does not for any other reason warrant consideration by the Court, the panel may, by a unanimous vote, decide that it shall not be considered by the Court. In that event, the Committee of Ministers shall decide, in accordance with the provisions of Article 32, whether there has been a violation of the Convention." </a:t>
            </a:r>
            <a:endParaRPr lang="nl-NL" dirty="0"/>
          </a:p>
          <a:p>
            <a:endParaRPr lang="en-US" dirty="0"/>
          </a:p>
        </p:txBody>
      </p:sp>
    </p:spTree>
    <p:extLst>
      <p:ext uri="{BB962C8B-B14F-4D97-AF65-F5344CB8AC3E}">
        <p14:creationId xmlns:p14="http://schemas.microsoft.com/office/powerpoint/2010/main" val="301217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42" y="743361"/>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1006142" y="1756430"/>
            <a:ext cx="9613861" cy="4563687"/>
          </a:xfrm>
        </p:spPr>
        <p:txBody>
          <a:bodyPr>
            <a:normAutofit lnSpcReduction="10000"/>
          </a:bodyPr>
          <a:lstStyle/>
          <a:p>
            <a:r>
              <a:rPr lang="en-GB" sz="2400" b="1" dirty="0"/>
              <a:t>Protocol No. 11 to the Convention for the Protection of Human Rights and Fundamental Freedoms, restructuring the control machinery established thereby </a:t>
            </a:r>
            <a:r>
              <a:rPr lang="en-GB" sz="2400" dirty="0"/>
              <a:t>Strasbourg, 11.V.1994 </a:t>
            </a:r>
            <a:endParaRPr lang="nl-NL" sz="2400" dirty="0"/>
          </a:p>
          <a:p>
            <a:r>
              <a:rPr lang="en-GB" sz="2400" b="1" dirty="0"/>
              <a:t>Article 26 – Plenary Court</a:t>
            </a:r>
            <a:r>
              <a:rPr lang="en-GB" sz="2400" dirty="0"/>
              <a:t> </a:t>
            </a:r>
            <a:endParaRPr lang="nl-NL" sz="2400" dirty="0"/>
          </a:p>
          <a:p>
            <a:r>
              <a:rPr lang="en-GB" sz="2400" dirty="0"/>
              <a:t>The plenary Court shall: </a:t>
            </a:r>
            <a:endParaRPr lang="nl-NL" sz="2400" dirty="0"/>
          </a:p>
          <a:p>
            <a:r>
              <a:rPr lang="en-GB" sz="2400" dirty="0"/>
              <a:t>A elect its President and one or two Vice-Presidents for a period of three years; they may be re-elected; </a:t>
            </a:r>
            <a:endParaRPr lang="nl-NL" sz="2400" dirty="0"/>
          </a:p>
          <a:p>
            <a:r>
              <a:rPr lang="en-GB" sz="2400" dirty="0"/>
              <a:t>B set up Chambers, constituted for a fixed period of time; </a:t>
            </a:r>
            <a:endParaRPr lang="nl-NL" sz="2400" dirty="0"/>
          </a:p>
          <a:p>
            <a:r>
              <a:rPr lang="en-GB" sz="2400" dirty="0"/>
              <a:t>C elect the Presidents of the Chambers of the Court; they may be re-elected; </a:t>
            </a:r>
            <a:endParaRPr lang="nl-NL" sz="2400" dirty="0"/>
          </a:p>
          <a:p>
            <a:r>
              <a:rPr lang="en-GB" sz="2400" dirty="0"/>
              <a:t>D adopt the rules of the Court; and </a:t>
            </a:r>
            <a:endParaRPr lang="nl-NL" sz="2400" dirty="0"/>
          </a:p>
          <a:p>
            <a:r>
              <a:rPr lang="en-GB" sz="2400" dirty="0"/>
              <a:t>E elect the Registrar and one or more Deputy Registrars. </a:t>
            </a:r>
            <a:endParaRPr lang="nl-NL" sz="2400" dirty="0"/>
          </a:p>
          <a:p>
            <a:endParaRPr lang="en-US" sz="2400" dirty="0"/>
          </a:p>
        </p:txBody>
      </p:sp>
    </p:spTree>
    <p:extLst>
      <p:ext uri="{BB962C8B-B14F-4D97-AF65-F5344CB8AC3E}">
        <p14:creationId xmlns:p14="http://schemas.microsoft.com/office/powerpoint/2010/main" val="528329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55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680321" y="2103120"/>
            <a:ext cx="9613861" cy="4563687"/>
          </a:xfrm>
        </p:spPr>
        <p:txBody>
          <a:bodyPr>
            <a:normAutofit fontScale="77500" lnSpcReduction="20000"/>
          </a:bodyPr>
          <a:lstStyle/>
          <a:p>
            <a:r>
              <a:rPr lang="en-GB" b="1" dirty="0"/>
              <a:t>Article 27 – Committees, Chambers and </a:t>
            </a:r>
            <a:r>
              <a:rPr lang="en-GB" b="1" i="1" u="sng" dirty="0"/>
              <a:t>Grand Chamber</a:t>
            </a:r>
            <a:r>
              <a:rPr lang="en-GB" i="1" u="sng" dirty="0"/>
              <a:t> </a:t>
            </a:r>
            <a:endParaRPr lang="nl-NL" i="1" u="sng" dirty="0"/>
          </a:p>
          <a:p>
            <a:r>
              <a:rPr lang="en-GB" dirty="0"/>
              <a:t>1To consider cases brought before it, the Court shall sit in committees of three judges, in Chambers of seven judges and in a Grand Chamber of seventeen judges. The Court’s Chambers shall set up committees for a fixed period of time. </a:t>
            </a:r>
            <a:endParaRPr lang="nl-NL" dirty="0"/>
          </a:p>
          <a:p>
            <a:r>
              <a:rPr lang="en-GB" dirty="0"/>
              <a:t>2There shall sit as an </a:t>
            </a:r>
            <a:r>
              <a:rPr lang="en-GB" i="1" dirty="0"/>
              <a:t>ex officio</a:t>
            </a:r>
            <a:r>
              <a:rPr lang="en-GB" dirty="0"/>
              <a:t> member of the Chamber and the Grand Chamber the judge elected in respect of the State Party concerned or, if there is none or if he is unable to sit, a person of its choice who shall sit in the capacity of judge. </a:t>
            </a:r>
            <a:endParaRPr lang="nl-NL" dirty="0"/>
          </a:p>
          <a:p>
            <a:r>
              <a:rPr lang="en-GB" dirty="0"/>
              <a:t>3The Grand Chamber shall also include the President of the Court, the Vice-Presidents, the Presidents of the Chambers and other judges chosen in accordance with the rules of the Court. When a case is referred to the Grand Chamber under Article 43, no judge from the Chamber which rendered the judgment shall sit in the Grand Chamber, with the exception of the President of the Chamber and the judge who sat in respect of the State Party concerned. </a:t>
            </a:r>
            <a:endParaRPr lang="nl-NL" dirty="0"/>
          </a:p>
          <a:p>
            <a:endParaRPr lang="en-US" dirty="0"/>
          </a:p>
        </p:txBody>
      </p:sp>
    </p:spTree>
    <p:extLst>
      <p:ext uri="{BB962C8B-B14F-4D97-AF65-F5344CB8AC3E}">
        <p14:creationId xmlns:p14="http://schemas.microsoft.com/office/powerpoint/2010/main" val="2704634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7755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680321" y="1688680"/>
            <a:ext cx="9613861" cy="4563687"/>
          </a:xfrm>
        </p:spPr>
        <p:txBody>
          <a:bodyPr>
            <a:normAutofit fontScale="62500" lnSpcReduction="20000"/>
          </a:bodyPr>
          <a:lstStyle/>
          <a:p>
            <a:r>
              <a:rPr lang="en-GB" b="1" dirty="0"/>
              <a:t>Protocol No. 14 to the Convention for the Protection of Human Rights and Fundamental Freedoms, amending the control system of the Convention</a:t>
            </a:r>
            <a:r>
              <a:rPr lang="en-GB" dirty="0"/>
              <a:t> Strasbourg, 13.V.2004 </a:t>
            </a:r>
            <a:endParaRPr lang="nl-NL" dirty="0"/>
          </a:p>
          <a:p>
            <a:r>
              <a:rPr lang="en-GB" b="1" dirty="0"/>
              <a:t>Article 26 – </a:t>
            </a:r>
            <a:r>
              <a:rPr lang="en-GB" b="1" i="1" u="sng" dirty="0"/>
              <a:t>Single-judge</a:t>
            </a:r>
            <a:r>
              <a:rPr lang="en-GB" b="1" dirty="0"/>
              <a:t> formation, committees, Chambers and Grand Chamber</a:t>
            </a:r>
            <a:r>
              <a:rPr lang="en-GB" dirty="0"/>
              <a:t> </a:t>
            </a:r>
            <a:endParaRPr lang="nl-NL" dirty="0"/>
          </a:p>
          <a:p>
            <a:r>
              <a:rPr lang="en-GB" dirty="0"/>
              <a:t>1To consider cases brought before it, the Court shall sit in a single-judge formation, in committees of three judges, in Chambers of seven judges and in a Grand Chamber of seventeen judges. The Court’s Chambers shall set up committees for a fixed period of time. </a:t>
            </a:r>
            <a:endParaRPr lang="nl-NL" dirty="0"/>
          </a:p>
          <a:p>
            <a:r>
              <a:rPr lang="en-GB" dirty="0"/>
              <a:t>2At the request of the plenary Court, the Committee of Ministers may, by a unanimous decision and for a fixed period, reduce to five the number of judges of the Chambers. </a:t>
            </a:r>
            <a:endParaRPr lang="nl-NL" dirty="0"/>
          </a:p>
          <a:p>
            <a:r>
              <a:rPr lang="en-GB" dirty="0"/>
              <a:t>3When sitting as a single judge, a judge shall not examine any application against the High Contracting Party in respect of which that judge has been elected. </a:t>
            </a:r>
            <a:endParaRPr lang="nl-NL" dirty="0"/>
          </a:p>
          <a:p>
            <a:r>
              <a:rPr lang="en-GB" dirty="0"/>
              <a:t>4There shall sit as an </a:t>
            </a:r>
            <a:r>
              <a:rPr lang="en-GB" i="1" dirty="0"/>
              <a:t>ex officio</a:t>
            </a:r>
            <a:r>
              <a:rPr lang="en-GB" dirty="0"/>
              <a:t> member of the Chamber and the Grand Chamber the judge elected in respect of the High Contracting Party concerned. If there is none or if that judge is unable to sit, a person chosen by the President of the Court from a list submitted in advance by that Party shall sit in the capacity of judge. </a:t>
            </a:r>
            <a:endParaRPr lang="nl-NL" dirty="0"/>
          </a:p>
          <a:p>
            <a:r>
              <a:rPr lang="en-GB" dirty="0"/>
              <a:t>5The Grand Chamber shall also include the President of the Court, the Vice-Presidents, the Presidents of the Chambers and other judges chosen in accordance with the rules of the Court. When a case is referred to the Grand Chamber under Article 43, no judge from the Chamber which rendered the judgment shall sit in the Grand Chamber, with the exception of the President of the Chamber and the judge who sat in respect of the High Contracting Party concerned.” </a:t>
            </a:r>
            <a:endParaRPr lang="nl-NL" dirty="0"/>
          </a:p>
          <a:p>
            <a:endParaRPr lang="en-US" dirty="0"/>
          </a:p>
        </p:txBody>
      </p:sp>
    </p:spTree>
    <p:extLst>
      <p:ext uri="{BB962C8B-B14F-4D97-AF65-F5344CB8AC3E}">
        <p14:creationId xmlns:p14="http://schemas.microsoft.com/office/powerpoint/2010/main" val="167483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DD84-E75D-4D88-A71D-2D2F43E1732D}"/>
              </a:ext>
            </a:extLst>
          </p:cNvPr>
          <p:cNvSpPr>
            <a:spLocks noGrp="1"/>
          </p:cNvSpPr>
          <p:nvPr>
            <p:ph type="title"/>
          </p:nvPr>
        </p:nvSpPr>
        <p:spPr/>
        <p:txBody>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FF125199-6242-4557-A706-9833C9418923}"/>
              </a:ext>
            </a:extLst>
          </p:cNvPr>
          <p:cNvSpPr>
            <a:spLocks noGrp="1"/>
          </p:cNvSpPr>
          <p:nvPr>
            <p:ph idx="1"/>
          </p:nvPr>
        </p:nvSpPr>
        <p:spPr/>
        <p:txBody>
          <a:bodyPr>
            <a:normAutofit fontScale="77500" lnSpcReduction="20000"/>
          </a:bodyPr>
          <a:lstStyle/>
          <a:p>
            <a:r>
              <a:rPr lang="en-US" b="1" dirty="0"/>
              <a:t>Article 5 - Available formats</a:t>
            </a:r>
          </a:p>
          <a:p>
            <a:r>
              <a:rPr lang="en-US" dirty="0"/>
              <a:t>1. Public sector bodies shall make their documents available in any pre-existing format or language, through </a:t>
            </a:r>
            <a:r>
              <a:rPr lang="en-US" b="1" dirty="0"/>
              <a:t>electronic means </a:t>
            </a:r>
            <a:r>
              <a:rPr lang="en-US" dirty="0"/>
              <a:t>where possible and appropriate. This shall not imply an obligation for public sector bodies to create or adapt documents in order to comply with the request, nor shall it imply an obligation to provide extracts from documents where this would involve disproportionate effort, going beyond a simple operation.</a:t>
            </a:r>
          </a:p>
          <a:p>
            <a:r>
              <a:rPr lang="en-US" dirty="0"/>
              <a:t>2. On the basis of this Directive, public sector bodies cannot be required to continue the production of a certain type of documents with a view to the re-use of such documents by a private or public sector </a:t>
            </a:r>
            <a:r>
              <a:rPr lang="en-US" dirty="0" err="1"/>
              <a:t>organisation</a:t>
            </a:r>
            <a:r>
              <a:rPr lang="en-US" dirty="0"/>
              <a:t>.</a:t>
            </a:r>
          </a:p>
          <a:p>
            <a:endParaRPr lang="nl-NL" dirty="0"/>
          </a:p>
        </p:txBody>
      </p:sp>
    </p:spTree>
    <p:extLst>
      <p:ext uri="{BB962C8B-B14F-4D97-AF65-F5344CB8AC3E}">
        <p14:creationId xmlns:p14="http://schemas.microsoft.com/office/powerpoint/2010/main" val="3353108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extent to which a non-governmental organization can invoke such a right must be determined in the light of the specific nature of this right. It is true that under Article 9 of the Convention a church is capable of possessing and exercising the right to freedom of religion in its own capacity as a representative of its members and the entire functioning of churches depends on respect for this right. However, unlike Article 9, Article 8 of the Convention has more an individual than a collective character(…).” </a:t>
            </a:r>
            <a:endParaRPr lang="nl-NL" b="1" dirty="0"/>
          </a:p>
          <a:p>
            <a:r>
              <a:rPr lang="en-GB" dirty="0" err="1"/>
              <a:t>ECmHR</a:t>
            </a:r>
            <a:r>
              <a:rPr lang="en-GB" dirty="0"/>
              <a:t>, Church of Scientology of Paris v. France, application no. 19509/92, 09 January 1995.</a:t>
            </a:r>
            <a:endParaRPr lang="nl-NL" dirty="0"/>
          </a:p>
        </p:txBody>
      </p:sp>
    </p:spTree>
    <p:extLst>
      <p:ext uri="{BB962C8B-B14F-4D97-AF65-F5344CB8AC3E}">
        <p14:creationId xmlns:p14="http://schemas.microsoft.com/office/powerpoint/2010/main" val="3644646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a:t>
            </a:r>
            <a:r>
              <a:rPr lang="nl-NL" dirty="0" err="1"/>
              <a:t>Complaint</a:t>
            </a:r>
            <a:r>
              <a:rPr lang="nl-NL" dirty="0"/>
              <a:t> procedure: 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591703"/>
              </p:ext>
            </p:extLst>
          </p:nvPr>
        </p:nvGraphicFramePr>
        <p:xfrm>
          <a:off x="838200" y="1262197"/>
          <a:ext cx="11049000" cy="4575761"/>
        </p:xfrm>
        <a:graphic>
          <a:graphicData uri="http://schemas.openxmlformats.org/drawingml/2006/table">
            <a:tbl>
              <a:tblPr firstRow="1" bandRow="1">
                <a:tableStyleId>{5C22544A-7EE6-4342-B048-85BDC9FD1C3A}</a:tableStyleId>
              </a:tblPr>
              <a:tblGrid>
                <a:gridCol w="1722728">
                  <a:extLst>
                    <a:ext uri="{9D8B030D-6E8A-4147-A177-3AD203B41FA5}">
                      <a16:colId xmlns:a16="http://schemas.microsoft.com/office/drawing/2014/main" val="807350151"/>
                    </a:ext>
                  </a:extLst>
                </a:gridCol>
                <a:gridCol w="3619296">
                  <a:extLst>
                    <a:ext uri="{9D8B030D-6E8A-4147-A177-3AD203B41FA5}">
                      <a16:colId xmlns:a16="http://schemas.microsoft.com/office/drawing/2014/main" val="2611603938"/>
                    </a:ext>
                  </a:extLst>
                </a:gridCol>
                <a:gridCol w="5706976">
                  <a:extLst>
                    <a:ext uri="{9D8B030D-6E8A-4147-A177-3AD203B41FA5}">
                      <a16:colId xmlns:a16="http://schemas.microsoft.com/office/drawing/2014/main" val="4126485682"/>
                    </a:ext>
                  </a:extLst>
                </a:gridCol>
              </a:tblGrid>
              <a:tr h="636218">
                <a:tc>
                  <a:txBody>
                    <a:bodyPr/>
                    <a:lstStyle/>
                    <a:p>
                      <a:endParaRPr lang="en-US" sz="1600" dirty="0"/>
                    </a:p>
                    <a:p>
                      <a:r>
                        <a:rPr lang="en-US" sz="1600" dirty="0"/>
                        <a:t>Complaint by:</a:t>
                      </a:r>
                    </a:p>
                  </a:txBody>
                  <a:tcPr/>
                </a:tc>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575841">
                <a:tc>
                  <a:txBody>
                    <a:bodyPr/>
                    <a:lstStyle/>
                    <a:p>
                      <a:r>
                        <a:rPr lang="en-US" sz="1600" dirty="0"/>
                        <a:t>State</a:t>
                      </a:r>
                    </a:p>
                  </a:txBody>
                  <a:tcPr/>
                </a:tc>
                <a:tc>
                  <a:txBody>
                    <a:bodyPr/>
                    <a:lstStyle/>
                    <a:p>
                      <a:r>
                        <a:rPr lang="en-US" sz="16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Inter-State complaints seldom used. About 20 so far, vis-à-vis 22000 individual complaints.</a:t>
                      </a:r>
                    </a:p>
                  </a:txBody>
                  <a:tcPr/>
                </a:tc>
                <a:extLst>
                  <a:ext uri="{0D108BD9-81ED-4DB2-BD59-A6C34878D82A}">
                    <a16:rowId xmlns:a16="http://schemas.microsoft.com/office/drawing/2014/main" val="138961630"/>
                  </a:ext>
                </a:extLst>
              </a:tr>
              <a:tr h="1040839">
                <a:tc>
                  <a:txBody>
                    <a:bodyPr/>
                    <a:lstStyle/>
                    <a:p>
                      <a:r>
                        <a:rPr lang="en-US" sz="1600" dirty="0"/>
                        <a:t>Group</a:t>
                      </a:r>
                    </a:p>
                  </a:txBody>
                  <a:tcPr/>
                </a:tc>
                <a:tc>
                  <a:txBody>
                    <a:bodyPr/>
                    <a:lstStyle/>
                    <a:p>
                      <a:r>
                        <a:rPr lang="en-US" sz="1600" dirty="0"/>
                        <a:t>WWII had an impact</a:t>
                      </a:r>
                      <a:r>
                        <a:rPr lang="en-US" sz="1600" baseline="0" dirty="0"/>
                        <a:t> on groups (Jews, Gays, Gypsies); minorities were granted a right to submit a complaint as a group.</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court has denied groups as group a claim right. Individuals can bundle their complaints,</a:t>
                      </a:r>
                      <a:r>
                        <a:rPr lang="en-US" sz="1600" baseline="0" dirty="0"/>
                        <a:t> but have to demonstrate individual harm each.</a:t>
                      </a:r>
                      <a:endParaRPr lang="en-US" sz="1600" dirty="0"/>
                    </a:p>
                  </a:txBody>
                  <a:tcPr/>
                </a:tc>
                <a:extLst>
                  <a:ext uri="{0D108BD9-81ED-4DB2-BD59-A6C34878D82A}">
                    <a16:rowId xmlns:a16="http://schemas.microsoft.com/office/drawing/2014/main" val="3650045706"/>
                  </a:ext>
                </a:extLst>
              </a:tr>
              <a:tr h="1278745">
                <a:tc>
                  <a:txBody>
                    <a:bodyPr/>
                    <a:lstStyle/>
                    <a:p>
                      <a:r>
                        <a:rPr lang="en-US" sz="1600" dirty="0"/>
                        <a:t>Legal person</a:t>
                      </a:r>
                    </a:p>
                  </a:txBody>
                  <a:tcPr/>
                </a:tc>
                <a:tc>
                  <a:txBody>
                    <a:bodyPr/>
                    <a:lstStyle/>
                    <a:p>
                      <a:r>
                        <a:rPr lang="en-US" sz="1600" dirty="0"/>
                        <a:t>Goal 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Legal persons are allowed to complain with respect to a number of rights, such as the freedom of religion or the freedom of speech, but the Court has been very hesitant to allow legal persons to submit a complaint. </a:t>
                      </a:r>
                    </a:p>
                  </a:txBody>
                  <a:tcPr/>
                </a:tc>
                <a:extLst>
                  <a:ext uri="{0D108BD9-81ED-4DB2-BD59-A6C34878D82A}">
                    <a16:rowId xmlns:a16="http://schemas.microsoft.com/office/drawing/2014/main" val="532554602"/>
                  </a:ext>
                </a:extLst>
              </a:tr>
              <a:tr h="1040839">
                <a:tc>
                  <a:txBody>
                    <a:bodyPr/>
                    <a:lstStyle/>
                    <a:p>
                      <a:r>
                        <a:rPr lang="en-US" sz="1600" dirty="0"/>
                        <a:t>Natural person</a:t>
                      </a:r>
                    </a:p>
                  </a:txBody>
                  <a:tcPr/>
                </a:tc>
                <a:tc>
                  <a:txBody>
                    <a:bodyPr/>
                    <a:lstStyle/>
                    <a:p>
                      <a:r>
                        <a:rPr lang="en-US" sz="1600" dirty="0"/>
                        <a:t>Many countries were very hesitant to allow natural</a:t>
                      </a:r>
                      <a:r>
                        <a:rPr lang="en-US" sz="1600" baseline="0" dirty="0"/>
                        <a:t> persons to complaint and made reservations</a:t>
                      </a:r>
                      <a:endParaRPr lang="en-US" sz="1600" dirty="0"/>
                    </a:p>
                  </a:txBody>
                  <a:tcPr/>
                </a:tc>
                <a:tc>
                  <a:txBody>
                    <a:bodyPr/>
                    <a:lstStyle/>
                    <a:p>
                      <a:r>
                        <a:rPr lang="en-US" sz="1600" dirty="0"/>
                        <a:t>Natural</a:t>
                      </a:r>
                      <a:r>
                        <a:rPr lang="en-US" sz="1600" baseline="0" dirty="0"/>
                        <a:t> persons</a:t>
                      </a:r>
                      <a:r>
                        <a:rPr lang="en-US" sz="1600" dirty="0"/>
                        <a:t> are responsible for the fast majority</a:t>
                      </a:r>
                      <a:r>
                        <a:rPr lang="en-US" sz="1600" baseline="0" dirty="0"/>
                        <a:t> of complaints. </a:t>
                      </a:r>
                      <a:r>
                        <a:rPr lang="en-US" sz="1600" dirty="0"/>
                        <a:t> </a:t>
                      </a:r>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4057013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a:t>
            </a:r>
            <a:r>
              <a:rPr lang="nl-NL" dirty="0" err="1"/>
              <a:t>Complaint</a:t>
            </a:r>
            <a:r>
              <a:rPr lang="nl-NL" dirty="0"/>
              <a:t> procedure: 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7241733"/>
              </p:ext>
            </p:extLst>
          </p:nvPr>
        </p:nvGraphicFramePr>
        <p:xfrm>
          <a:off x="722362" y="1361982"/>
          <a:ext cx="10828507" cy="4484254"/>
        </p:xfrm>
        <a:graphic>
          <a:graphicData uri="http://schemas.openxmlformats.org/drawingml/2006/table">
            <a:tbl>
              <a:tblPr firstRow="1" bandRow="1">
                <a:tableStyleId>{5C22544A-7EE6-4342-B048-85BDC9FD1C3A}</a:tableStyleId>
              </a:tblPr>
              <a:tblGrid>
                <a:gridCol w="4140679">
                  <a:extLst>
                    <a:ext uri="{9D8B030D-6E8A-4147-A177-3AD203B41FA5}">
                      <a16:colId xmlns:a16="http://schemas.microsoft.com/office/drawing/2014/main" val="2611603938"/>
                    </a:ext>
                  </a:extLst>
                </a:gridCol>
                <a:gridCol w="6687828">
                  <a:extLst>
                    <a:ext uri="{9D8B030D-6E8A-4147-A177-3AD203B41FA5}">
                      <a16:colId xmlns:a16="http://schemas.microsoft.com/office/drawing/2014/main" val="4126485682"/>
                    </a:ext>
                  </a:extLst>
                </a:gridCol>
              </a:tblGrid>
              <a:tr h="753871">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682329">
                <a:tc>
                  <a:txBody>
                    <a:bodyPr/>
                    <a:lstStyle/>
                    <a:p>
                      <a:r>
                        <a:rPr lang="en-US" sz="1600" b="0" dirty="0"/>
                        <a:t>Negative duty of the state </a:t>
                      </a:r>
                    </a:p>
                  </a:txBody>
                  <a:tcPr/>
                </a:tc>
                <a:tc>
                  <a:txBody>
                    <a:bodyPr/>
                    <a:lstStyle/>
                    <a:p>
                      <a:r>
                        <a:rPr lang="en-US" sz="1600" b="0" dirty="0"/>
                        <a:t>Positive duty of the state</a:t>
                      </a:r>
                    </a:p>
                  </a:txBody>
                  <a:tcPr/>
                </a:tc>
                <a:extLst>
                  <a:ext uri="{0D108BD9-81ED-4DB2-BD59-A6C34878D82A}">
                    <a16:rowId xmlns:a16="http://schemas.microsoft.com/office/drawing/2014/main" val="138961630"/>
                  </a:ext>
                </a:extLst>
              </a:tr>
              <a:tr h="1016018">
                <a:tc>
                  <a:txBody>
                    <a:bodyPr/>
                    <a:lstStyle/>
                    <a:p>
                      <a:r>
                        <a:rPr lang="en-US" sz="1600" b="0" dirty="0"/>
                        <a:t>Negative right/freedom of the individual </a:t>
                      </a:r>
                    </a:p>
                  </a:txBody>
                  <a:tcPr/>
                </a:tc>
                <a:tc>
                  <a:txBody>
                    <a:bodyPr/>
                    <a:lstStyle/>
                    <a:p>
                      <a:r>
                        <a:rPr lang="en-US" sz="1600" b="0" dirty="0"/>
                        <a:t>Positive right/freedom of the individual</a:t>
                      </a:r>
                    </a:p>
                  </a:txBody>
                  <a:tcPr/>
                </a:tc>
                <a:extLst>
                  <a:ext uri="{0D108BD9-81ED-4DB2-BD59-A6C34878D82A}">
                    <a16:rowId xmlns:a16="http://schemas.microsoft.com/office/drawing/2014/main" val="3650045706"/>
                  </a:ext>
                </a:extLst>
              </a:tr>
              <a:tr h="1016018">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extLst>
                  <a:ext uri="{0D108BD9-81ED-4DB2-BD59-A6C34878D82A}">
                    <a16:rowId xmlns:a16="http://schemas.microsoft.com/office/drawing/2014/main" val="532554602"/>
                  </a:ext>
                </a:extLst>
              </a:tr>
              <a:tr h="1016018">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1825416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55165-6473-4C49-8309-EDA478BBF5D5}"/>
              </a:ext>
            </a:extLst>
          </p:cNvPr>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B1813CEF-AC19-46A5-A353-B2EBD17601B1}"/>
              </a:ext>
            </a:extLst>
          </p:cNvPr>
          <p:cNvSpPr>
            <a:spLocks noGrp="1"/>
          </p:cNvSpPr>
          <p:nvPr>
            <p:ph idx="1"/>
          </p:nvPr>
        </p:nvSpPr>
        <p:spPr/>
        <p:txBody>
          <a:bodyPr>
            <a:normAutofit fontScale="92500" lnSpcReduction="20000"/>
          </a:bodyPr>
          <a:lstStyle/>
          <a:p>
            <a:r>
              <a:rPr lang="en-US" b="1" dirty="0"/>
              <a:t>“Insofar as the applicant complains in general of the legislative situation, the Commission recalls that it must confine itself to an examination of the concrete case before it and may not review the aforesaid law </a:t>
            </a:r>
            <a:r>
              <a:rPr lang="en-US" b="1" i="1" dirty="0"/>
              <a:t>in </a:t>
            </a:r>
            <a:r>
              <a:rPr lang="en-US" b="1" i="1" dirty="0" err="1"/>
              <a:t>abstracto</a:t>
            </a:r>
            <a:r>
              <a:rPr lang="en-US" b="1" dirty="0"/>
              <a:t>. The Commission therefore may only examine the applicant's complaints insofar as the system of which he complains has been applied against him.”</a:t>
            </a:r>
            <a:r>
              <a:rPr lang="en-GB" b="1" dirty="0"/>
              <a:t> </a:t>
            </a:r>
          </a:p>
          <a:p>
            <a:r>
              <a:rPr lang="en-GB" dirty="0"/>
              <a:t>ECtHR, Lawlor v. The United Kingdom, application no. 12763/87, 14 July 1988.</a:t>
            </a:r>
            <a:endParaRPr lang="nl-NL" dirty="0"/>
          </a:p>
        </p:txBody>
      </p:sp>
    </p:spTree>
    <p:extLst>
      <p:ext uri="{BB962C8B-B14F-4D97-AF65-F5344CB8AC3E}">
        <p14:creationId xmlns:p14="http://schemas.microsoft.com/office/powerpoint/2010/main" val="1030914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58E87-D3CB-42FB-BA69-08B5BE21E74C}"/>
              </a:ext>
            </a:extLst>
          </p:cNvPr>
          <p:cNvSpPr>
            <a:spLocks noGrp="1"/>
          </p:cNvSpPr>
          <p:nvPr>
            <p:ph type="title"/>
          </p:nvPr>
        </p:nvSpPr>
        <p:spPr>
          <a:xfrm>
            <a:off x="838200" y="74430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081ED435-D6E6-4F4C-9997-57322C0729D6}"/>
              </a:ext>
            </a:extLst>
          </p:cNvPr>
          <p:cNvSpPr>
            <a:spLocks noGrp="1"/>
          </p:cNvSpPr>
          <p:nvPr>
            <p:ph idx="1"/>
          </p:nvPr>
        </p:nvSpPr>
        <p:spPr>
          <a:xfrm>
            <a:off x="680321" y="2069870"/>
            <a:ext cx="9613861" cy="4447308"/>
          </a:xfrm>
        </p:spPr>
        <p:txBody>
          <a:bodyPr>
            <a:normAutofit fontScale="77500" lnSpcReduction="20000"/>
          </a:bodyPr>
          <a:lstStyle/>
          <a:p>
            <a:r>
              <a:rPr lang="en-US" i="1" dirty="0"/>
              <a:t>A priori</a:t>
            </a:r>
            <a:r>
              <a:rPr lang="en-US" dirty="0"/>
              <a:t> claims </a:t>
            </a:r>
          </a:p>
          <a:p>
            <a:r>
              <a:rPr lang="en-US" b="1" dirty="0"/>
              <a:t>“It can be observed from the terms ‘victim’ and ‘violation’ and from the philosophy underlying the obligation to exhaust domestic remedies provided for in Article 26 that in the system for the protection of human rights conceived by the authors of the Convention, the exercise of the right of individual petition cannot be used to prevent a potential violation of the Convention: in theory, the organs designated by Article 19 to ensure the observance of the engagements undertaken by the Contracting Parties in the Convention cannot examine - or, if applicable, find – a violation other than </a:t>
            </a:r>
            <a:r>
              <a:rPr lang="en-US" b="1" i="1" dirty="0"/>
              <a:t>a posteriori</a:t>
            </a:r>
            <a:r>
              <a:rPr lang="en-US" b="1" dirty="0"/>
              <a:t>, once that violation has occurred. Similarly, the award of just satisfaction, i.e. compensation, under Article 50 of the Convention is limited to cases in which the internal law allows only partial reparation to be made, not for the violation itself, but for the consequences of the decision or measure in question which has been held to breach the obligations laid down in the Convention.”</a:t>
            </a:r>
            <a:endParaRPr lang="nl-NL" b="1" dirty="0"/>
          </a:p>
          <a:p>
            <a:r>
              <a:rPr lang="en-GB" dirty="0" err="1"/>
              <a:t>ECmHR</a:t>
            </a:r>
            <a:r>
              <a:rPr lang="en-GB" dirty="0"/>
              <a:t>, </a:t>
            </a:r>
            <a:r>
              <a:rPr lang="en-GB" dirty="0" err="1"/>
              <a:t>Tauira</a:t>
            </a:r>
            <a:r>
              <a:rPr lang="en-GB" dirty="0"/>
              <a:t> and others v. France, application no. 28204/95, 04 December 1995. </a:t>
            </a:r>
            <a:endParaRPr lang="nl-NL" dirty="0"/>
          </a:p>
          <a:p>
            <a:endParaRPr lang="nl-NL" dirty="0"/>
          </a:p>
        </p:txBody>
      </p:sp>
    </p:spTree>
    <p:extLst>
      <p:ext uri="{BB962C8B-B14F-4D97-AF65-F5344CB8AC3E}">
        <p14:creationId xmlns:p14="http://schemas.microsoft.com/office/powerpoint/2010/main" val="1011893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D15A-D465-4C05-9744-8B053320C5B5}"/>
              </a:ext>
            </a:extLst>
          </p:cNvPr>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8870904B-1B9E-4906-95D5-8ADAB97FACAC}"/>
              </a:ext>
            </a:extLst>
          </p:cNvPr>
          <p:cNvSpPr>
            <a:spLocks noGrp="1"/>
          </p:cNvSpPr>
          <p:nvPr>
            <p:ph idx="1"/>
          </p:nvPr>
        </p:nvSpPr>
        <p:spPr>
          <a:xfrm>
            <a:off x="838200" y="2685011"/>
            <a:ext cx="9455982" cy="3747686"/>
          </a:xfrm>
        </p:spPr>
        <p:txBody>
          <a:bodyPr>
            <a:normAutofit/>
          </a:bodyPr>
          <a:lstStyle/>
          <a:p>
            <a:endParaRPr lang="en-US" dirty="0"/>
          </a:p>
          <a:p>
            <a:endParaRPr lang="en-US" dirty="0"/>
          </a:p>
          <a:p>
            <a:r>
              <a:rPr lang="en-US" dirty="0"/>
              <a:t>Hypothetical claim</a:t>
            </a:r>
            <a:endParaRPr lang="nl-NL" dirty="0"/>
          </a:p>
        </p:txBody>
      </p:sp>
    </p:spTree>
    <p:extLst>
      <p:ext uri="{BB962C8B-B14F-4D97-AF65-F5344CB8AC3E}">
        <p14:creationId xmlns:p14="http://schemas.microsoft.com/office/powerpoint/2010/main" val="668824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Content Placeholder 2"/>
          <p:cNvSpPr>
            <a:spLocks noGrp="1"/>
          </p:cNvSpPr>
          <p:nvPr>
            <p:ph idx="1"/>
          </p:nvPr>
        </p:nvSpPr>
        <p:spPr/>
        <p:txBody>
          <a:bodyPr>
            <a:normAutofit fontScale="92500" lnSpcReduction="20000"/>
          </a:bodyPr>
          <a:lstStyle/>
          <a:p>
            <a:r>
              <a:rPr lang="en-US" b="1" dirty="0"/>
              <a:t>“The Court reiterates in that connection that the Convention does not allow an </a:t>
            </a:r>
            <a:r>
              <a:rPr lang="en-US" b="1" i="1" dirty="0" err="1"/>
              <a:t>actio</a:t>
            </a:r>
            <a:r>
              <a:rPr lang="en-US" b="1" i="1" dirty="0"/>
              <a:t> </a:t>
            </a:r>
            <a:r>
              <a:rPr lang="en-US" b="1" i="1" dirty="0" err="1"/>
              <a:t>popularis</a:t>
            </a:r>
            <a:r>
              <a:rPr lang="en-US" b="1" dirty="0"/>
              <a:t> but requires as a condition for exercise of the right of individual petition that an applicant must be able to claim on arguable grounds that he himself has been a direct or indirect victim of a violation of the Convention resulting from an act or omission which can be attributed to a Contracting State.”</a:t>
            </a:r>
            <a:endParaRPr lang="nl-NL" b="1" dirty="0"/>
          </a:p>
          <a:p>
            <a:r>
              <a:rPr lang="en-US" dirty="0" err="1"/>
              <a:t>ECtHR</a:t>
            </a:r>
            <a:r>
              <a:rPr lang="en-US" dirty="0"/>
              <a:t>, </a:t>
            </a:r>
            <a:r>
              <a:rPr lang="en-US" dirty="0" err="1"/>
              <a:t>Asselbourg</a:t>
            </a:r>
            <a:r>
              <a:rPr lang="en-US" dirty="0"/>
              <a:t> and 78 others and Greenpeace Association-Luxembourg v. Luxembourg, application no. 29121/95, 29 June 1999.</a:t>
            </a:r>
            <a:endParaRPr lang="nl-NL" dirty="0"/>
          </a:p>
          <a:p>
            <a:endParaRPr lang="en-US" dirty="0"/>
          </a:p>
        </p:txBody>
      </p:sp>
    </p:spTree>
    <p:extLst>
      <p:ext uri="{BB962C8B-B14F-4D97-AF65-F5344CB8AC3E}">
        <p14:creationId xmlns:p14="http://schemas.microsoft.com/office/powerpoint/2010/main" val="4284612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3627"/>
            <a:ext cx="10515600" cy="1325563"/>
          </a:xfrm>
        </p:spPr>
        <p:txBody>
          <a:bodyPr/>
          <a:lstStyle/>
          <a:p>
            <a:r>
              <a:rPr lang="nl-NL" dirty="0"/>
              <a:t>Recent </a:t>
            </a:r>
            <a:r>
              <a:rPr lang="nl-NL" dirty="0" err="1"/>
              <a:t>developments</a:t>
            </a:r>
            <a:endParaRPr lang="en-US" dirty="0"/>
          </a:p>
        </p:txBody>
      </p:sp>
      <p:sp>
        <p:nvSpPr>
          <p:cNvPr id="3" name="Content Placeholder 2"/>
          <p:cNvSpPr>
            <a:spLocks noGrp="1"/>
          </p:cNvSpPr>
          <p:nvPr>
            <p:ph idx="1"/>
          </p:nvPr>
        </p:nvSpPr>
        <p:spPr>
          <a:xfrm>
            <a:off x="667164" y="2054000"/>
            <a:ext cx="9613861" cy="4196931"/>
          </a:xfrm>
        </p:spPr>
        <p:txBody>
          <a:bodyPr>
            <a:normAutofit fontScale="92500" lnSpcReduction="20000"/>
          </a:bodyPr>
          <a:lstStyle/>
          <a:p>
            <a:r>
              <a:rPr lang="en-US" dirty="0"/>
              <a:t>“In Chappell v. the United Kingdom, the Court considered that a search conducted at a private individual's home which was also the registered office of a company run by him had amounted to interference with his right to respect for his home within the meaning of Article 8 of the Convention. The Court reiterates that the Convention is a living instrument which must be interpreted in the light of present day conditions. [] Building on its dynamic interpretation of the Convention, the Court considers that the time has come to hold that in certain circumstances the rights guaranteed by Article 8 of the Convention may be construed as including the right to respect for a company's registered office, branches or other business premises.”</a:t>
            </a:r>
          </a:p>
          <a:p>
            <a:r>
              <a:rPr lang="en-US" dirty="0" err="1"/>
              <a:t>ECtHR</a:t>
            </a:r>
            <a:r>
              <a:rPr lang="en-US" dirty="0"/>
              <a:t>, </a:t>
            </a:r>
            <a:r>
              <a:rPr lang="en-US" dirty="0" err="1"/>
              <a:t>Stes</a:t>
            </a:r>
            <a:r>
              <a:rPr lang="en-US" dirty="0"/>
              <a:t> Colas Est and others v. France, appl.no. 37971/97, 16 April 2002, § 40-41.</a:t>
            </a:r>
          </a:p>
        </p:txBody>
      </p:sp>
    </p:spTree>
    <p:extLst>
      <p:ext uri="{BB962C8B-B14F-4D97-AF65-F5344CB8AC3E}">
        <p14:creationId xmlns:p14="http://schemas.microsoft.com/office/powerpoint/2010/main" val="318721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p:txBody>
          <a:bodyPr>
            <a:normAutofit/>
          </a:bodyPr>
          <a:lstStyle/>
          <a:p>
            <a:r>
              <a:rPr lang="en-US" dirty="0"/>
              <a:t>Exceptions</a:t>
            </a:r>
          </a:p>
          <a:p>
            <a:r>
              <a:rPr lang="nl-NL" sz="1800" dirty="0" err="1"/>
              <a:t>Zakharov</a:t>
            </a:r>
            <a:r>
              <a:rPr lang="nl-NL" sz="1800" dirty="0"/>
              <a:t> v. Russia (2015)</a:t>
            </a:r>
          </a:p>
          <a:p>
            <a:r>
              <a:rPr lang="en-GB" sz="1800" dirty="0">
                <a:effectLst/>
                <a:ea typeface="Calibri" panose="020F0502020204030204" pitchFamily="34" charset="0"/>
                <a:cs typeface="Times New Roman" panose="02020603050405020304" pitchFamily="18" charset="0"/>
              </a:rPr>
              <a:t>Centrum </a:t>
            </a:r>
            <a:r>
              <a:rPr lang="en-GB" sz="1800" dirty="0" err="1">
                <a:effectLst/>
                <a:ea typeface="Calibri" panose="020F0502020204030204" pitchFamily="34" charset="0"/>
                <a:cs typeface="Times New Roman" panose="02020603050405020304" pitchFamily="18" charset="0"/>
              </a:rPr>
              <a:t>För</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Rättvisa</a:t>
            </a:r>
            <a:r>
              <a:rPr lang="en-GB" sz="1800" dirty="0">
                <a:effectLst/>
                <a:ea typeface="Calibri" panose="020F0502020204030204" pitchFamily="34" charset="0"/>
                <a:cs typeface="Times New Roman" panose="02020603050405020304" pitchFamily="18" charset="0"/>
              </a:rPr>
              <a:t> v. Sweden (2018)</a:t>
            </a:r>
          </a:p>
          <a:p>
            <a:r>
              <a:rPr lang="en-GB" sz="1800" dirty="0">
                <a:effectLst/>
                <a:ea typeface="Calibri" panose="020F0502020204030204" pitchFamily="34" charset="0"/>
                <a:cs typeface="Times New Roman" panose="02020603050405020304" pitchFamily="18" charset="0"/>
              </a:rPr>
              <a:t>Big Brother Watch and others v. the United Kingdom (2019)</a:t>
            </a:r>
          </a:p>
        </p:txBody>
      </p:sp>
    </p:spTree>
    <p:extLst>
      <p:ext uri="{BB962C8B-B14F-4D97-AF65-F5344CB8AC3E}">
        <p14:creationId xmlns:p14="http://schemas.microsoft.com/office/powerpoint/2010/main" val="1196041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a:xfrm>
            <a:off x="680321" y="821586"/>
            <a:ext cx="10515600" cy="132556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a:xfrm>
            <a:off x="680321" y="2019994"/>
            <a:ext cx="9613861" cy="4646814"/>
          </a:xfrm>
        </p:spPr>
        <p:txBody>
          <a:bodyPr>
            <a:normAutofit fontScale="77500" lnSpcReduction="20000"/>
          </a:bodyPr>
          <a:lstStyle/>
          <a:p>
            <a:r>
              <a:rPr lang="en-US" dirty="0"/>
              <a:t>“[T]he Court accepts that an applicant can claim to be the victim of a violation occasioned by the </a:t>
            </a:r>
            <a:r>
              <a:rPr lang="en-US" b="1" dirty="0"/>
              <a:t>mere existence of secret surveillance measures</a:t>
            </a:r>
            <a:r>
              <a:rPr lang="en-US" dirty="0"/>
              <a:t>, or legislation permitting secret surveillance measures, if the following conditions are satisfied. </a:t>
            </a:r>
          </a:p>
          <a:p>
            <a:r>
              <a:rPr lang="en-US" dirty="0"/>
              <a:t>Firstly, the Court will take into account the scope of the legislation permitting secret surveillance measures by examining whether the applicant can possibly be affected by it, either because he or she belongs to a group of persons targeted by the contested legislation or because the legislation </a:t>
            </a:r>
            <a:r>
              <a:rPr lang="en-US" b="1" dirty="0"/>
              <a:t>directly affects all users of communication services </a:t>
            </a:r>
            <a:r>
              <a:rPr lang="en-US" dirty="0"/>
              <a:t>by instituting a system where any person can have his or her communications intercepted. </a:t>
            </a:r>
          </a:p>
          <a:p>
            <a:r>
              <a:rPr lang="en-US" dirty="0"/>
              <a:t>Secondly, the Court will take into account the availability of remedies at the national level and will adjust the degree of scrutiny depending on the effectiveness of such remedies. As the Court underlined in Kennedy, </a:t>
            </a:r>
            <a:r>
              <a:rPr lang="en-US" b="1" dirty="0"/>
              <a:t>where the domestic system does not afford an effective remedy </a:t>
            </a:r>
            <a:r>
              <a:rPr lang="en-US" dirty="0"/>
              <a:t>to the person who suspects that he or she was subjected to secret surveillance, widespread suspicion and concern among the general public that secret surveillance powers are being abused cannot be said to be unjustified. </a:t>
            </a:r>
            <a:endParaRPr lang="nl-NL" dirty="0"/>
          </a:p>
          <a:p>
            <a:endParaRPr lang="nl-NL" dirty="0"/>
          </a:p>
        </p:txBody>
      </p:sp>
    </p:spTree>
    <p:extLst>
      <p:ext uri="{BB962C8B-B14F-4D97-AF65-F5344CB8AC3E}">
        <p14:creationId xmlns:p14="http://schemas.microsoft.com/office/powerpoint/2010/main" val="115810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0057B-5341-471D-82B4-D7DBBD3844BE}"/>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68E197FA-10CA-4B4B-9BD9-6610995F2A42}"/>
              </a:ext>
            </a:extLst>
          </p:cNvPr>
          <p:cNvSpPr>
            <a:spLocks noGrp="1"/>
          </p:cNvSpPr>
          <p:nvPr>
            <p:ph idx="1"/>
          </p:nvPr>
        </p:nvSpPr>
        <p:spPr/>
        <p:txBody>
          <a:bodyPr>
            <a:normAutofit lnSpcReduction="10000"/>
          </a:bodyPr>
          <a:lstStyle/>
          <a:p>
            <a:r>
              <a:rPr lang="en-US" b="1" dirty="0"/>
              <a:t>Article 6 -Principles governing charging</a:t>
            </a:r>
          </a:p>
          <a:p>
            <a:r>
              <a:rPr lang="en-US" dirty="0"/>
              <a:t>Where charges are made, the total income from supplying and allowing re-use of documents </a:t>
            </a:r>
            <a:r>
              <a:rPr lang="en-US" b="1" dirty="0"/>
              <a:t>shall not exceed the cost </a:t>
            </a:r>
            <a:r>
              <a:rPr lang="en-US" dirty="0"/>
              <a:t>of collection, production, reproduction and dissemination, together with a reasonable return on investment. Charges should be cost-oriented over the appropriate accounting period and calculated in line with the accounting principles applicable to the public sector bodies involved.</a:t>
            </a:r>
          </a:p>
          <a:p>
            <a:endParaRPr lang="nl-NL" dirty="0"/>
          </a:p>
        </p:txBody>
      </p:sp>
    </p:spTree>
    <p:extLst>
      <p:ext uri="{BB962C8B-B14F-4D97-AF65-F5344CB8AC3E}">
        <p14:creationId xmlns:p14="http://schemas.microsoft.com/office/powerpoint/2010/main" val="3820026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a:xfrm>
            <a:off x="932793" y="1011309"/>
            <a:ext cx="10515600" cy="132556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a:xfrm>
            <a:off x="680321" y="2336872"/>
            <a:ext cx="9613861" cy="3739731"/>
          </a:xfrm>
        </p:spPr>
        <p:txBody>
          <a:bodyPr>
            <a:normAutofit fontScale="77500" lnSpcReduction="20000"/>
          </a:bodyPr>
          <a:lstStyle/>
          <a:p>
            <a:r>
              <a:rPr lang="en-US" dirty="0"/>
              <a:t>In such circumstances the menace of surveillance can be claimed in itself to restrict free communication through the postal and telecommunication services, thereby constituting for all users or potential users a direct interference with the right guaranteed by Article 8. </a:t>
            </a:r>
            <a:r>
              <a:rPr lang="en-US" b="1" dirty="0"/>
              <a:t>There is therefore a greater need for scrutiny by the Court and an exception to the rule, which denies individuals the right to challenge a law in </a:t>
            </a:r>
            <a:r>
              <a:rPr lang="en-US" b="1" dirty="0" err="1"/>
              <a:t>abstracto</a:t>
            </a:r>
            <a:r>
              <a:rPr lang="en-US" b="1" dirty="0"/>
              <a:t>, is justified. </a:t>
            </a:r>
          </a:p>
          <a:p>
            <a:r>
              <a:rPr lang="en-US" dirty="0"/>
              <a:t>In such cases the individual does not need to demonstrate the existence of any risk that secret surveillance measures were applied to her.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 </a:t>
            </a:r>
            <a:endParaRPr lang="nl-NL" dirty="0"/>
          </a:p>
        </p:txBody>
      </p:sp>
    </p:spTree>
    <p:extLst>
      <p:ext uri="{BB962C8B-B14F-4D97-AF65-F5344CB8AC3E}">
        <p14:creationId xmlns:p14="http://schemas.microsoft.com/office/powerpoint/2010/main" val="11174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71BA9-383B-4175-98F1-E9BAED88BB3C}"/>
              </a:ext>
            </a:extLst>
          </p:cNvPr>
          <p:cNvSpPr>
            <a:spLocks noGrp="1"/>
          </p:cNvSpPr>
          <p:nvPr>
            <p:ph type="title"/>
          </p:nvPr>
        </p:nvSpPr>
        <p:spPr>
          <a:xfrm>
            <a:off x="838200" y="674441"/>
            <a:ext cx="10515600" cy="132556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487516AC-42F6-42A6-A6A0-1B0F05EEA17A}"/>
              </a:ext>
            </a:extLst>
          </p:cNvPr>
          <p:cNvSpPr>
            <a:spLocks noGrp="1"/>
          </p:cNvSpPr>
          <p:nvPr>
            <p:ph idx="1"/>
          </p:nvPr>
        </p:nvSpPr>
        <p:spPr>
          <a:xfrm>
            <a:off x="680321" y="2086495"/>
            <a:ext cx="9613861" cy="4505498"/>
          </a:xfrm>
        </p:spPr>
        <p:txBody>
          <a:bodyPr>
            <a:normAutofit fontScale="70000" lnSpcReduction="20000"/>
          </a:bodyPr>
          <a:lstStyle/>
          <a:p>
            <a:r>
              <a:rPr lang="en-GB" dirty="0"/>
              <a:t>Rule 614 – Pilot-judgment procedure </a:t>
            </a:r>
            <a:endParaRPr lang="nl-NL" dirty="0"/>
          </a:p>
          <a:p>
            <a:r>
              <a:rPr lang="en-GB" dirty="0"/>
              <a:t>1.  The Court may initiate a pilot-judgment procedure and adopt a pilot judgment where the facts of an application reveal in the Contracting Party concerned the existence of a structural or systemic problem or other similar dysfunction which has given rise or may give rise to similar applications.  </a:t>
            </a:r>
            <a:endParaRPr lang="nl-NL" dirty="0"/>
          </a:p>
          <a:p>
            <a:r>
              <a:rPr lang="en-GB" dirty="0"/>
              <a:t>2. (a)  Before initiating a pilot-judgment procedure, the Court shall first seek the views of the parties on whether the application under examination results from the existence of such a problem or dysfunction in the Contracting Party concerned and on the suitability of processing the application in accordance with that procedure.  </a:t>
            </a:r>
            <a:endParaRPr lang="nl-NL" dirty="0"/>
          </a:p>
          <a:p>
            <a:r>
              <a:rPr lang="en-GB" dirty="0"/>
              <a:t>(b)  A pilot-judgment procedure may be initiated by the Court of its own motion or at the request of one or both parties. </a:t>
            </a:r>
            <a:endParaRPr lang="nl-NL" dirty="0"/>
          </a:p>
          <a:p>
            <a:r>
              <a:rPr lang="en-GB" dirty="0"/>
              <a:t>(c)  Any application selected for pilot-judgment treatment shall be processed as a matter of priority in accordance with Rule 41 of the Rules of Court. </a:t>
            </a:r>
            <a:endParaRPr lang="nl-NL" dirty="0"/>
          </a:p>
          <a:p>
            <a:r>
              <a:rPr lang="en-GB" dirty="0"/>
              <a:t>3.  The Court shall in its pilot judgment identify both the nature of the structural or systemic problem or other dysfunction as established as well as the type of remedial measures which the Contracting Party concerned is required to take at the domestic level by virtue of the operative provisions of the judgment.  </a:t>
            </a:r>
            <a:endParaRPr lang="nl-NL" dirty="0"/>
          </a:p>
          <a:p>
            <a:endParaRPr lang="nl-NL" dirty="0"/>
          </a:p>
        </p:txBody>
      </p:sp>
    </p:spTree>
    <p:extLst>
      <p:ext uri="{BB962C8B-B14F-4D97-AF65-F5344CB8AC3E}">
        <p14:creationId xmlns:p14="http://schemas.microsoft.com/office/powerpoint/2010/main" val="3473608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557"/>
            <a:ext cx="10515600" cy="1325563"/>
          </a:xfrm>
        </p:spPr>
        <p:txBody>
          <a:bodyPr/>
          <a:lstStyle/>
          <a:p>
            <a:r>
              <a:rPr lang="nl-NL" dirty="0"/>
              <a:t>Recent </a:t>
            </a:r>
            <a:r>
              <a:rPr lang="nl-NL" dirty="0" err="1"/>
              <a:t>developments</a:t>
            </a:r>
            <a:endParaRPr lang="en-US" dirty="0"/>
          </a:p>
        </p:txBody>
      </p:sp>
      <p:sp>
        <p:nvSpPr>
          <p:cNvPr id="3" name="Content Placeholder 2"/>
          <p:cNvSpPr>
            <a:spLocks noGrp="1"/>
          </p:cNvSpPr>
          <p:nvPr>
            <p:ph idx="1"/>
          </p:nvPr>
        </p:nvSpPr>
        <p:spPr>
          <a:xfrm>
            <a:off x="686899" y="1879454"/>
            <a:ext cx="9613861" cy="4563687"/>
          </a:xfrm>
        </p:spPr>
        <p:txBody>
          <a:bodyPr>
            <a:normAutofit fontScale="92500" lnSpcReduction="10000"/>
          </a:bodyPr>
          <a:lstStyle/>
          <a:p>
            <a:r>
              <a:rPr lang="en-GB" b="1" dirty="0"/>
              <a:t>Protocol No. 16 to the Convention for the Protection of Human Rights and Fundamental Freedoms</a:t>
            </a:r>
            <a:r>
              <a:rPr lang="en-GB" dirty="0"/>
              <a:t> Strasbourg, 2.X.2013 </a:t>
            </a:r>
            <a:endParaRPr lang="nl-NL" dirty="0"/>
          </a:p>
          <a:p>
            <a:r>
              <a:rPr lang="en-GB" dirty="0"/>
              <a:t>1Highest courts and tribunals of a High Contracting Party, as specified in accordance with Article 10, may request the Court to give advisory opinions on questions of principle relating to the interpretation or application of the rights and freedoms defined in the Convention or the protocols thereto. </a:t>
            </a:r>
            <a:endParaRPr lang="nl-NL" dirty="0"/>
          </a:p>
          <a:p>
            <a:r>
              <a:rPr lang="en-GB" dirty="0"/>
              <a:t>2The requesting court or tribunal may seek an advisory opinion only in the context of a case pending before it. </a:t>
            </a:r>
            <a:endParaRPr lang="nl-NL" dirty="0"/>
          </a:p>
          <a:p>
            <a:r>
              <a:rPr lang="en-GB" dirty="0"/>
              <a:t>3The requesting court or tribunal shall give reasons for its request and shall provide the relevant legal and factual background of the pending case. </a:t>
            </a:r>
            <a:endParaRPr lang="nl-NL" dirty="0"/>
          </a:p>
          <a:p>
            <a:endParaRPr lang="en-US" dirty="0"/>
          </a:p>
        </p:txBody>
      </p:sp>
    </p:spTree>
    <p:extLst>
      <p:ext uri="{BB962C8B-B14F-4D97-AF65-F5344CB8AC3E}">
        <p14:creationId xmlns:p14="http://schemas.microsoft.com/office/powerpoint/2010/main" val="2865565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DA8BC-A4B7-1ED8-E123-FC9ED57C215D}"/>
              </a:ext>
            </a:extLst>
          </p:cNvPr>
          <p:cNvSpPr>
            <a:spLocks noGrp="1"/>
          </p:cNvSpPr>
          <p:nvPr>
            <p:ph type="title"/>
          </p:nvPr>
        </p:nvSpPr>
        <p:spPr>
          <a:xfrm>
            <a:off x="838200" y="1002090"/>
            <a:ext cx="10515600" cy="102549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FC34A300-EA05-2D26-B6B3-8D0AA1BF3C43}"/>
              </a:ext>
            </a:extLst>
          </p:cNvPr>
          <p:cNvSpPr>
            <a:spLocks noGrp="1"/>
          </p:cNvSpPr>
          <p:nvPr>
            <p:ph idx="1"/>
          </p:nvPr>
        </p:nvSpPr>
        <p:spPr>
          <a:xfrm>
            <a:off x="838200" y="1861930"/>
            <a:ext cx="10515600" cy="4155694"/>
          </a:xfrm>
        </p:spPr>
        <p:txBody>
          <a:bodyPr>
            <a:normAutofit fontScale="62500" lnSpcReduction="20000"/>
          </a:bodyPr>
          <a:lstStyle/>
          <a:p>
            <a:pPr indent="0" algn="just">
              <a:spcBef>
                <a:spcPts val="0"/>
              </a:spcBef>
              <a:spcAft>
                <a:spcPts val="0"/>
              </a:spcAft>
              <a:buNone/>
            </a:pPr>
            <a:r>
              <a:rPr lang="en-US" b="1" i="0" dirty="0">
                <a:solidFill>
                  <a:srgbClr val="000000"/>
                </a:solidFill>
                <a:effectLst/>
                <a:latin typeface="Arial" panose="020B0604020202020204" pitchFamily="34" charset="0"/>
              </a:rPr>
              <a:t>WIEDER AND GUARNIERI v. THE UNITED KINGDOM</a:t>
            </a:r>
          </a:p>
          <a:p>
            <a:pPr indent="0" algn="just">
              <a:spcBef>
                <a:spcPts val="0"/>
              </a:spcBef>
              <a:spcAft>
                <a:spcPts val="0"/>
              </a:spcAft>
              <a:buNone/>
            </a:pPr>
            <a:endParaRPr lang="en-US" b="1" dirty="0">
              <a:solidFill>
                <a:srgbClr val="000000"/>
              </a:solidFill>
              <a:latin typeface="Arial" panose="020B0604020202020204" pitchFamily="34" charset="0"/>
            </a:endParaRPr>
          </a:p>
          <a:p>
            <a:pPr indent="0" algn="just">
              <a:spcBef>
                <a:spcPts val="0"/>
              </a:spcBef>
              <a:spcAft>
                <a:spcPts val="0"/>
              </a:spcAft>
              <a:buNone/>
            </a:pPr>
            <a:r>
              <a:rPr lang="en-US" b="0" i="0" dirty="0">
                <a:solidFill>
                  <a:srgbClr val="000000"/>
                </a:solidFill>
                <a:effectLst/>
                <a:latin typeface="Arial" panose="020B0604020202020204" pitchFamily="34" charset="0"/>
              </a:rPr>
              <a:t>Although there are important differences between electronic communications, for the purposes of Article 8 of the Convention, and possessions, for the purposes of Article 1 of Protocol No. 1, it is nevertheless the case that an interference with an individual’s possessions occurs where the possession is interfered with, rather than where the owner is located Similarly, in the specific context of Article 8, it could not seriously be suggested that the search of a person’s home within a Contracting State would fall outside that State’s territorial jurisdiction if the person was abroad when the search took place. While some of the elements of a person’s private life (for example, physical integrity) may not readily be separated from his or her physical person, that is not necessarily the case for all such elements. For example, in </a:t>
            </a:r>
            <a:r>
              <a:rPr lang="en-US" b="0" i="1" dirty="0">
                <a:solidFill>
                  <a:srgbClr val="000000"/>
                </a:solidFill>
                <a:effectLst/>
                <a:latin typeface="Arial" panose="020B0604020202020204" pitchFamily="34" charset="0"/>
              </a:rPr>
              <a:t>Von Hannover v. Germany</a:t>
            </a:r>
            <a:r>
              <a:rPr lang="en-US" b="0" i="0" dirty="0">
                <a:solidFill>
                  <a:srgbClr val="000000"/>
                </a:solidFill>
                <a:effectLst/>
                <a:latin typeface="Arial" panose="020B0604020202020204" pitchFamily="34" charset="0"/>
              </a:rPr>
              <a:t> [].</a:t>
            </a:r>
          </a:p>
          <a:p>
            <a:pPr indent="180340" algn="just">
              <a:spcBef>
                <a:spcPts val="0"/>
              </a:spcBef>
              <a:spcAft>
                <a:spcPts val="0"/>
              </a:spcAft>
            </a:pPr>
            <a:r>
              <a:rPr lang="en-US" b="0" i="0" dirty="0">
                <a:solidFill>
                  <a:srgbClr val="000000"/>
                </a:solidFill>
                <a:effectLst/>
                <a:latin typeface="Arial" panose="020B0604020202020204" pitchFamily="34" charset="0"/>
              </a:rPr>
              <a:t>94.  Turning to the facts of the case at hand, the interception of communications and the subsequent searching, examination and use of those communications interferes both with the privacy of the sender and/or recipient, and with the privacy of the communications themselves. Under the section 8(4) regime the interference with the privacy of communications clearly takes place where those communications are intercepted, searched, examined and used and the resulting injury to the privacy rights of the sender and/or recipient will also take place there.</a:t>
            </a:r>
          </a:p>
          <a:p>
            <a:pPr indent="180340" algn="just">
              <a:spcBef>
                <a:spcPts val="0"/>
              </a:spcBef>
              <a:spcAft>
                <a:spcPts val="0"/>
              </a:spcAft>
            </a:pPr>
            <a:r>
              <a:rPr lang="en-US" b="0" i="0" dirty="0">
                <a:solidFill>
                  <a:srgbClr val="000000"/>
                </a:solidFill>
                <a:effectLst/>
                <a:latin typeface="Arial" panose="020B0604020202020204" pitchFamily="34" charset="0"/>
              </a:rPr>
              <a:t>95.  Accordingly, the Court considers that the interference with the applicants’ rights under Article 8 of the Convention took place within the United Kingdom and therefore fell within the territorial jurisdiction of the respondent State. As such, it is not necessary to consider whether any of the exceptions to the territoriality principle are applicable.</a:t>
            </a:r>
          </a:p>
          <a:p>
            <a:endParaRPr lang="nl-NL" dirty="0"/>
          </a:p>
        </p:txBody>
      </p:sp>
      <p:sp>
        <p:nvSpPr>
          <p:cNvPr id="4" name="Tijdelijke aanduiding voor dianummer 3">
            <a:extLst>
              <a:ext uri="{FF2B5EF4-FFF2-40B4-BE49-F238E27FC236}">
                <a16:creationId xmlns:a16="http://schemas.microsoft.com/office/drawing/2014/main" id="{CAEE9F77-1A5D-8877-D473-A4A945200FA5}"/>
              </a:ext>
            </a:extLst>
          </p:cNvPr>
          <p:cNvSpPr>
            <a:spLocks noGrp="1"/>
          </p:cNvSpPr>
          <p:nvPr>
            <p:ph type="sldNum" sz="quarter" idx="12"/>
          </p:nvPr>
        </p:nvSpPr>
        <p:spPr/>
        <p:txBody>
          <a:bodyPr/>
          <a:lstStyle/>
          <a:p>
            <a:fld id="{BFFFC0C0-D66F-4067-ACF0-5201F21C882E}" type="slidenum">
              <a:rPr lang="en-US" smtClean="0"/>
              <a:pPr/>
              <a:t>73</a:t>
            </a:fld>
            <a:endParaRPr lang="en-US" dirty="0"/>
          </a:p>
        </p:txBody>
      </p:sp>
    </p:spTree>
    <p:extLst>
      <p:ext uri="{BB962C8B-B14F-4D97-AF65-F5344CB8AC3E}">
        <p14:creationId xmlns:p14="http://schemas.microsoft.com/office/powerpoint/2010/main" val="1563589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87E8935C-B820-4CA8-BC1D-8B4CFE4EBC10}"/>
              </a:ext>
            </a:extLst>
          </p:cNvPr>
          <p:cNvGraphicFramePr>
            <a:graphicFrameLocks/>
          </p:cNvGraphicFramePr>
          <p:nvPr>
            <p:extLst>
              <p:ext uri="{D42A27DB-BD31-4B8C-83A1-F6EECF244321}">
                <p14:modId xmlns:p14="http://schemas.microsoft.com/office/powerpoint/2010/main" val="2223261498"/>
              </p:ext>
            </p:extLst>
          </p:nvPr>
        </p:nvGraphicFramePr>
        <p:xfrm>
          <a:off x="563831" y="1320946"/>
          <a:ext cx="10004181" cy="4606052"/>
        </p:xfrm>
        <a:graphic>
          <a:graphicData uri="http://schemas.openxmlformats.org/drawingml/2006/table">
            <a:tbl>
              <a:tblPr firstRow="1" bandRow="1">
                <a:tableStyleId>{5C22544A-7EE6-4342-B048-85BDC9FD1C3A}</a:tableStyleId>
              </a:tblPr>
              <a:tblGrid>
                <a:gridCol w="847897">
                  <a:extLst>
                    <a:ext uri="{9D8B030D-6E8A-4147-A177-3AD203B41FA5}">
                      <a16:colId xmlns:a16="http://schemas.microsoft.com/office/drawing/2014/main" val="807350151"/>
                    </a:ext>
                  </a:extLst>
                </a:gridCol>
                <a:gridCol w="2510444">
                  <a:extLst>
                    <a:ext uri="{9D8B030D-6E8A-4147-A177-3AD203B41FA5}">
                      <a16:colId xmlns:a16="http://schemas.microsoft.com/office/drawing/2014/main" val="2611603938"/>
                    </a:ext>
                  </a:extLst>
                </a:gridCol>
                <a:gridCol w="3624349">
                  <a:extLst>
                    <a:ext uri="{9D8B030D-6E8A-4147-A177-3AD203B41FA5}">
                      <a16:colId xmlns:a16="http://schemas.microsoft.com/office/drawing/2014/main" val="4126485682"/>
                    </a:ext>
                  </a:extLst>
                </a:gridCol>
                <a:gridCol w="3021491">
                  <a:extLst>
                    <a:ext uri="{9D8B030D-6E8A-4147-A177-3AD203B41FA5}">
                      <a16:colId xmlns:a16="http://schemas.microsoft.com/office/drawing/2014/main" val="3618111581"/>
                    </a:ext>
                  </a:extLst>
                </a:gridCol>
              </a:tblGrid>
              <a:tr h="561339">
                <a:tc>
                  <a:txBody>
                    <a:bodyPr/>
                    <a:lstStyle/>
                    <a:p>
                      <a:endParaRPr lang="en-US" sz="1300" dirty="0"/>
                    </a:p>
                    <a:p>
                      <a:r>
                        <a:rPr lang="en-US" sz="1300" dirty="0"/>
                        <a:t>Complaint by:</a:t>
                      </a:r>
                    </a:p>
                  </a:txBody>
                  <a:tcPr/>
                </a:tc>
                <a:tc>
                  <a:txBody>
                    <a:bodyPr/>
                    <a:lstStyle/>
                    <a:p>
                      <a:r>
                        <a:rPr lang="en-US" sz="1300" dirty="0"/>
                        <a:t>Original intention of authors</a:t>
                      </a:r>
                      <a:r>
                        <a:rPr lang="en-US" sz="1300" baseline="0" dirty="0"/>
                        <a:t> of the ECHR</a:t>
                      </a:r>
                      <a:endParaRPr lang="en-US" sz="1300" dirty="0"/>
                    </a:p>
                  </a:txBody>
                  <a:tcPr/>
                </a:tc>
                <a:tc>
                  <a:txBody>
                    <a:bodyPr/>
                    <a:lstStyle/>
                    <a:p>
                      <a:r>
                        <a:rPr lang="en-US" sz="1300" dirty="0"/>
                        <a:t>Dominant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Latent new approach</a:t>
                      </a:r>
                    </a:p>
                  </a:txBody>
                  <a:tcPr/>
                </a:tc>
                <a:extLst>
                  <a:ext uri="{0D108BD9-81ED-4DB2-BD59-A6C34878D82A}">
                    <a16:rowId xmlns:a16="http://schemas.microsoft.com/office/drawing/2014/main" val="1280436980"/>
                  </a:ext>
                </a:extLst>
              </a:tr>
              <a:tr h="727662">
                <a:tc>
                  <a:txBody>
                    <a:bodyPr/>
                    <a:lstStyle/>
                    <a:p>
                      <a:r>
                        <a:rPr lang="en-US" sz="1300" dirty="0"/>
                        <a:t>State</a:t>
                      </a:r>
                    </a:p>
                  </a:txBody>
                  <a:tcPr/>
                </a:tc>
                <a:tc>
                  <a:txBody>
                    <a:bodyPr/>
                    <a:lstStyle/>
                    <a:p>
                      <a:r>
                        <a:rPr lang="en-US" sz="13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Inter-State complaints seldom used. About 20 so far, vis-à-vis 22000 individual complaints.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Still very few inter-state complaints</a:t>
                      </a:r>
                    </a:p>
                  </a:txBody>
                  <a:tcPr/>
                </a:tc>
                <a:extLst>
                  <a:ext uri="{0D108BD9-81ED-4DB2-BD59-A6C34878D82A}">
                    <a16:rowId xmlns:a16="http://schemas.microsoft.com/office/drawing/2014/main" val="138961630"/>
                  </a:ext>
                </a:extLst>
              </a:tr>
              <a:tr h="1226630">
                <a:tc>
                  <a:txBody>
                    <a:bodyPr/>
                    <a:lstStyle/>
                    <a:p>
                      <a:r>
                        <a:rPr lang="en-US" sz="1300" dirty="0"/>
                        <a:t>Group</a:t>
                      </a:r>
                    </a:p>
                  </a:txBody>
                  <a:tcPr/>
                </a:tc>
                <a:tc>
                  <a:txBody>
                    <a:bodyPr/>
                    <a:lstStyle/>
                    <a:p>
                      <a:r>
                        <a:rPr lang="en-US" sz="1300" dirty="0"/>
                        <a:t>WWII had an impact</a:t>
                      </a:r>
                      <a:r>
                        <a:rPr lang="en-US" sz="1300" baseline="0" dirty="0"/>
                        <a:t> on groups (Jews, Gays, Gypsies); minorities were granted a right to submit a complaint as a group.</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court has denied groups as group a claim right. Individuals can bundle their complaints,</a:t>
                      </a:r>
                      <a:r>
                        <a:rPr lang="en-US" sz="1300" baseline="0" dirty="0"/>
                        <a:t> but have to demonstrate individual harm each.</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More focus on group interests, though</a:t>
                      </a:r>
                      <a:r>
                        <a:rPr lang="en-US" sz="1300" baseline="0" dirty="0"/>
                        <a:t> the </a:t>
                      </a:r>
                      <a:r>
                        <a:rPr lang="en-US" sz="1300" baseline="0" dirty="0" err="1"/>
                        <a:t>ECtHR</a:t>
                      </a:r>
                      <a:r>
                        <a:rPr lang="en-US" sz="1300" baseline="0" dirty="0"/>
                        <a:t> still not accepts groups invoking a right as a group</a:t>
                      </a:r>
                      <a:endParaRPr lang="en-US" sz="1300" dirty="0"/>
                    </a:p>
                  </a:txBody>
                  <a:tcPr/>
                </a:tc>
                <a:extLst>
                  <a:ext uri="{0D108BD9-81ED-4DB2-BD59-A6C34878D82A}">
                    <a16:rowId xmlns:a16="http://schemas.microsoft.com/office/drawing/2014/main" val="3650045706"/>
                  </a:ext>
                </a:extLst>
              </a:tr>
              <a:tr h="1060307">
                <a:tc>
                  <a:txBody>
                    <a:bodyPr/>
                    <a:lstStyle/>
                    <a:p>
                      <a:r>
                        <a:rPr lang="en-US" sz="1300" dirty="0"/>
                        <a:t>Legal person</a:t>
                      </a:r>
                    </a:p>
                  </a:txBody>
                  <a:tcPr/>
                </a:tc>
                <a:tc>
                  <a:txBody>
                    <a:bodyPr/>
                    <a:lstStyle/>
                    <a:p>
                      <a:r>
                        <a:rPr lang="en-US" sz="1300" dirty="0"/>
                        <a:t>Goal 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Legal persons are allowed to complain with respect to a number of rights, such as the freedom of religion or the freedom of speech, but the Court has been very hesitant to allow legal persons to submit a complaint.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a:t>
                      </a:r>
                      <a:r>
                        <a:rPr lang="en-US" sz="1300" dirty="0" err="1"/>
                        <a:t>ECtHR</a:t>
                      </a:r>
                      <a:r>
                        <a:rPr lang="en-US" sz="1300" baseline="0" dirty="0"/>
                        <a:t> does allow legal persons to invoke the right to privacy, both to protect their own interests and to protect societal interests, though the number of cases is still relatively small.</a:t>
                      </a:r>
                      <a:endParaRPr lang="en-US" sz="1300" dirty="0"/>
                    </a:p>
                  </a:txBody>
                  <a:tcPr/>
                </a:tc>
                <a:extLst>
                  <a:ext uri="{0D108BD9-81ED-4DB2-BD59-A6C34878D82A}">
                    <a16:rowId xmlns:a16="http://schemas.microsoft.com/office/drawing/2014/main" val="532554602"/>
                  </a:ext>
                </a:extLst>
              </a:tr>
              <a:tr h="727662">
                <a:tc>
                  <a:txBody>
                    <a:bodyPr/>
                    <a:lstStyle/>
                    <a:p>
                      <a:r>
                        <a:rPr lang="en-US" sz="1300" dirty="0"/>
                        <a:t>Natural person</a:t>
                      </a:r>
                    </a:p>
                  </a:txBody>
                  <a:tcPr/>
                </a:tc>
                <a:tc>
                  <a:txBody>
                    <a:bodyPr/>
                    <a:lstStyle/>
                    <a:p>
                      <a:r>
                        <a:rPr lang="en-US" sz="1300" dirty="0"/>
                        <a:t>Many countries were very hesitant to allow natural</a:t>
                      </a:r>
                      <a:r>
                        <a:rPr lang="en-US" sz="1300" baseline="0" dirty="0"/>
                        <a:t> persons to complaint and made reservations</a:t>
                      </a:r>
                      <a:endParaRPr lang="en-US" sz="1300" dirty="0"/>
                    </a:p>
                  </a:txBody>
                  <a:tcPr/>
                </a:tc>
                <a:tc>
                  <a:txBody>
                    <a:bodyPr/>
                    <a:lstStyle/>
                    <a:p>
                      <a:r>
                        <a:rPr lang="en-US" sz="1300" dirty="0"/>
                        <a:t>Natural</a:t>
                      </a:r>
                      <a:r>
                        <a:rPr lang="en-US" sz="1300" baseline="0" dirty="0"/>
                        <a:t> persons</a:t>
                      </a:r>
                      <a:r>
                        <a:rPr lang="en-US" sz="1300" dirty="0"/>
                        <a:t> are responsible for the fast majority</a:t>
                      </a:r>
                      <a:r>
                        <a:rPr lang="en-US" sz="1300" baseline="0" dirty="0"/>
                        <a:t> of complaints. </a:t>
                      </a:r>
                      <a:r>
                        <a:rPr lang="en-US" sz="13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Still the majority</a:t>
                      </a:r>
                      <a:r>
                        <a:rPr lang="en-US" sz="1300" baseline="0" dirty="0"/>
                        <a:t> of the cases.</a:t>
                      </a:r>
                      <a:endParaRPr lang="en-US" sz="130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3083337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Complaint</a:t>
            </a:r>
            <a:r>
              <a:rPr lang="nl-NL" dirty="0"/>
              <a:t> procedure: Recent </a:t>
            </a:r>
            <a:r>
              <a:rPr lang="nl-NL" dirty="0" err="1"/>
              <a:t>developments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452126"/>
              </p:ext>
            </p:extLst>
          </p:nvPr>
        </p:nvGraphicFramePr>
        <p:xfrm>
          <a:off x="509975" y="1394373"/>
          <a:ext cx="10419126" cy="4340637"/>
        </p:xfrm>
        <a:graphic>
          <a:graphicData uri="http://schemas.openxmlformats.org/drawingml/2006/table">
            <a:tbl>
              <a:tblPr firstRow="1" bandRow="1">
                <a:tableStyleId>{5C22544A-7EE6-4342-B048-85BDC9FD1C3A}</a:tableStyleId>
              </a:tblPr>
              <a:tblGrid>
                <a:gridCol w="5209563">
                  <a:extLst>
                    <a:ext uri="{9D8B030D-6E8A-4147-A177-3AD203B41FA5}">
                      <a16:colId xmlns:a16="http://schemas.microsoft.com/office/drawing/2014/main" val="3275398968"/>
                    </a:ext>
                  </a:extLst>
                </a:gridCol>
                <a:gridCol w="5209563">
                  <a:extLst>
                    <a:ext uri="{9D8B030D-6E8A-4147-A177-3AD203B41FA5}">
                      <a16:colId xmlns:a16="http://schemas.microsoft.com/office/drawing/2014/main" val="2364997934"/>
                    </a:ext>
                  </a:extLst>
                </a:gridCol>
              </a:tblGrid>
              <a:tr h="370840">
                <a:tc>
                  <a:txBody>
                    <a:bodyPr/>
                    <a:lstStyle/>
                    <a:p>
                      <a:r>
                        <a:rPr lang="en-US" sz="1600" dirty="0"/>
                        <a:t>Normal</a:t>
                      </a:r>
                      <a:r>
                        <a:rPr lang="en-US" sz="1600" baseline="0" dirty="0"/>
                        <a:t> approach by the </a:t>
                      </a:r>
                      <a:r>
                        <a:rPr lang="en-US" sz="1600" baseline="0" dirty="0" err="1"/>
                        <a:t>ECtHR</a:t>
                      </a:r>
                      <a:endParaRPr lang="en-US" sz="1600" dirty="0"/>
                    </a:p>
                  </a:txBody>
                  <a:tcPr/>
                </a:tc>
                <a:tc>
                  <a:txBody>
                    <a:bodyPr/>
                    <a:lstStyle/>
                    <a:p>
                      <a:r>
                        <a:rPr lang="en-US" sz="1600" dirty="0"/>
                        <a:t>New</a:t>
                      </a:r>
                      <a:r>
                        <a:rPr lang="en-US" sz="1600" baseline="0" dirty="0"/>
                        <a:t> latent approach</a:t>
                      </a:r>
                      <a:endParaRPr lang="en-US" sz="1600" dirty="0"/>
                    </a:p>
                  </a:txBody>
                  <a:tcPr/>
                </a:tc>
                <a:extLst>
                  <a:ext uri="{0D108BD9-81ED-4DB2-BD59-A6C34878D82A}">
                    <a16:rowId xmlns:a16="http://schemas.microsoft.com/office/drawing/2014/main" val="1311530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a:t>
                      </a:r>
                      <a:r>
                        <a:rPr lang="en-US" sz="1600" baseline="0" dirty="0"/>
                        <a:t> i</a:t>
                      </a:r>
                      <a:r>
                        <a:rPr lang="en-US" sz="1600" dirty="0"/>
                        <a:t>n </a:t>
                      </a:r>
                      <a:r>
                        <a:rPr lang="en-US" sz="1600" dirty="0" err="1"/>
                        <a:t>abstracto</a:t>
                      </a:r>
                      <a:r>
                        <a:rPr lang="en-US" sz="1600" dirty="0"/>
                        <a:t> claims</a:t>
                      </a:r>
                    </a:p>
                  </a:txBody>
                  <a:tcPr/>
                </a:tc>
                <a:tc>
                  <a:txBody>
                    <a:bodyPr/>
                    <a:lstStyle/>
                    <a:p>
                      <a:r>
                        <a:rPr lang="en-US" sz="1600" dirty="0"/>
                        <a:t>In </a:t>
                      </a:r>
                      <a:r>
                        <a:rPr lang="en-US" sz="1600" dirty="0" err="1"/>
                        <a:t>abstracto</a:t>
                      </a:r>
                      <a:r>
                        <a:rPr lang="en-US" sz="1600" dirty="0"/>
                        <a:t> claims accepted in exceptional</a:t>
                      </a:r>
                      <a:r>
                        <a:rPr lang="en-US" sz="1600" baseline="0" dirty="0"/>
                        <a:t> cases</a:t>
                      </a:r>
                      <a:endParaRPr lang="en-US" sz="1600" dirty="0"/>
                    </a:p>
                  </a:txBody>
                  <a:tcPr/>
                </a:tc>
                <a:extLst>
                  <a:ext uri="{0D108BD9-81ED-4DB2-BD59-A6C34878D82A}">
                    <a16:rowId xmlns:a16="http://schemas.microsoft.com/office/drawing/2014/main" val="14521158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 </a:t>
                      </a:r>
                      <a:r>
                        <a:rPr lang="en-US" sz="1600" dirty="0" err="1"/>
                        <a:t>minimis</a:t>
                      </a:r>
                      <a:r>
                        <a:rPr lang="en-US" sz="1600" dirty="0"/>
                        <a:t>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law has not yet been</a:t>
                      </a:r>
                      <a:r>
                        <a:rPr lang="en-US" sz="1600" baseline="0" dirty="0"/>
                        <a:t> applied </a:t>
                      </a:r>
                      <a:endParaRPr lang="en-US" sz="1600" dirty="0"/>
                    </a:p>
                  </a:txBody>
                  <a:tcPr/>
                </a:tc>
                <a:extLst>
                  <a:ext uri="{0D108BD9-81ED-4DB2-BD59-A6C34878D82A}">
                    <a16:rowId xmlns:a16="http://schemas.microsoft.com/office/drawing/2014/main" val="999504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Individual interest</a:t>
                      </a:r>
                    </a:p>
                  </a:txBody>
                  <a:tcPr/>
                </a:tc>
                <a:tc>
                  <a:txBody>
                    <a:bodyPr/>
                    <a:lstStyle/>
                    <a:p>
                      <a:r>
                        <a:rPr lang="en-US" sz="1600" dirty="0"/>
                        <a:t>Societal interest at stake: legality &amp;</a:t>
                      </a:r>
                      <a:r>
                        <a:rPr lang="en-US" sz="1600" baseline="0" dirty="0"/>
                        <a:t> legitimacy</a:t>
                      </a:r>
                      <a:endParaRPr lang="en-US" sz="1600" dirty="0"/>
                    </a:p>
                  </a:txBody>
                  <a:tcPr/>
                </a:tc>
                <a:extLst>
                  <a:ext uri="{0D108BD9-81ED-4DB2-BD59-A6C34878D82A}">
                    <a16:rowId xmlns:a16="http://schemas.microsoft.com/office/drawing/2014/main" val="267796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Executive power (sometimes judgements)</a:t>
                      </a:r>
                    </a:p>
                  </a:txBody>
                  <a:tcPr/>
                </a:tc>
                <a:tc>
                  <a:txBody>
                    <a:bodyPr/>
                    <a:lstStyle/>
                    <a:p>
                      <a:r>
                        <a:rPr lang="en-US" sz="1600" dirty="0"/>
                        <a:t>Legislative power</a:t>
                      </a:r>
                    </a:p>
                  </a:txBody>
                  <a:tcPr/>
                </a:tc>
                <a:extLst>
                  <a:ext uri="{0D108BD9-81ED-4DB2-BD59-A6C34878D82A}">
                    <a16:rowId xmlns:a16="http://schemas.microsoft.com/office/drawing/2014/main" val="220720576"/>
                  </a:ext>
                </a:extLst>
              </a:tr>
              <a:tr h="42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Accordance with the law and is necessary in a democratic society</a:t>
                      </a:r>
                      <a:endParaRPr lang="en-US" sz="1600" dirty="0"/>
                    </a:p>
                  </a:txBody>
                  <a:tcPr/>
                </a:tc>
                <a:tc>
                  <a:txBody>
                    <a:bodyPr/>
                    <a:lstStyle/>
                    <a:p>
                      <a:r>
                        <a:rPr lang="en-US" sz="1600" dirty="0"/>
                        <a:t>Abstract test</a:t>
                      </a:r>
                    </a:p>
                  </a:txBody>
                  <a:tcPr/>
                </a:tc>
                <a:extLst>
                  <a:ext uri="{0D108BD9-81ED-4DB2-BD59-A6C34878D82A}">
                    <a16:rowId xmlns:a16="http://schemas.microsoft.com/office/drawing/2014/main" val="33516825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Court</a:t>
                      </a:r>
                      <a:r>
                        <a:rPr lang="en-US" sz="1600" baseline="0" dirty="0"/>
                        <a:t> hesitant to allow complaints by l</a:t>
                      </a:r>
                      <a:r>
                        <a:rPr lang="en-US" sz="1600" dirty="0"/>
                        <a:t>egal persons</a:t>
                      </a:r>
                    </a:p>
                  </a:txBody>
                  <a:tcPr/>
                </a:tc>
                <a:tc>
                  <a:txBody>
                    <a:bodyPr/>
                    <a:lstStyle/>
                    <a:p>
                      <a:r>
                        <a:rPr lang="en-US" sz="1600" dirty="0"/>
                        <a:t>Legal persons</a:t>
                      </a:r>
                      <a:r>
                        <a:rPr lang="en-US" sz="1600" baseline="0" dirty="0"/>
                        <a:t> and natural persons can submit a complaint</a:t>
                      </a:r>
                      <a:endParaRPr lang="en-US" sz="1600" dirty="0"/>
                    </a:p>
                  </a:txBody>
                  <a:tcPr/>
                </a:tc>
                <a:extLst>
                  <a:ext uri="{0D108BD9-81ED-4DB2-BD59-A6C34878D82A}">
                    <a16:rowId xmlns:a16="http://schemas.microsoft.com/office/drawing/2014/main" val="39227646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Time limit</a:t>
                      </a:r>
                    </a:p>
                  </a:txBody>
                  <a:tcPr/>
                </a:tc>
                <a:tc>
                  <a:txBody>
                    <a:bodyPr/>
                    <a:lstStyle/>
                    <a:p>
                      <a:r>
                        <a:rPr lang="en-US" sz="1600" dirty="0"/>
                        <a:t>No time limit</a:t>
                      </a:r>
                    </a:p>
                  </a:txBody>
                  <a:tcPr/>
                </a:tc>
                <a:extLst>
                  <a:ext uri="{0D108BD9-81ED-4DB2-BD59-A6C34878D82A}">
                    <a16:rowId xmlns:a16="http://schemas.microsoft.com/office/drawing/2014/main" val="4167794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Exhaustion of domestic remedies</a:t>
                      </a:r>
                    </a:p>
                  </a:txBody>
                  <a:tcPr/>
                </a:tc>
                <a:tc>
                  <a:txBody>
                    <a:bodyPr/>
                    <a:lstStyle/>
                    <a:p>
                      <a:r>
                        <a:rPr lang="en-US" sz="1600" dirty="0"/>
                        <a:t>Only effective remedy (reason to belief that there is an effective remedy)</a:t>
                      </a:r>
                    </a:p>
                  </a:txBody>
                  <a:tcPr/>
                </a:tc>
                <a:extLst>
                  <a:ext uri="{0D108BD9-81ED-4DB2-BD59-A6C34878D82A}">
                    <a16:rowId xmlns:a16="http://schemas.microsoft.com/office/drawing/2014/main" val="404973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Not</a:t>
                      </a:r>
                      <a:r>
                        <a:rPr lang="en-US" sz="1600" baseline="0" dirty="0"/>
                        <a:t> a court of f</a:t>
                      </a:r>
                      <a:r>
                        <a:rPr lang="en-US" sz="1600" dirty="0"/>
                        <a:t>ourth instance</a:t>
                      </a:r>
                    </a:p>
                  </a:txBody>
                  <a:tcPr/>
                </a:tc>
                <a:tc>
                  <a:txBody>
                    <a:bodyPr/>
                    <a:lstStyle/>
                    <a:p>
                      <a:r>
                        <a:rPr lang="en-US" sz="1600" dirty="0"/>
                        <a:t>Court of first</a:t>
                      </a:r>
                      <a:r>
                        <a:rPr lang="en-US" sz="1600" baseline="0" dirty="0"/>
                        <a:t> Instance</a:t>
                      </a:r>
                      <a:endParaRPr lang="en-US" sz="1600" dirty="0"/>
                    </a:p>
                  </a:txBody>
                  <a:tcPr/>
                </a:tc>
                <a:extLst>
                  <a:ext uri="{0D108BD9-81ED-4DB2-BD59-A6C34878D82A}">
                    <a16:rowId xmlns:a16="http://schemas.microsoft.com/office/drawing/2014/main" val="1504712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Case by case basis</a:t>
                      </a:r>
                    </a:p>
                  </a:txBody>
                  <a:tcPr/>
                </a:tc>
                <a:tc>
                  <a:txBody>
                    <a:bodyPr/>
                    <a:lstStyle/>
                    <a:p>
                      <a:r>
                        <a:rPr lang="en-US" sz="1600" dirty="0"/>
                        <a:t>Conventionality</a:t>
                      </a:r>
                    </a:p>
                  </a:txBody>
                  <a:tcPr/>
                </a:tc>
                <a:extLst>
                  <a:ext uri="{0D108BD9-81ED-4DB2-BD59-A6C34878D82A}">
                    <a16:rowId xmlns:a16="http://schemas.microsoft.com/office/drawing/2014/main" val="2400105686"/>
                  </a:ext>
                </a:extLst>
              </a:tr>
            </a:tbl>
          </a:graphicData>
        </a:graphic>
      </p:graphicFrame>
    </p:spTree>
    <p:extLst>
      <p:ext uri="{BB962C8B-B14F-4D97-AF65-F5344CB8AC3E}">
        <p14:creationId xmlns:p14="http://schemas.microsoft.com/office/powerpoint/2010/main" val="102805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Complaint</a:t>
            </a:r>
            <a:r>
              <a:rPr lang="nl-NL" dirty="0"/>
              <a:t> procedure: Recent </a:t>
            </a:r>
            <a:r>
              <a:rPr lang="nl-NL" dirty="0" err="1"/>
              <a:t>developments</a:t>
            </a:r>
            <a:endParaRPr lang="en-US" dirty="0"/>
          </a:p>
        </p:txBody>
      </p:sp>
      <p:graphicFrame>
        <p:nvGraphicFramePr>
          <p:cNvPr id="6" name="Content Placeholder 3">
            <a:extLst>
              <a:ext uri="{FF2B5EF4-FFF2-40B4-BE49-F238E27FC236}">
                <a16:creationId xmlns:a16="http://schemas.microsoft.com/office/drawing/2014/main" id="{CC63BD2E-492E-43D0-8C75-C8AA27FE8F7F}"/>
              </a:ext>
            </a:extLst>
          </p:cNvPr>
          <p:cNvGraphicFramePr>
            <a:graphicFrameLocks/>
          </p:cNvGraphicFramePr>
          <p:nvPr>
            <p:extLst>
              <p:ext uri="{D42A27DB-BD31-4B8C-83A1-F6EECF244321}">
                <p14:modId xmlns:p14="http://schemas.microsoft.com/office/powerpoint/2010/main" val="1408593637"/>
              </p:ext>
            </p:extLst>
          </p:nvPr>
        </p:nvGraphicFramePr>
        <p:xfrm>
          <a:off x="750907" y="1324392"/>
          <a:ext cx="9780751" cy="4490231"/>
        </p:xfrm>
        <a:graphic>
          <a:graphicData uri="http://schemas.openxmlformats.org/drawingml/2006/table">
            <a:tbl>
              <a:tblPr firstRow="1" bandRow="1">
                <a:tableStyleId>{5C22544A-7EE6-4342-B048-85BDC9FD1C3A}</a:tableStyleId>
              </a:tblPr>
              <a:tblGrid>
                <a:gridCol w="2470204">
                  <a:extLst>
                    <a:ext uri="{9D8B030D-6E8A-4147-A177-3AD203B41FA5}">
                      <a16:colId xmlns:a16="http://schemas.microsoft.com/office/drawing/2014/main" val="2611603938"/>
                    </a:ext>
                  </a:extLst>
                </a:gridCol>
                <a:gridCol w="3576205">
                  <a:extLst>
                    <a:ext uri="{9D8B030D-6E8A-4147-A177-3AD203B41FA5}">
                      <a16:colId xmlns:a16="http://schemas.microsoft.com/office/drawing/2014/main" val="4126485682"/>
                    </a:ext>
                  </a:extLst>
                </a:gridCol>
                <a:gridCol w="3734342">
                  <a:extLst>
                    <a:ext uri="{9D8B030D-6E8A-4147-A177-3AD203B41FA5}">
                      <a16:colId xmlns:a16="http://schemas.microsoft.com/office/drawing/2014/main" val="1203730574"/>
                    </a:ext>
                  </a:extLst>
                </a:gridCol>
              </a:tblGrid>
              <a:tr h="724485">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Latent new approach</a:t>
                      </a:r>
                    </a:p>
                  </a:txBody>
                  <a:tcPr/>
                </a:tc>
                <a:extLst>
                  <a:ext uri="{0D108BD9-81ED-4DB2-BD59-A6C34878D82A}">
                    <a16:rowId xmlns:a16="http://schemas.microsoft.com/office/drawing/2014/main" val="1280436980"/>
                  </a:ext>
                </a:extLst>
              </a:tr>
              <a:tr h="655732">
                <a:tc>
                  <a:txBody>
                    <a:bodyPr/>
                    <a:lstStyle/>
                    <a:p>
                      <a:r>
                        <a:rPr lang="en-US" sz="1600" b="0" dirty="0"/>
                        <a:t>Negative duty of the state </a:t>
                      </a:r>
                    </a:p>
                  </a:txBody>
                  <a:tcPr/>
                </a:tc>
                <a:tc>
                  <a:txBody>
                    <a:bodyPr/>
                    <a:lstStyle/>
                    <a:p>
                      <a:r>
                        <a:rPr lang="en-US" sz="1600" b="0" dirty="0"/>
                        <a:t>Positive duty of the state</a:t>
                      </a:r>
                    </a:p>
                  </a:txBody>
                  <a:tcPr/>
                </a:tc>
                <a:tc>
                  <a:txBody>
                    <a:bodyPr/>
                    <a:lstStyle/>
                    <a:p>
                      <a:r>
                        <a:rPr lang="en-US" sz="1600" b="0" dirty="0"/>
                        <a:t>Negative duties</a:t>
                      </a:r>
                    </a:p>
                  </a:txBody>
                  <a:tcPr/>
                </a:tc>
                <a:extLst>
                  <a:ext uri="{0D108BD9-81ED-4DB2-BD59-A6C34878D82A}">
                    <a16:rowId xmlns:a16="http://schemas.microsoft.com/office/drawing/2014/main" val="138961630"/>
                  </a:ext>
                </a:extLst>
              </a:tr>
              <a:tr h="976414">
                <a:tc>
                  <a:txBody>
                    <a:bodyPr/>
                    <a:lstStyle/>
                    <a:p>
                      <a:r>
                        <a:rPr lang="en-US" sz="1600" b="0" dirty="0"/>
                        <a:t>Negative right/freedom of the individual </a:t>
                      </a:r>
                    </a:p>
                  </a:txBody>
                  <a:tcPr/>
                </a:tc>
                <a:tc>
                  <a:txBody>
                    <a:bodyPr/>
                    <a:lstStyle/>
                    <a:p>
                      <a:r>
                        <a:rPr lang="en-US" sz="1600" b="0" dirty="0"/>
                        <a:t>Positive right/freedom of the individual</a:t>
                      </a:r>
                    </a:p>
                  </a:txBody>
                  <a:tcPr/>
                </a:tc>
                <a:tc>
                  <a:txBody>
                    <a:bodyPr/>
                    <a:lstStyle/>
                    <a:p>
                      <a:r>
                        <a:rPr lang="en-US" sz="1600" b="0" dirty="0"/>
                        <a:t>Negative rights</a:t>
                      </a:r>
                    </a:p>
                  </a:txBody>
                  <a:tcPr/>
                </a:tc>
                <a:extLst>
                  <a:ext uri="{0D108BD9-81ED-4DB2-BD59-A6C34878D82A}">
                    <a16:rowId xmlns:a16="http://schemas.microsoft.com/office/drawing/2014/main" val="3650045706"/>
                  </a:ext>
                </a:extLst>
              </a:tr>
              <a:tr h="976414">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tc>
                  <a:txBody>
                    <a:bodyPr/>
                    <a:lstStyle/>
                    <a:p>
                      <a:r>
                        <a:rPr lang="en-US" sz="1600" b="0" dirty="0"/>
                        <a:t>Abuse of power/focus</a:t>
                      </a:r>
                      <a:r>
                        <a:rPr lang="en-US" sz="1600" b="0" baseline="0" dirty="0"/>
                        <a:t> on legislator</a:t>
                      </a:r>
                      <a:endParaRPr lang="en-US" sz="1600" b="0" dirty="0"/>
                    </a:p>
                  </a:txBody>
                  <a:tcPr/>
                </a:tc>
                <a:extLst>
                  <a:ext uri="{0D108BD9-81ED-4DB2-BD59-A6C34878D82A}">
                    <a16:rowId xmlns:a16="http://schemas.microsoft.com/office/drawing/2014/main" val="532554602"/>
                  </a:ext>
                </a:extLst>
              </a:tr>
              <a:tr h="976414">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tc>
                  <a:txBody>
                    <a:bodyPr/>
                    <a:lstStyle/>
                    <a:p>
                      <a:r>
                        <a:rPr lang="en-US" sz="1600" b="0" dirty="0"/>
                        <a:t>General interests/interests that affect</a:t>
                      </a:r>
                      <a:r>
                        <a:rPr lang="en-US" sz="1600" b="0" baseline="0" dirty="0"/>
                        <a:t> everyone &gt; legitimacy and legality</a:t>
                      </a:r>
                      <a:endParaRPr lang="en-US" sz="1600" b="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3151830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641CF-4DCC-9F71-D798-11EF63B05247}"/>
              </a:ext>
            </a:extLst>
          </p:cNvPr>
          <p:cNvSpPr>
            <a:spLocks noGrp="1"/>
          </p:cNvSpPr>
          <p:nvPr>
            <p:ph type="title"/>
          </p:nvPr>
        </p:nvSpPr>
        <p:spPr/>
        <p:txBody>
          <a:bodyPr/>
          <a:lstStyle/>
          <a:p>
            <a:r>
              <a:rPr lang="nl-NL" dirty="0"/>
              <a:t>Break</a:t>
            </a:r>
          </a:p>
        </p:txBody>
      </p:sp>
      <p:sp>
        <p:nvSpPr>
          <p:cNvPr id="3" name="Tijdelijke aanduiding voor inhoud 2">
            <a:extLst>
              <a:ext uri="{FF2B5EF4-FFF2-40B4-BE49-F238E27FC236}">
                <a16:creationId xmlns:a16="http://schemas.microsoft.com/office/drawing/2014/main" id="{73F32A48-EBD2-A03D-F967-390725AA765B}"/>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0DF23769-66FF-E09E-03C6-59FB6285E132}"/>
              </a:ext>
            </a:extLst>
          </p:cNvPr>
          <p:cNvSpPr>
            <a:spLocks noGrp="1"/>
          </p:cNvSpPr>
          <p:nvPr>
            <p:ph type="sldNum" sz="quarter" idx="12"/>
          </p:nvPr>
        </p:nvSpPr>
        <p:spPr/>
        <p:txBody>
          <a:bodyPr/>
          <a:lstStyle/>
          <a:p>
            <a:fld id="{BFFFC0C0-D66F-4067-ACF0-5201F21C882E}" type="slidenum">
              <a:rPr lang="en-US" smtClean="0"/>
              <a:pPr/>
              <a:t>77</a:t>
            </a:fld>
            <a:endParaRPr lang="en-US" dirty="0"/>
          </a:p>
        </p:txBody>
      </p:sp>
    </p:spTree>
    <p:extLst>
      <p:ext uri="{BB962C8B-B14F-4D97-AF65-F5344CB8AC3E}">
        <p14:creationId xmlns:p14="http://schemas.microsoft.com/office/powerpoint/2010/main" val="2934800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5528F-958D-696B-1C06-77AEC3F790BD}"/>
              </a:ext>
            </a:extLst>
          </p:cNvPr>
          <p:cNvSpPr>
            <a:spLocks noGrp="1"/>
          </p:cNvSpPr>
          <p:nvPr>
            <p:ph type="title"/>
          </p:nvPr>
        </p:nvSpPr>
        <p:spPr/>
        <p:txBody>
          <a:bodyPr/>
          <a:lstStyle/>
          <a:p>
            <a:r>
              <a:rPr lang="nl-NL" dirty="0" err="1"/>
              <a:t>ECtHR</a:t>
            </a:r>
            <a:r>
              <a:rPr lang="nl-NL" dirty="0"/>
              <a:t> – </a:t>
            </a:r>
            <a:r>
              <a:rPr lang="nl-NL" dirty="0" err="1"/>
              <a:t>Quality</a:t>
            </a:r>
            <a:r>
              <a:rPr lang="nl-NL" dirty="0"/>
              <a:t> of </a:t>
            </a:r>
            <a:r>
              <a:rPr lang="nl-NL" dirty="0" err="1"/>
              <a:t>Law</a:t>
            </a:r>
            <a:endParaRPr lang="nl-NL" dirty="0"/>
          </a:p>
        </p:txBody>
      </p:sp>
      <p:sp>
        <p:nvSpPr>
          <p:cNvPr id="3" name="Tijdelijke aanduiding voor inhoud 2">
            <a:extLst>
              <a:ext uri="{FF2B5EF4-FFF2-40B4-BE49-F238E27FC236}">
                <a16:creationId xmlns:a16="http://schemas.microsoft.com/office/drawing/2014/main" id="{BBF01B63-19AF-A0B8-9A33-10F39525B30D}"/>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68F3012C-B6D7-F1D9-8AD2-FBB04E0DA47D}"/>
              </a:ext>
            </a:extLst>
          </p:cNvPr>
          <p:cNvSpPr>
            <a:spLocks noGrp="1"/>
          </p:cNvSpPr>
          <p:nvPr>
            <p:ph type="sldNum" sz="quarter" idx="12"/>
          </p:nvPr>
        </p:nvSpPr>
        <p:spPr/>
        <p:txBody>
          <a:bodyPr/>
          <a:lstStyle/>
          <a:p>
            <a:fld id="{BFFFC0C0-D66F-4067-ACF0-5201F21C882E}" type="slidenum">
              <a:rPr lang="en-US" smtClean="0"/>
              <a:pPr/>
              <a:t>78</a:t>
            </a:fld>
            <a:endParaRPr lang="en-US" dirty="0"/>
          </a:p>
        </p:txBody>
      </p:sp>
    </p:spTree>
    <p:extLst>
      <p:ext uri="{BB962C8B-B14F-4D97-AF65-F5344CB8AC3E}">
        <p14:creationId xmlns:p14="http://schemas.microsoft.com/office/powerpoint/2010/main" val="7932057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A3584-123A-4438-8EB3-37E0ADC5B532}"/>
              </a:ext>
            </a:extLst>
          </p:cNvPr>
          <p:cNvSpPr>
            <a:spLocks noGrp="1"/>
          </p:cNvSpPr>
          <p:nvPr>
            <p:ph type="title"/>
          </p:nvPr>
        </p:nvSpPr>
        <p:spPr/>
        <p:txBody>
          <a:bodyPr/>
          <a:lstStyle/>
          <a:p>
            <a:r>
              <a:rPr lang="nl-NL" dirty="0" err="1"/>
              <a:t>Introduction</a:t>
            </a:r>
            <a:r>
              <a:rPr lang="nl-NL" dirty="0"/>
              <a:t> </a:t>
            </a:r>
            <a:r>
              <a:rPr lang="nl-NL" dirty="0" err="1"/>
              <a:t>for</a:t>
            </a:r>
            <a:r>
              <a:rPr lang="nl-NL" dirty="0"/>
              <a:t> non-</a:t>
            </a:r>
            <a:r>
              <a:rPr lang="nl-NL" dirty="0" err="1"/>
              <a:t>lawyers</a:t>
            </a:r>
            <a:br>
              <a:rPr lang="nl-NL" dirty="0"/>
            </a:br>
            <a:endParaRPr lang="nl-NL" dirty="0"/>
          </a:p>
        </p:txBody>
      </p:sp>
      <p:graphicFrame>
        <p:nvGraphicFramePr>
          <p:cNvPr id="4" name="Tabel 4">
            <a:extLst>
              <a:ext uri="{FF2B5EF4-FFF2-40B4-BE49-F238E27FC236}">
                <a16:creationId xmlns:a16="http://schemas.microsoft.com/office/drawing/2014/main" id="{ADC51FD3-B01F-435B-BC5F-CE0CA9CA00C4}"/>
              </a:ext>
            </a:extLst>
          </p:cNvPr>
          <p:cNvGraphicFramePr>
            <a:graphicFrameLocks noGrp="1"/>
          </p:cNvGraphicFramePr>
          <p:nvPr>
            <p:ph idx="1"/>
            <p:extLst>
              <p:ext uri="{D42A27DB-BD31-4B8C-83A1-F6EECF244321}">
                <p14:modId xmlns:p14="http://schemas.microsoft.com/office/powerpoint/2010/main" val="1737584610"/>
              </p:ext>
            </p:extLst>
          </p:nvPr>
        </p:nvGraphicFramePr>
        <p:xfrm>
          <a:off x="697068" y="1177290"/>
          <a:ext cx="10308624" cy="4756442"/>
        </p:xfrm>
        <a:graphic>
          <a:graphicData uri="http://schemas.openxmlformats.org/drawingml/2006/table">
            <a:tbl>
              <a:tblPr firstRow="1" bandRow="1">
                <a:tableStyleId>{5C22544A-7EE6-4342-B048-85BDC9FD1C3A}</a:tableStyleId>
              </a:tblPr>
              <a:tblGrid>
                <a:gridCol w="5154312">
                  <a:extLst>
                    <a:ext uri="{9D8B030D-6E8A-4147-A177-3AD203B41FA5}">
                      <a16:colId xmlns:a16="http://schemas.microsoft.com/office/drawing/2014/main" val="1472702173"/>
                    </a:ext>
                  </a:extLst>
                </a:gridCol>
                <a:gridCol w="5154312">
                  <a:extLst>
                    <a:ext uri="{9D8B030D-6E8A-4147-A177-3AD203B41FA5}">
                      <a16:colId xmlns:a16="http://schemas.microsoft.com/office/drawing/2014/main" val="2664834371"/>
                    </a:ext>
                  </a:extLst>
                </a:gridCol>
              </a:tblGrid>
              <a:tr h="1955694">
                <a:tc>
                  <a:txBody>
                    <a:bodyPr/>
                    <a:lstStyle/>
                    <a:p>
                      <a:r>
                        <a:rPr lang="en-US" sz="1050" b="0" dirty="0"/>
                        <a:t>ARTICLE 8 Right to respect for private and family life </a:t>
                      </a:r>
                    </a:p>
                    <a:p>
                      <a:pPr marL="342900" indent="-342900">
                        <a:buAutoNum type="arabicPeriod"/>
                      </a:pPr>
                      <a:r>
                        <a:rPr lang="en-US" sz="1050" b="0" dirty="0"/>
                        <a:t>Everyone has the right to respect for his private and family life, his home and his correspondence. </a:t>
                      </a:r>
                    </a:p>
                    <a:p>
                      <a:pPr marL="342900" indent="-342900">
                        <a:buAutoNum type="arabicPeriod"/>
                      </a:pPr>
                      <a:r>
                        <a:rPr lang="en-US" sz="1050" b="0" dirty="0"/>
                        <a:t>There shall be no interference by a public authority with the exercise of this right except such as is </a:t>
                      </a:r>
                      <a:r>
                        <a:rPr lang="en-US" sz="1050" b="0" dirty="0">
                          <a:highlight>
                            <a:srgbClr val="FF0000"/>
                          </a:highlight>
                        </a:rPr>
                        <a:t>in accordance with the law </a:t>
                      </a:r>
                      <a:r>
                        <a:rPr lang="en-US" sz="1050" b="0" dirty="0"/>
                        <a:t>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sz="1050" b="0" dirty="0"/>
                    </a:p>
                  </a:txBody>
                  <a:tcPr/>
                </a:tc>
                <a:tc>
                  <a:txBody>
                    <a:bodyPr/>
                    <a:lstStyle/>
                    <a:p>
                      <a:r>
                        <a:rPr lang="en-US" sz="1050" b="0" dirty="0"/>
                        <a:t>ARTICLE 9 Freedom of thought, conscience and religion </a:t>
                      </a:r>
                    </a:p>
                    <a:p>
                      <a:pPr marL="342900" indent="-342900">
                        <a:buAutoNum type="arabicPeriod"/>
                      </a:pPr>
                      <a:r>
                        <a:rPr lang="en-US" sz="1050" b="0" dirty="0"/>
                        <a:t>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p>
                    <a:p>
                      <a:pPr marL="342900" indent="-342900">
                        <a:buAutoNum type="arabicPeriod"/>
                      </a:pPr>
                      <a:r>
                        <a:rPr lang="en-US" sz="1050" b="0" dirty="0"/>
                        <a:t>Freedom to manifest one’s religion or beliefs shall be subject only to such limitations as are </a:t>
                      </a:r>
                      <a:r>
                        <a:rPr lang="en-US" sz="1050" b="0" dirty="0">
                          <a:highlight>
                            <a:srgbClr val="FF0000"/>
                          </a:highlight>
                        </a:rPr>
                        <a:t>prescribed by law </a:t>
                      </a:r>
                      <a:r>
                        <a:rPr lang="en-US" sz="1050" b="0" dirty="0"/>
                        <a:t>and are necessary in a democratic society in the interests of public safety, for the protection of public order, health or morals, or for the protection of the rights and freedoms of others.</a:t>
                      </a:r>
                      <a:endParaRPr lang="nl-NL" sz="1050" b="0" dirty="0"/>
                    </a:p>
                  </a:txBody>
                  <a:tcPr/>
                </a:tc>
                <a:extLst>
                  <a:ext uri="{0D108BD9-81ED-4DB2-BD59-A6C34878D82A}">
                    <a16:rowId xmlns:a16="http://schemas.microsoft.com/office/drawing/2014/main" val="2792166723"/>
                  </a:ext>
                </a:extLst>
              </a:tr>
              <a:tr h="2800748">
                <a:tc>
                  <a:txBody>
                    <a:bodyPr/>
                    <a:lstStyle/>
                    <a:p>
                      <a:r>
                        <a:rPr lang="en-US" sz="1050" dirty="0"/>
                        <a:t>ARTICLE 10 Freedom of expression </a:t>
                      </a:r>
                    </a:p>
                    <a:p>
                      <a:pPr marL="342900" indent="-342900">
                        <a:buAutoNum type="arabicPeriod"/>
                      </a:pPr>
                      <a:r>
                        <a:rPr lang="en-US" sz="1050" dirty="0"/>
                        <a:t>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p>
                    <a:p>
                      <a:pPr marL="342900" indent="-342900">
                        <a:buAutoNum type="arabicPeriod"/>
                      </a:pPr>
                      <a:r>
                        <a:rPr lang="en-US" sz="1050" dirty="0"/>
                        <a:t>The exercise of these freedoms, since it carries with it duties and responsibilities, may be subject to such formalities, conditions, restrictions or penalties as are </a:t>
                      </a:r>
                      <a:r>
                        <a:rPr lang="en-US" sz="1050" dirty="0">
                          <a:highlight>
                            <a:srgbClr val="FF0000"/>
                          </a:highlight>
                        </a:rPr>
                        <a:t>prescribed by law </a:t>
                      </a:r>
                      <a:r>
                        <a:rPr lang="en-US" sz="1050" dirty="0"/>
                        <a:t>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endParaRPr lang="nl-NL" sz="1050" dirty="0"/>
                    </a:p>
                  </a:txBody>
                  <a:tcPr/>
                </a:tc>
                <a:tc>
                  <a:txBody>
                    <a:bodyPr/>
                    <a:lstStyle/>
                    <a:p>
                      <a:r>
                        <a:rPr lang="en-US" sz="1050" dirty="0"/>
                        <a:t>ARTICLE 11 Freedom of assembly and association </a:t>
                      </a:r>
                    </a:p>
                    <a:p>
                      <a:pPr marL="342900" indent="-342900">
                        <a:buAutoNum type="arabicPeriod"/>
                      </a:pPr>
                      <a:r>
                        <a:rPr lang="en-US" sz="1050" dirty="0"/>
                        <a:t>Everyone has the right to freedom of peaceful assembly and to freedom of association with others, including the right to form and to join trade unions for the protection of his interests. </a:t>
                      </a:r>
                    </a:p>
                    <a:p>
                      <a:pPr marL="342900" indent="-342900">
                        <a:buAutoNum type="arabicPeriod"/>
                      </a:pPr>
                      <a:r>
                        <a:rPr lang="en-US" sz="1050" dirty="0"/>
                        <a:t>2. No restrictions shall be placed on the exercise of these rights other than such as </a:t>
                      </a:r>
                      <a:r>
                        <a:rPr lang="en-US" sz="1050" dirty="0">
                          <a:highlight>
                            <a:srgbClr val="FF0000"/>
                          </a:highlight>
                        </a:rPr>
                        <a:t>are prescribed by law </a:t>
                      </a:r>
                      <a:r>
                        <a:rPr lang="en-US" sz="1050" dirty="0"/>
                        <a:t>and are necessary in a democratic society in the interests of national security or public safety, for the prevention of disorder or crime, for the protection of health or morals or for the protection of the rights and freedoms of others. This Article shall not prevent the imposition of lawful restrictions on the exercise of these rights by members of the armed forces, of the police or of the administration of the State.</a:t>
                      </a:r>
                      <a:endParaRPr lang="nl-NL" sz="1050" dirty="0"/>
                    </a:p>
                  </a:txBody>
                  <a:tcPr/>
                </a:tc>
                <a:extLst>
                  <a:ext uri="{0D108BD9-81ED-4DB2-BD59-A6C34878D82A}">
                    <a16:rowId xmlns:a16="http://schemas.microsoft.com/office/drawing/2014/main" val="4025653909"/>
                  </a:ext>
                </a:extLst>
              </a:tr>
            </a:tbl>
          </a:graphicData>
        </a:graphic>
      </p:graphicFrame>
    </p:spTree>
    <p:extLst>
      <p:ext uri="{BB962C8B-B14F-4D97-AF65-F5344CB8AC3E}">
        <p14:creationId xmlns:p14="http://schemas.microsoft.com/office/powerpoint/2010/main" val="213461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lstStyle/>
          <a:p>
            <a:r>
              <a:rPr lang="en-US" dirty="0"/>
              <a:t>DIRECTIVE 2013/37/EU OF THE EUROPEAN PARLIAMENT AND OF THE COUNCIL of 26 June 2013 amending Directive 2003/98/EC on the re-use of public sector information</a:t>
            </a:r>
          </a:p>
          <a:p>
            <a:endParaRPr lang="en-US" dirty="0"/>
          </a:p>
          <a:p>
            <a:r>
              <a:rPr lang="en-US" dirty="0"/>
              <a:t>Pushed for active disclosure, re-use and machine readability</a:t>
            </a:r>
          </a:p>
          <a:p>
            <a:endParaRPr lang="nl-NL" dirty="0"/>
          </a:p>
        </p:txBody>
      </p:sp>
    </p:spTree>
    <p:extLst>
      <p:ext uri="{BB962C8B-B14F-4D97-AF65-F5344CB8AC3E}">
        <p14:creationId xmlns:p14="http://schemas.microsoft.com/office/powerpoint/2010/main" val="1652936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E575-0E1C-4FEE-B24D-7EB265543FA0}"/>
              </a:ext>
            </a:extLst>
          </p:cNvPr>
          <p:cNvSpPr>
            <a:spLocks noGrp="1"/>
          </p:cNvSpPr>
          <p:nvPr>
            <p:ph type="title"/>
          </p:nvPr>
        </p:nvSpPr>
        <p:spPr/>
        <p:txBody>
          <a:bodyPr/>
          <a:lstStyle/>
          <a:p>
            <a:r>
              <a:rPr lang="nl-NL" dirty="0" err="1"/>
              <a:t>Traveaux</a:t>
            </a:r>
            <a:r>
              <a:rPr lang="nl-NL" dirty="0"/>
              <a:t> </a:t>
            </a:r>
            <a:r>
              <a:rPr lang="nl-NL" dirty="0" err="1"/>
              <a:t>preparatoires</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7F10BE97-47A6-4620-9B41-B2D8EF8C9EC4}"/>
              </a:ext>
            </a:extLst>
          </p:cNvPr>
          <p:cNvSpPr>
            <a:spLocks noGrp="1"/>
          </p:cNvSpPr>
          <p:nvPr>
            <p:ph idx="1"/>
          </p:nvPr>
        </p:nvSpPr>
        <p:spPr/>
        <p:txBody>
          <a:bodyPr>
            <a:normAutofit lnSpcReduction="10000"/>
          </a:bodyPr>
          <a:lstStyle/>
          <a:p>
            <a:r>
              <a:rPr lang="en-GB" sz="2000" dirty="0">
                <a:effectLst/>
                <a:latin typeface="Times New Roman" panose="02020603050405020304" pitchFamily="18" charset="0"/>
                <a:ea typeface="Calibri" panose="020F0502020204030204" pitchFamily="34" charset="0"/>
              </a:rPr>
              <a:t>Article 7 of the original proposal of the ECHR laid down: ‘The object of this collective guarantee shall be to ensure that the laws of each state in which are embodied the guaranteed rights and freedoms as well as the application of these laws are in accordance with "</a:t>
            </a:r>
            <a:r>
              <a:rPr lang="en-GB" sz="2000" dirty="0">
                <a:effectLst/>
                <a:highlight>
                  <a:srgbClr val="FF0000"/>
                </a:highlight>
                <a:latin typeface="Times New Roman" panose="02020603050405020304" pitchFamily="18" charset="0"/>
                <a:ea typeface="Calibri" panose="020F0502020204030204" pitchFamily="34" charset="0"/>
              </a:rPr>
              <a:t>the general principles of law </a:t>
            </a:r>
            <a:r>
              <a:rPr lang="en-GB" sz="2000" dirty="0">
                <a:effectLst/>
                <a:latin typeface="Times New Roman" panose="02020603050405020304" pitchFamily="18" charset="0"/>
                <a:ea typeface="Calibri" panose="020F0502020204030204" pitchFamily="34" charset="0"/>
              </a:rPr>
              <a:t>as recognised by civilised nations" and referred to in Article 38c of the Statute of the International Court of</a:t>
            </a:r>
            <a:r>
              <a:rPr lang="en-GB" sz="2000" spc="5" dirty="0">
                <a:effectLst/>
                <a:latin typeface="Times New Roman" panose="02020603050405020304" pitchFamily="18" charset="0"/>
                <a:ea typeface="Calibri" panose="020F0502020204030204" pitchFamily="34" charset="0"/>
              </a:rPr>
              <a:t> </a:t>
            </a:r>
            <a:r>
              <a:rPr lang="en-GB" sz="2000" dirty="0">
                <a:effectLst/>
                <a:latin typeface="Times New Roman" panose="02020603050405020304" pitchFamily="18" charset="0"/>
                <a:ea typeface="Calibri" panose="020F0502020204030204" pitchFamily="34" charset="0"/>
              </a:rPr>
              <a:t>Justice.’</a:t>
            </a:r>
          </a:p>
          <a:p>
            <a:r>
              <a:rPr lang="en-GB" sz="2000" dirty="0">
                <a:latin typeface="Times New Roman" panose="02020603050405020304" pitchFamily="18" charset="0"/>
              </a:rPr>
              <a:t>Instead, </a:t>
            </a:r>
            <a:r>
              <a:rPr lang="en-GB" sz="2000" dirty="0">
                <a:effectLst/>
                <a:latin typeface="Times New Roman" panose="02020603050405020304" pitchFamily="18" charset="0"/>
                <a:ea typeface="Calibri" panose="020F0502020204030204" pitchFamily="34" charset="0"/>
              </a:rPr>
              <a:t>a reference to the rule of law was moved to the non-operative part of the Convention, the preamble, holding: ‘Being resolved, as the governments of European countries which are like-minded and have a common heritage of political traditions, ideals, freedom and the rule of law, to take the first steps for the collective enforcement of certain of the rights stated in the Universal Declaration’.</a:t>
            </a:r>
            <a:endParaRPr lang="nl-NL" sz="2000" dirty="0"/>
          </a:p>
        </p:txBody>
      </p:sp>
    </p:spTree>
    <p:extLst>
      <p:ext uri="{BB962C8B-B14F-4D97-AF65-F5344CB8AC3E}">
        <p14:creationId xmlns:p14="http://schemas.microsoft.com/office/powerpoint/2010/main" val="41647396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E575-0E1C-4FEE-B24D-7EB265543FA0}"/>
              </a:ext>
            </a:extLst>
          </p:cNvPr>
          <p:cNvSpPr>
            <a:spLocks noGrp="1"/>
          </p:cNvSpPr>
          <p:nvPr>
            <p:ph type="title"/>
          </p:nvPr>
        </p:nvSpPr>
        <p:spPr/>
        <p:txBody>
          <a:bodyPr/>
          <a:lstStyle/>
          <a:p>
            <a:r>
              <a:rPr lang="nl-NL" dirty="0" err="1"/>
              <a:t>Traveaux</a:t>
            </a:r>
            <a:r>
              <a:rPr lang="nl-NL" dirty="0"/>
              <a:t> </a:t>
            </a:r>
            <a:r>
              <a:rPr lang="nl-NL" dirty="0" err="1"/>
              <a:t>preparatoires</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7F10BE97-47A6-4620-9B41-B2D8EF8C9EC4}"/>
              </a:ext>
            </a:extLst>
          </p:cNvPr>
          <p:cNvSpPr>
            <a:spLocks noGrp="1"/>
          </p:cNvSpPr>
          <p:nvPr>
            <p:ph idx="1"/>
          </p:nvPr>
        </p:nvSpPr>
        <p:spPr>
          <a:xfrm>
            <a:off x="838200" y="2637946"/>
            <a:ext cx="10515600" cy="3379678"/>
          </a:xfrm>
        </p:spPr>
        <p:txBody>
          <a:bodyPr>
            <a:normAutofit lnSpcReduction="10000"/>
          </a:bodyPr>
          <a:lstStyle/>
          <a:p>
            <a:r>
              <a:rPr lang="en-GB" sz="2400" dirty="0">
                <a:effectLst/>
                <a:latin typeface="Times New Roman" panose="02020603050405020304" pitchFamily="18" charset="0"/>
                <a:ea typeface="Calibri" panose="020F0502020204030204" pitchFamily="34" charset="0"/>
              </a:rPr>
              <a:t>A proposal was made to </a:t>
            </a:r>
            <a:r>
              <a:rPr lang="en-GB" sz="2400" dirty="0">
                <a:effectLst/>
                <a:highlight>
                  <a:srgbClr val="FF0000"/>
                </a:highlight>
                <a:latin typeface="Times New Roman" panose="02020603050405020304" pitchFamily="18" charset="0"/>
                <a:ea typeface="Calibri" panose="020F0502020204030204" pitchFamily="34" charset="0"/>
              </a:rPr>
              <a:t>annex a special Convention to the ECHR, to law down principles of the rule of law</a:t>
            </a:r>
            <a:r>
              <a:rPr lang="en-GB" sz="2400" dirty="0">
                <a:effectLst/>
                <a:latin typeface="Times New Roman" panose="02020603050405020304" pitchFamily="18" charset="0"/>
                <a:ea typeface="Calibri" panose="020F0502020204030204" pitchFamily="34" charset="0"/>
              </a:rPr>
              <a:t>. ‘In my opinion, what we must fear to-day is not the seizure of power by totalitarianism by means of violence, but rather that totalitarianism will attempt to put itself in power by pseudo-legitimate means. [] For example, the Italian constitution was never repealed, all constitutional principles remained in theory, but the special laws approved by the Chambers, elected in one misdirected campaign, robbed the constitution little by little of all its substance, especially of its substance of freedom. The battle against totalitarianism should rather be modified and should become a battle against abuse of legislative power, rather than abuse of executive power.’</a:t>
            </a:r>
            <a:endParaRPr lang="nl-NL" sz="3600" dirty="0"/>
          </a:p>
        </p:txBody>
      </p:sp>
    </p:spTree>
    <p:extLst>
      <p:ext uri="{BB962C8B-B14F-4D97-AF65-F5344CB8AC3E}">
        <p14:creationId xmlns:p14="http://schemas.microsoft.com/office/powerpoint/2010/main" val="20413529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E575-0E1C-4FEE-B24D-7EB265543FA0}"/>
              </a:ext>
            </a:extLst>
          </p:cNvPr>
          <p:cNvSpPr>
            <a:spLocks noGrp="1"/>
          </p:cNvSpPr>
          <p:nvPr>
            <p:ph type="title"/>
          </p:nvPr>
        </p:nvSpPr>
        <p:spPr/>
        <p:txBody>
          <a:bodyPr/>
          <a:lstStyle/>
          <a:p>
            <a:r>
              <a:rPr lang="nl-NL" dirty="0" err="1"/>
              <a:t>Traveaux</a:t>
            </a:r>
            <a:r>
              <a:rPr lang="nl-NL" dirty="0"/>
              <a:t> </a:t>
            </a:r>
            <a:r>
              <a:rPr lang="nl-NL" dirty="0" err="1"/>
              <a:t>preparatoires</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7F10BE97-47A6-4620-9B41-B2D8EF8C9EC4}"/>
              </a:ext>
            </a:extLst>
          </p:cNvPr>
          <p:cNvSpPr>
            <a:spLocks noGrp="1"/>
          </p:cNvSpPr>
          <p:nvPr>
            <p:ph idx="1"/>
          </p:nvPr>
        </p:nvSpPr>
        <p:spPr>
          <a:xfrm>
            <a:off x="838200" y="2611632"/>
            <a:ext cx="10515600" cy="3405991"/>
          </a:xfrm>
        </p:spPr>
        <p:txBody>
          <a:bodyPr>
            <a:normAutofit lnSpcReduction="10000"/>
          </a:bodyPr>
          <a:lstStyle/>
          <a:p>
            <a:r>
              <a:rPr lang="en-GB" sz="1800" dirty="0">
                <a:effectLst/>
                <a:latin typeface="Times New Roman" panose="02020603050405020304" pitchFamily="18" charset="0"/>
                <a:ea typeface="Calibri" panose="020F0502020204030204" pitchFamily="34" charset="0"/>
              </a:rPr>
              <a:t>It seems to suggest that the only form of reparation will be compensation. It seems to suggest that the European Court will be able to grant indemnities to victims, damages and interest, or reparation of this kind. It does not say that the European Court will be able to pronounce the nullity or invalidity of the rule, or the law, or the decree which constitutes a violation of the Convention. That, Ladies and Gentlemen, is something very grave. True, reparation in kind may be advisable where the victim is a specified individual. In case of an action ultra vires of this sort on the part of the local police, a mayor, a prefect, or even a minister, satisfaction may be given in the form of reparation in cash or the awarding of an indemnity. But can the graver form of violation which consists in removing a fundamental law guaranteeing a specific freedom for the whole nation, from the laws of a country in virtue of some law or decree, can such a violation be redressed by awarding a symbolic farthing darn­ ages to the citizens of the country? If, tomorrow, France were to sink into a dictatorship, and if her dictator were to suppress the freedom of the Press, would the European Court award a franc damages to all Frenchmen so as to compensate for the injury which the suppression of this fundamental freedom had caused them? Such a proceeding would not make sense. </a:t>
            </a:r>
            <a:r>
              <a:rPr lang="en-GB" sz="1800" dirty="0">
                <a:effectLst/>
                <a:highlight>
                  <a:srgbClr val="FF0000"/>
                </a:highlight>
                <a:latin typeface="Times New Roman" panose="02020603050405020304" pitchFamily="18" charset="0"/>
                <a:ea typeface="Calibri" panose="020F0502020204030204" pitchFamily="34" charset="0"/>
              </a:rPr>
              <a:t>If we really want an European Court to succeed in guaranteeing the rights which we have placed under its protection, we must grant jurisdiction to declare void, if need be, the laws and decrees which violate the Convention.’</a:t>
            </a:r>
            <a:endParaRPr lang="nl-NL" sz="2800" dirty="0">
              <a:highlight>
                <a:srgbClr val="FF0000"/>
              </a:highlight>
            </a:endParaRPr>
          </a:p>
        </p:txBody>
      </p:sp>
    </p:spTree>
    <p:extLst>
      <p:ext uri="{BB962C8B-B14F-4D97-AF65-F5344CB8AC3E}">
        <p14:creationId xmlns:p14="http://schemas.microsoft.com/office/powerpoint/2010/main" val="3043584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11632"/>
            <a:ext cx="10515600" cy="3405991"/>
          </a:xfrm>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Sunday Times (1979): ‘Firstly, the law must be adequately </a:t>
            </a:r>
            <a:r>
              <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accessible: </a:t>
            </a:r>
            <a:r>
              <a:rPr lang="en-GB" sz="2400" dirty="0">
                <a:effectLst/>
                <a:latin typeface="Calibri" panose="020F0502020204030204" pitchFamily="34" charset="0"/>
                <a:ea typeface="Calibri" panose="020F0502020204030204" pitchFamily="34" charset="0"/>
                <a:cs typeface="Times New Roman" panose="02020603050405020304" pitchFamily="18" charset="0"/>
              </a:rPr>
              <a:t>the citizen must be able to have an indication that is adequate in the circumstances of the legal rules applicable to a given case. Secondly, a norm cannot be regarded as a "law" unless it is formulated with sufficient precision to enable the citizen to regulate his conduct: he must be able - if need be with appropriate advice - </a:t>
            </a:r>
            <a:r>
              <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to foresee, </a:t>
            </a:r>
            <a:r>
              <a:rPr lang="en-GB" sz="2400" dirty="0">
                <a:effectLst/>
                <a:latin typeface="Calibri" panose="020F0502020204030204" pitchFamily="34" charset="0"/>
                <a:ea typeface="Calibri" panose="020F0502020204030204" pitchFamily="34" charset="0"/>
                <a:cs typeface="Times New Roman" panose="02020603050405020304" pitchFamily="18" charset="0"/>
              </a:rPr>
              <a:t>to a degree that is reasonable in the circumstances, the consequences which a given action may entail. Those consequences need not be foreseeable with absolute certainty: experience shows this to be unattainable. Again, whilst certainty is highly desirable, it may bring in its train excessive rigidity and the law must be able to keep pace with changing circumstances.’</a:t>
            </a:r>
            <a:endParaRPr lang="nl-NL" sz="2400" dirty="0"/>
          </a:p>
        </p:txBody>
      </p:sp>
    </p:spTree>
    <p:extLst>
      <p:ext uri="{BB962C8B-B14F-4D97-AF65-F5344CB8AC3E}">
        <p14:creationId xmlns:p14="http://schemas.microsoft.com/office/powerpoint/2010/main" val="2538279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37946"/>
            <a:ext cx="10515600" cy="3379678"/>
          </a:xfrm>
        </p:spPr>
        <p:txBody>
          <a:bodyPr>
            <a:normAutofit fontScale="77500" lnSpcReduction="20000"/>
          </a:bodyPr>
          <a:lstStyle/>
          <a:p>
            <a:pPr marL="0" indent="0">
              <a:lnSpc>
                <a:spcPct val="107000"/>
              </a:lnSpc>
              <a:spcAft>
                <a:spcPts val="0"/>
              </a:spcAft>
              <a:buNone/>
            </a:pPr>
            <a:r>
              <a:rPr lang="en-GB" dirty="0">
                <a:effectLst/>
                <a:ea typeface="Calibri" panose="020F0502020204030204" pitchFamily="34" charset="0"/>
                <a:cs typeface="Times New Roman" panose="02020603050405020304" pitchFamily="18" charset="0"/>
              </a:rPr>
              <a:t>the ECtHR shifts the attention from the question of whether the executive power has abided by the boundaries set out by the legislative power, to the question of whether laws and legal doctrines as such are sufficiently clear to citizens. Citizens should be able to foresee to a reasonable extent what repercussions certain actions or inactions will have. If citizens don’t know which actions are forbidden or not, they won’t be able to follow the rules. In this sense, it is a matter of legal effectiveness that citizens that generally want to follow the prevailing legal standards are able to do so. Although in Sunday Times, the Court had made explicit that the principles of accessibility and foreseeability derived from the term ‘prescribed by law’, used in Articles 9, 10 and 11 ECHR, and not from ‘in accordance with the law’, used in Article 8 ECHR, just a number of years later, in the case of Silver and others (1983), this distinction was absolved .</a:t>
            </a:r>
            <a:r>
              <a:rPr lang="nl-NL" sz="2800" dirty="0">
                <a:effectLst/>
              </a:rPr>
              <a:t> </a:t>
            </a:r>
            <a:endParaRPr lang="nl-NL" sz="2800" dirty="0"/>
          </a:p>
        </p:txBody>
      </p:sp>
    </p:spTree>
    <p:extLst>
      <p:ext uri="{BB962C8B-B14F-4D97-AF65-F5344CB8AC3E}">
        <p14:creationId xmlns:p14="http://schemas.microsoft.com/office/powerpoint/2010/main" val="37800342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44524"/>
            <a:ext cx="10515600" cy="3373099"/>
          </a:xfrm>
        </p:spPr>
        <p:txBody>
          <a:bodyPr>
            <a:normAutofit lnSpcReduction="10000"/>
          </a:bodyPr>
          <a:lstStyle/>
          <a:p>
            <a:r>
              <a:rPr lang="nl-NL" sz="2400" dirty="0"/>
              <a:t>Malone: </a:t>
            </a:r>
            <a:r>
              <a:rPr lang="nl-NL" sz="2400" dirty="0" err="1"/>
              <a:t>additional</a:t>
            </a:r>
            <a:r>
              <a:rPr lang="nl-NL" sz="2400" dirty="0"/>
              <a:t> </a:t>
            </a:r>
            <a:r>
              <a:rPr lang="nl-NL" sz="2400" dirty="0" err="1"/>
              <a:t>safeguards</a:t>
            </a:r>
            <a:r>
              <a:rPr lang="nl-NL" sz="2400" dirty="0"/>
              <a:t> </a:t>
            </a:r>
            <a:r>
              <a:rPr lang="nl-NL" sz="2400" dirty="0" err="1"/>
              <a:t>for</a:t>
            </a:r>
            <a:r>
              <a:rPr lang="nl-NL" sz="2400" dirty="0"/>
              <a:t> </a:t>
            </a:r>
            <a:r>
              <a:rPr lang="nl-NL" sz="2400" dirty="0" err="1"/>
              <a:t>secret</a:t>
            </a:r>
            <a:r>
              <a:rPr lang="nl-NL" sz="2400" dirty="0"/>
              <a:t> services</a:t>
            </a:r>
          </a:p>
          <a:p>
            <a:r>
              <a:rPr lang="en-GB" sz="2400" dirty="0">
                <a:effectLst/>
                <a:ea typeface="Times New Roman" panose="02020603050405020304" pitchFamily="18" charset="0"/>
              </a:rPr>
              <a:t>In Leander (1987), this line of interpretation was confirmed when the Court stressed that, while laws can normally be more open, because policies and actions by governmental organisations are generally disclosed to the public,</a:t>
            </a:r>
            <a:r>
              <a:rPr lang="en-GB" sz="2400" dirty="0">
                <a:effectLst/>
                <a:ea typeface="Calibri" panose="020F0502020204030204" pitchFamily="34" charset="0"/>
              </a:rPr>
              <a:t> ‘</a:t>
            </a:r>
            <a:r>
              <a:rPr lang="en-GB" sz="2400" dirty="0">
                <a:effectLst/>
                <a:highlight>
                  <a:srgbClr val="FF0000"/>
                </a:highlight>
                <a:ea typeface="Times New Roman" panose="02020603050405020304" pitchFamily="18" charset="0"/>
              </a:rPr>
              <a:t>where the implementation of the law consists of secret measures, not open to scrutiny by the individuals concerned or by the public at large, the law itself, as opposed to the accompanying administrative practice, must indicate the scope of any discretion</a:t>
            </a:r>
            <a:r>
              <a:rPr lang="en-GB" sz="2400" dirty="0">
                <a:effectLst/>
                <a:ea typeface="Times New Roman" panose="02020603050405020304" pitchFamily="18" charset="0"/>
              </a:rPr>
              <a:t> conferred on the competent authority with sufficient clarity, having regard to the legitimate aim of the measure in question, to give the individual adequate protection against arbitrary interference.’</a:t>
            </a:r>
            <a:endParaRPr lang="nl-NL" sz="2400" dirty="0"/>
          </a:p>
        </p:txBody>
      </p:sp>
    </p:spTree>
    <p:extLst>
      <p:ext uri="{BB962C8B-B14F-4D97-AF65-F5344CB8AC3E}">
        <p14:creationId xmlns:p14="http://schemas.microsoft.com/office/powerpoint/2010/main" val="1383212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83994"/>
            <a:ext cx="10515600" cy="3333629"/>
          </a:xfrm>
        </p:spPr>
        <p:txBody>
          <a:bodyPr>
            <a:normAutofit lnSpcReduction="10000"/>
          </a:bodyPr>
          <a:lstStyle/>
          <a:p>
            <a:pPr algn="just">
              <a:lnSpc>
                <a:spcPct val="107000"/>
              </a:lnSpc>
              <a:spcAft>
                <a:spcPts val="0"/>
              </a:spcAft>
            </a:pPr>
            <a:r>
              <a:rPr lang="en-GB" sz="1600" dirty="0" err="1">
                <a:effectLst/>
                <a:ea typeface="Calibri" panose="020F0502020204030204" pitchFamily="34" charset="0"/>
                <a:cs typeface="Times New Roman" panose="02020603050405020304" pitchFamily="18" charset="0"/>
              </a:rPr>
              <a:t>Kruslin</a:t>
            </a:r>
            <a:r>
              <a:rPr lang="en-GB" sz="1600" dirty="0">
                <a:effectLst/>
                <a:ea typeface="Calibri" panose="020F0502020204030204" pitchFamily="34" charset="0"/>
                <a:cs typeface="Times New Roman" panose="02020603050405020304" pitchFamily="18" charset="0"/>
              </a:rPr>
              <a:t> and </a:t>
            </a:r>
            <a:r>
              <a:rPr lang="en-GB" sz="1600" dirty="0" err="1">
                <a:effectLst/>
                <a:ea typeface="Calibri" panose="020F0502020204030204" pitchFamily="34" charset="0"/>
                <a:cs typeface="Times New Roman" panose="02020603050405020304" pitchFamily="18" charset="0"/>
              </a:rPr>
              <a:t>Huvig</a:t>
            </a:r>
            <a:r>
              <a:rPr lang="en-GB" sz="1600" dirty="0">
                <a:effectLst/>
                <a:ea typeface="Calibri" panose="020F0502020204030204" pitchFamily="34" charset="0"/>
                <a:cs typeface="Times New Roman" panose="02020603050405020304" pitchFamily="18" charset="0"/>
              </a:rPr>
              <a:t> (1990), the Court focussed almost entirely on the existence of adequate safeguards against the abuse of power. It stressed that only some of the safeguards were expressly provided for in law and concluded that the system did not afford adequate safeguards, citing a number of reasons such as, but not limited to: </a:t>
            </a:r>
            <a:endParaRPr lang="nl-NL" sz="16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Unclarity with respect to the categories of people liable to have their telephones tapped; </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Unclarity with respect to the nature of the offences which may give rise to such an order; </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Absence of a limit on the duration of telephone tapping;</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No procedure for drawing up the summary reports containing intercepted conversations;</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Unclarity on the point of the precautions to be taken in order to communicate the recordings for possible inspection by the judge and the defence;</a:t>
            </a:r>
            <a:endParaRPr lang="nl-NL" sz="1600" dirty="0">
              <a:effectLst/>
              <a:highlight>
                <a:srgbClr val="FF0000"/>
              </a:highlight>
              <a:ea typeface="Calibri" panose="020F0502020204030204" pitchFamily="34" charset="0"/>
              <a:cs typeface="Times New Roman" panose="02020603050405020304" pitchFamily="18" charset="0"/>
            </a:endParaRPr>
          </a:p>
          <a:p>
            <a:r>
              <a:rPr lang="en-GB" sz="1600" dirty="0">
                <a:effectLst/>
                <a:ea typeface="Calibri" panose="020F0502020204030204" pitchFamily="34" charset="0"/>
              </a:rPr>
              <a:t>Unclarity about the circumstances in which recordings may or must be erased.</a:t>
            </a:r>
            <a:endParaRPr lang="nl-NL" sz="2400" dirty="0"/>
          </a:p>
        </p:txBody>
      </p:sp>
    </p:spTree>
    <p:extLst>
      <p:ext uri="{BB962C8B-B14F-4D97-AF65-F5344CB8AC3E}">
        <p14:creationId xmlns:p14="http://schemas.microsoft.com/office/powerpoint/2010/main" val="1591548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506378"/>
            <a:ext cx="10515600" cy="3511246"/>
          </a:xfrm>
        </p:spPr>
        <p:txBody>
          <a:bodyPr>
            <a:normAutofit/>
          </a:bodyPr>
          <a:lstStyle/>
          <a:p>
            <a:r>
              <a:rPr lang="en-GB" sz="1800" dirty="0">
                <a:effectLst/>
                <a:latin typeface="Times New Roman" panose="02020603050405020304" pitchFamily="18" charset="0"/>
                <a:ea typeface="Times New Roman" panose="02020603050405020304" pitchFamily="18" charset="0"/>
              </a:rPr>
              <a:t>Although the Court still points to the importance of legal certain for citizens, its main concern is not so much with abuse of power by the executive branch (using powers beyond the boundaries set by the legislator) but with arbitrary use of power (where the executive stays within those boundaries, but the problem is that the boundaries are very broad or non-existent). In addition, an important alteration is that the principle of foreseeability is interpreted not so much as requiring that citizens should be able to know which actions are or are not prohibited (as secret surveillance by police units or intelligence agencies are generally introduced to uncover terrorist cells, organised crimes, etc., about which there is generally no doubt whether they are prohibited or not) but with the foreseeability of how the executive branch would use its powers, when and to whom. Consequently, while the original formulation of the notions of accessibility and foreseeability concerned the relationship between the legislative branch and citizens, this interpretation of the principles focusses primarily on the relationship between the legislative branch and the executive branch, as the legislative power must set clear boundaries for the use of power the executive must respect.</a:t>
            </a:r>
            <a:endParaRPr lang="nl-NL" sz="2400" dirty="0"/>
          </a:p>
        </p:txBody>
      </p:sp>
    </p:spTree>
    <p:extLst>
      <p:ext uri="{BB962C8B-B14F-4D97-AF65-F5344CB8AC3E}">
        <p14:creationId xmlns:p14="http://schemas.microsoft.com/office/powerpoint/2010/main" val="360820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420D9-03CB-44C8-8141-BE74B2DB79E8}"/>
              </a:ext>
            </a:extLst>
          </p:cNvPr>
          <p:cNvSpPr>
            <a:spLocks noGrp="1"/>
          </p:cNvSpPr>
          <p:nvPr>
            <p:ph type="title"/>
          </p:nvPr>
        </p:nvSpPr>
        <p:spPr>
          <a:xfrm>
            <a:off x="719788" y="809790"/>
            <a:ext cx="10515600" cy="1325563"/>
          </a:xfrm>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Minimum Requirements of Law</a:t>
            </a:r>
            <a:endParaRPr lang="nl-NL" dirty="0"/>
          </a:p>
        </p:txBody>
      </p:sp>
      <p:sp>
        <p:nvSpPr>
          <p:cNvPr id="3" name="Tijdelijke aanduiding voor inhoud 2">
            <a:extLst>
              <a:ext uri="{FF2B5EF4-FFF2-40B4-BE49-F238E27FC236}">
                <a16:creationId xmlns:a16="http://schemas.microsoft.com/office/drawing/2014/main" id="{6C79333D-58F8-4454-8DBB-69678D7E2C0F}"/>
              </a:ext>
            </a:extLst>
          </p:cNvPr>
          <p:cNvSpPr>
            <a:spLocks noGrp="1"/>
          </p:cNvSpPr>
          <p:nvPr>
            <p:ph idx="1"/>
          </p:nvPr>
        </p:nvSpPr>
        <p:spPr>
          <a:xfrm>
            <a:off x="670756" y="1904945"/>
            <a:ext cx="8596668" cy="3880773"/>
          </a:xfrm>
        </p:spPr>
        <p:txBody>
          <a:bodyPr>
            <a:normAutofit fontScale="92500"/>
          </a:bodyPr>
          <a:lstStyle/>
          <a:p>
            <a:r>
              <a:rPr lang="en-GB" sz="2400" dirty="0">
                <a:effectLst/>
                <a:ea typeface="Calibri" panose="020F0502020204030204" pitchFamily="34" charset="0"/>
              </a:rPr>
              <a:t>This approach has had two consequences. </a:t>
            </a:r>
            <a:br>
              <a:rPr lang="en-GB" sz="2400" dirty="0">
                <a:effectLst/>
                <a:ea typeface="Calibri" panose="020F0502020204030204" pitchFamily="34" charset="0"/>
              </a:rPr>
            </a:br>
            <a:r>
              <a:rPr lang="en-GB" sz="2400" dirty="0">
                <a:effectLst/>
                <a:ea typeface="Calibri" panose="020F0502020204030204" pitchFamily="34" charset="0"/>
              </a:rPr>
              <a:t>- First, because the Court did not order the legislative branch explicitly to remedy legislative regime and structural problem as such, a continuing violation of the Convention could persist. </a:t>
            </a:r>
          </a:p>
          <a:p>
            <a:r>
              <a:rPr lang="en-GB" sz="2400" dirty="0">
                <a:effectLst/>
                <a:ea typeface="Calibri" panose="020F0502020204030204" pitchFamily="34" charset="0"/>
              </a:rPr>
              <a:t>- Second, and following from that, this sometimes resulted in a high number of cases before the Court, on occasions reaching a number of several thousand individual applications per underlying issue. </a:t>
            </a:r>
            <a:br>
              <a:rPr lang="en-GB" sz="2400" dirty="0">
                <a:effectLst/>
                <a:ea typeface="Calibri" panose="020F0502020204030204" pitchFamily="34" charset="0"/>
              </a:rPr>
            </a:br>
            <a:r>
              <a:rPr lang="en-GB" sz="2400" dirty="0">
                <a:effectLst/>
                <a:ea typeface="Calibri" panose="020F0502020204030204" pitchFamily="34" charset="0"/>
              </a:rPr>
              <a:t>Seeing this problem, at the Conference on the Future of the European Court of Human Rights on 18–19 February 2010, the Interlaken Declaration and Action Plan was adopted, requesting the Court to develop clear and predictable standards for a “pilot judgment” procedure.</a:t>
            </a:r>
            <a:endParaRPr lang="nl-NL" sz="2400" dirty="0"/>
          </a:p>
        </p:txBody>
      </p:sp>
    </p:spTree>
    <p:extLst>
      <p:ext uri="{BB962C8B-B14F-4D97-AF65-F5344CB8AC3E}">
        <p14:creationId xmlns:p14="http://schemas.microsoft.com/office/powerpoint/2010/main" val="11108865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no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Minimum Requirements of Law</a:t>
            </a: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p:txBody>
          <a:bodyPr/>
          <a:lstStyle/>
          <a:p>
            <a:r>
              <a:rPr lang="nl-NL" sz="2400" dirty="0" err="1"/>
              <a:t>Zakharov</a:t>
            </a:r>
            <a:r>
              <a:rPr lang="nl-NL" sz="2400" dirty="0"/>
              <a:t> v. Russia (2015)</a:t>
            </a:r>
          </a:p>
          <a:p>
            <a:r>
              <a:rPr lang="en-GB" sz="2400" dirty="0">
                <a:effectLst/>
                <a:ea typeface="Calibri" panose="020F0502020204030204" pitchFamily="34" charset="0"/>
                <a:cs typeface="Times New Roman" panose="02020603050405020304" pitchFamily="18" charset="0"/>
              </a:rPr>
              <a:t>Centrum </a:t>
            </a:r>
            <a:r>
              <a:rPr lang="en-GB" sz="2400" dirty="0" err="1">
                <a:effectLst/>
                <a:ea typeface="Calibri" panose="020F0502020204030204" pitchFamily="34" charset="0"/>
                <a:cs typeface="Times New Roman" panose="02020603050405020304" pitchFamily="18" charset="0"/>
              </a:rPr>
              <a:t>För</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Rättvisa</a:t>
            </a:r>
            <a:r>
              <a:rPr lang="en-GB" sz="2400" dirty="0">
                <a:effectLst/>
                <a:ea typeface="Calibri" panose="020F0502020204030204" pitchFamily="34" charset="0"/>
                <a:cs typeface="Times New Roman" panose="02020603050405020304" pitchFamily="18" charset="0"/>
              </a:rPr>
              <a:t> v. Sweden (2018)</a:t>
            </a:r>
          </a:p>
          <a:p>
            <a:r>
              <a:rPr lang="en-GB" sz="2400" dirty="0">
                <a:effectLst/>
                <a:ea typeface="Calibri" panose="020F0502020204030204" pitchFamily="34" charset="0"/>
                <a:cs typeface="Times New Roman" panose="02020603050405020304" pitchFamily="18" charset="0"/>
              </a:rPr>
              <a:t>Big Brother Watch and others v. the United Kingdom (2019)</a:t>
            </a:r>
          </a:p>
          <a:p>
            <a:endParaRPr lang="nl-NL" sz="2400" dirty="0"/>
          </a:p>
          <a:p>
            <a:endParaRPr lang="nl-NL" dirty="0"/>
          </a:p>
        </p:txBody>
      </p:sp>
    </p:spTree>
    <p:extLst>
      <p:ext uri="{BB962C8B-B14F-4D97-AF65-F5344CB8AC3E}">
        <p14:creationId xmlns:p14="http://schemas.microsoft.com/office/powerpoint/2010/main" val="397273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769514"/>
            <a:ext cx="10515600" cy="3248109"/>
          </a:xfrm>
        </p:spPr>
        <p:txBody>
          <a:bodyPr>
            <a:normAutofit fontScale="62500" lnSpcReduction="20000"/>
          </a:bodyPr>
          <a:lstStyle/>
          <a:p>
            <a:r>
              <a:rPr lang="en-US" b="1" dirty="0"/>
              <a:t>Directive (EU) 2017/1132 of the European Parliament and of the Council of 14 June 2017 relating to certain aspects of company law</a:t>
            </a:r>
          </a:p>
          <a:p>
            <a:r>
              <a:rPr lang="en-US" b="1" dirty="0"/>
              <a:t>Article 14 Documents and particulars to be disclosed by companies </a:t>
            </a:r>
          </a:p>
          <a:p>
            <a:r>
              <a:rPr lang="en-US" dirty="0"/>
              <a:t>Member States shall take the measures required to ensure compulsory disclosure by companies of at least the following documents and particulars:</a:t>
            </a:r>
          </a:p>
          <a:p>
            <a:r>
              <a:rPr lang="en-US" dirty="0"/>
              <a:t>(a) the instrument of constitution, and the statutes</a:t>
            </a:r>
          </a:p>
          <a:p>
            <a:r>
              <a:rPr lang="en-US" dirty="0"/>
              <a:t>d) the appointment, termination of office and particulars of the persons who either as a body constituted pursuant to law or as members of any such body: </a:t>
            </a:r>
          </a:p>
          <a:p>
            <a:r>
              <a:rPr lang="en-US" dirty="0"/>
              <a:t>(e) at least once a year, the amount of the capital subscribed</a:t>
            </a:r>
          </a:p>
          <a:p>
            <a:r>
              <a:rPr lang="en-US" dirty="0"/>
              <a:t>(f) the accounting documents for each financial </a:t>
            </a:r>
          </a:p>
          <a:p>
            <a:r>
              <a:rPr lang="en-US" dirty="0"/>
              <a:t>(</a:t>
            </a:r>
            <a:r>
              <a:rPr lang="en-US" dirty="0" err="1"/>
              <a:t>i</a:t>
            </a:r>
            <a:r>
              <a:rPr lang="en-US" dirty="0"/>
              <a:t>) any declaration of nullity of the company by the courts; </a:t>
            </a:r>
          </a:p>
          <a:p>
            <a:endParaRPr lang="en-US" dirty="0"/>
          </a:p>
          <a:p>
            <a:endParaRPr lang="nl-NL" dirty="0"/>
          </a:p>
        </p:txBody>
      </p:sp>
    </p:spTree>
    <p:extLst>
      <p:ext uri="{BB962C8B-B14F-4D97-AF65-F5344CB8AC3E}">
        <p14:creationId xmlns:p14="http://schemas.microsoft.com/office/powerpoint/2010/main" val="12167648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a:xfrm>
            <a:off x="1009239" y="1243966"/>
            <a:ext cx="10515600" cy="1325563"/>
          </a:xfrm>
        </p:spPr>
        <p:txBody>
          <a:bodyPr>
            <a:no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Minimum Requirements of Law</a:t>
            </a: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914240"/>
            <a:ext cx="10515600" cy="3103384"/>
          </a:xfrm>
        </p:spPr>
        <p:txBody>
          <a:bodyPr>
            <a:normAutofit/>
          </a:bodyPr>
          <a:lstStyle/>
          <a:p>
            <a:r>
              <a:rPr lang="en-GB" sz="1800" dirty="0">
                <a:effectLst/>
                <a:ea typeface="Calibri" panose="020F0502020204030204" pitchFamily="34" charset="0"/>
                <a:cs typeface="Times New Roman" panose="02020603050405020304" pitchFamily="18" charset="0"/>
              </a:rPr>
              <a:t>‘In such circumstances the threat of surveillance can be claimed in itself to restrict free communication through the postal and telecommunication services, thereby constituting for all users or potential users a direct interference with the right guaranteed by Article 8. There is therefore a greater need for scrutiny by the Court, </a:t>
            </a:r>
            <a:r>
              <a:rPr lang="en-GB" sz="1800" dirty="0">
                <a:effectLst/>
                <a:highlight>
                  <a:srgbClr val="FF0000"/>
                </a:highlight>
                <a:ea typeface="Calibri" panose="020F0502020204030204" pitchFamily="34" charset="0"/>
                <a:cs typeface="Times New Roman" panose="02020603050405020304" pitchFamily="18" charset="0"/>
              </a:rPr>
              <a:t>and an exception to the rule denying individuals the right to challenge a law </a:t>
            </a:r>
            <a:r>
              <a:rPr lang="en-GB" sz="1800" i="1" dirty="0">
                <a:effectLst/>
                <a:highlight>
                  <a:srgbClr val="FF0000"/>
                </a:highlight>
                <a:ea typeface="Calibri" panose="020F0502020204030204" pitchFamily="34" charset="0"/>
                <a:cs typeface="Times New Roman" panose="02020603050405020304" pitchFamily="18" charset="0"/>
              </a:rPr>
              <a:t>in</a:t>
            </a:r>
            <a:r>
              <a:rPr lang="en-GB" sz="1800" dirty="0">
                <a:effectLst/>
                <a:highlight>
                  <a:srgbClr val="FF0000"/>
                </a:highlight>
                <a:ea typeface="Calibri" panose="020F0502020204030204" pitchFamily="34" charset="0"/>
                <a:cs typeface="Times New Roman" panose="02020603050405020304" pitchFamily="18" charset="0"/>
              </a:rPr>
              <a:t> </a:t>
            </a:r>
            <a:r>
              <a:rPr lang="en-GB" sz="1800" i="1" dirty="0" err="1">
                <a:effectLst/>
                <a:highlight>
                  <a:srgbClr val="FF0000"/>
                </a:highlight>
                <a:ea typeface="Calibri" panose="020F0502020204030204" pitchFamily="34" charset="0"/>
                <a:cs typeface="Times New Roman" panose="02020603050405020304" pitchFamily="18" charset="0"/>
              </a:rPr>
              <a:t>abstracto</a:t>
            </a:r>
            <a:r>
              <a:rPr lang="en-GB" sz="1800" i="1" dirty="0">
                <a:effectLst/>
                <a:highlight>
                  <a:srgbClr val="FF0000"/>
                </a:highlight>
                <a:ea typeface="Calibri" panose="020F0502020204030204" pitchFamily="34" charset="0"/>
                <a:cs typeface="Times New Roman" panose="02020603050405020304" pitchFamily="18" charset="0"/>
              </a:rPr>
              <a:t> </a:t>
            </a:r>
            <a:r>
              <a:rPr lang="en-GB" sz="1800" dirty="0">
                <a:effectLst/>
                <a:highlight>
                  <a:srgbClr val="FF0000"/>
                </a:highlight>
                <a:ea typeface="Calibri" panose="020F0502020204030204" pitchFamily="34" charset="0"/>
                <a:cs typeface="Times New Roman" panose="02020603050405020304" pitchFamily="18" charset="0"/>
              </a:rPr>
              <a:t>is justified. </a:t>
            </a:r>
            <a:r>
              <a:rPr lang="en-GB" sz="1800" dirty="0">
                <a:effectLst/>
                <a:ea typeface="Calibri" panose="020F0502020204030204" pitchFamily="34" charset="0"/>
                <a:cs typeface="Times New Roman" panose="02020603050405020304" pitchFamily="18" charset="0"/>
              </a:rPr>
              <a:t>In such cases the individual does not need to demonstrate the existence of any risk that secret surveillance measures were applied to him.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a:t>
            </a:r>
            <a:endParaRPr lang="nl-NL" sz="2400" dirty="0"/>
          </a:p>
          <a:p>
            <a:endParaRPr lang="nl-NL" dirty="0"/>
          </a:p>
        </p:txBody>
      </p:sp>
    </p:spTree>
    <p:extLst>
      <p:ext uri="{BB962C8B-B14F-4D97-AF65-F5344CB8AC3E}">
        <p14:creationId xmlns:p14="http://schemas.microsoft.com/office/powerpoint/2010/main" val="35152832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335257" y="1350932"/>
            <a:ext cx="11058562" cy="4635427"/>
          </a:xfrm>
        </p:spPr>
        <p:txBody>
          <a:bodyPr>
            <a:noAutofit/>
          </a:bodyPr>
          <a:lstStyle/>
          <a:p>
            <a:r>
              <a:rPr lang="nl-NL" sz="2400" dirty="0">
                <a:effectLst/>
                <a:ea typeface="Calibri" panose="020F0502020204030204" pitchFamily="34" charset="0"/>
                <a:cs typeface="Times New Roman" panose="02020603050405020304" pitchFamily="18" charset="0"/>
              </a:rPr>
              <a:t>Fits in </a:t>
            </a:r>
            <a:r>
              <a:rPr lang="nl-NL" sz="2400" dirty="0" err="1">
                <a:effectLst/>
                <a:ea typeface="Calibri" panose="020F0502020204030204" pitchFamily="34" charset="0"/>
                <a:cs typeface="Times New Roman" panose="02020603050405020304" pitchFamily="18" charset="0"/>
              </a:rPr>
              <a:t>general</a:t>
            </a:r>
            <a:r>
              <a:rPr lang="nl-NL" sz="2400" dirty="0">
                <a:effectLst/>
                <a:ea typeface="Calibri" panose="020F0502020204030204" pitchFamily="34" charset="0"/>
                <a:cs typeface="Times New Roman" panose="02020603050405020304" pitchFamily="18" charset="0"/>
              </a:rPr>
              <a:t> approach </a:t>
            </a:r>
            <a:r>
              <a:rPr lang="nl-NL" sz="2400" dirty="0" err="1">
                <a:effectLst/>
                <a:ea typeface="Calibri" panose="020F0502020204030204" pitchFamily="34" charset="0"/>
                <a:cs typeface="Times New Roman" panose="02020603050405020304" pitchFamily="18" charset="0"/>
              </a:rPr>
              <a:t>to</a:t>
            </a:r>
            <a:r>
              <a:rPr lang="nl-NL" sz="2400" dirty="0">
                <a:effectLst/>
                <a:ea typeface="Calibri" panose="020F0502020204030204" pitchFamily="34" charset="0"/>
                <a:cs typeface="Times New Roman" panose="02020603050405020304" pitchFamily="18" charset="0"/>
              </a:rPr>
              <a:t> focus more </a:t>
            </a:r>
            <a:r>
              <a:rPr lang="nl-NL" sz="2400" dirty="0" err="1">
                <a:effectLst/>
                <a:ea typeface="Calibri" panose="020F0502020204030204" pitchFamily="34" charset="0"/>
                <a:cs typeface="Times New Roman" panose="02020603050405020304" pitchFamily="18" charset="0"/>
              </a:rPr>
              <a:t>and</a:t>
            </a:r>
            <a:r>
              <a:rPr lang="nl-NL" sz="2400" dirty="0">
                <a:effectLst/>
                <a:ea typeface="Calibri" panose="020F0502020204030204" pitchFamily="34" charset="0"/>
                <a:cs typeface="Times New Roman" panose="02020603050405020304" pitchFamily="18" charset="0"/>
              </a:rPr>
              <a:t> more on </a:t>
            </a:r>
            <a:r>
              <a:rPr lang="nl-NL" sz="2400" dirty="0" err="1">
                <a:effectLst/>
                <a:ea typeface="Calibri" panose="020F0502020204030204" pitchFamily="34" charset="0"/>
                <a:cs typeface="Times New Roman" panose="02020603050405020304" pitchFamily="18" charset="0"/>
              </a:rPr>
              <a:t>legislator</a:t>
            </a:r>
            <a:r>
              <a:rPr lang="nl-NL" sz="2400" dirty="0">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‘the Strasbourg Court is not a court of “fourth instance”, it is not a court of appeal, or a court of revision or of cassation. It cannot question the domestic courts’ establishment of the facts in your case, nor their assessment or application of domestic law, nor your guilt or innocence in a criminal case.’</a:t>
            </a:r>
            <a:endParaRPr lang="nl-NL" sz="2400" dirty="0">
              <a:ea typeface="Calibri" panose="020F0502020204030204" pitchFamily="34" charset="0"/>
              <a:cs typeface="Times New Roman" panose="02020603050405020304" pitchFamily="18" charset="0"/>
            </a:endParaRPr>
          </a:p>
          <a:p>
            <a:pPr algn="r"/>
            <a:r>
              <a:rPr lang="nl-NL" sz="2400" dirty="0" err="1">
                <a:cs typeface="Times New Roman" panose="02020603050405020304" pitchFamily="18" charset="0"/>
              </a:rPr>
              <a:t>Zakharov</a:t>
            </a:r>
            <a:r>
              <a:rPr lang="nl-NL" sz="2400" dirty="0">
                <a:cs typeface="Times New Roman" panose="02020603050405020304" pitchFamily="18" charset="0"/>
              </a:rPr>
              <a:t>: </a:t>
            </a:r>
            <a:r>
              <a:rPr lang="en-GB" sz="2400" dirty="0">
                <a:effectLst/>
                <a:ea typeface="Calibri" panose="020F0502020204030204" pitchFamily="34" charset="0"/>
              </a:rPr>
              <a:t>In view of the above considerations, the Court finds that Russian law does not provide for effective remedies to a person who suspects that he has been subjected to secret surveillance. By depriving the subject of interception of the effective possibility of challenging interceptions retrospectively, Russian law thus eschews an important safeguard against the improper use of secret surveillance measures. </a:t>
            </a:r>
            <a:r>
              <a:rPr lang="en-GB" sz="2400" dirty="0">
                <a:effectLst/>
                <a:highlight>
                  <a:srgbClr val="FF0000"/>
                </a:highlight>
                <a:ea typeface="Calibri" panose="020F0502020204030204" pitchFamily="34" charset="0"/>
              </a:rPr>
              <a:t>For the above reasons, the Court also rejects the Government’s objection as to non-exhaustion of domestic remedies.’</a:t>
            </a:r>
            <a:endParaRPr lang="nl-NL" sz="2400" dirty="0">
              <a:effectLst/>
              <a:highlight>
                <a:srgbClr val="FF0000"/>
              </a:highlight>
              <a:ea typeface="Calibri" panose="020F0502020204030204" pitchFamily="34" charset="0"/>
              <a:cs typeface="Times New Roman" panose="02020603050405020304" pitchFamily="18" charset="0"/>
            </a:endParaRPr>
          </a:p>
          <a:p>
            <a:pPr algn="r"/>
            <a:r>
              <a:rPr lang="nl-NL" sz="2400" dirty="0">
                <a:cs typeface="Times New Roman" panose="02020603050405020304" pitchFamily="18" charset="0"/>
              </a:rPr>
              <a:t>Big </a:t>
            </a:r>
            <a:r>
              <a:rPr lang="nl-NL" sz="2400" dirty="0" err="1">
                <a:cs typeface="Times New Roman" panose="02020603050405020304" pitchFamily="18" charset="0"/>
              </a:rPr>
              <a:t>Brother</a:t>
            </a:r>
            <a:r>
              <a:rPr lang="nl-NL" sz="2400" dirty="0">
                <a:cs typeface="Times New Roman" panose="02020603050405020304" pitchFamily="18" charset="0"/>
              </a:rPr>
              <a:t> Watch: even </a:t>
            </a:r>
            <a:r>
              <a:rPr lang="nl-NL" sz="2400" dirty="0" err="1">
                <a:cs typeface="Times New Roman" panose="02020603050405020304" pitchFamily="18" charset="0"/>
              </a:rPr>
              <a:t>the</a:t>
            </a:r>
            <a:r>
              <a:rPr lang="nl-NL" sz="2400" dirty="0">
                <a:cs typeface="Times New Roman" panose="02020603050405020304" pitchFamily="18" charset="0"/>
              </a:rPr>
              <a:t> </a:t>
            </a:r>
            <a:r>
              <a:rPr lang="nl-NL" sz="2400" dirty="0" err="1">
                <a:cs typeface="Times New Roman" panose="02020603050405020304" pitchFamily="18" charset="0"/>
              </a:rPr>
              <a:t>subjective</a:t>
            </a:r>
            <a:r>
              <a:rPr lang="nl-NL" sz="2400" dirty="0">
                <a:cs typeface="Times New Roman" panose="02020603050405020304" pitchFamily="18" charset="0"/>
              </a:rPr>
              <a:t> belief of </a:t>
            </a:r>
            <a:r>
              <a:rPr lang="nl-NL" sz="2400" dirty="0" err="1">
                <a:cs typeface="Times New Roman" panose="02020603050405020304" pitchFamily="18" charset="0"/>
              </a:rPr>
              <a:t>ineffectiveness</a:t>
            </a:r>
            <a:r>
              <a:rPr lang="nl-NL" sz="2400" dirty="0">
                <a:cs typeface="Times New Roman" panose="02020603050405020304" pitchFamily="18" charset="0"/>
              </a:rPr>
              <a:t> is </a:t>
            </a:r>
            <a:r>
              <a:rPr lang="nl-NL" sz="2400" dirty="0" err="1">
                <a:cs typeface="Times New Roman" panose="02020603050405020304" pitchFamily="18" charset="0"/>
              </a:rPr>
              <a:t>enough</a:t>
            </a:r>
            <a:endParaRPr lang="nl-NL" sz="2400" dirty="0"/>
          </a:p>
          <a:p>
            <a:endParaRPr lang="nl-NL" sz="2400" dirty="0"/>
          </a:p>
        </p:txBody>
      </p:sp>
    </p:spTree>
    <p:extLst>
      <p:ext uri="{BB962C8B-B14F-4D97-AF65-F5344CB8AC3E}">
        <p14:creationId xmlns:p14="http://schemas.microsoft.com/office/powerpoint/2010/main" val="33020180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488647" y="1192779"/>
          <a:ext cx="10542210" cy="4743601"/>
        </p:xfrm>
        <a:graphic>
          <a:graphicData uri="http://schemas.openxmlformats.org/drawingml/2006/table">
            <a:tbl>
              <a:tblPr firstRow="1" bandRow="1">
                <a:tableStyleId>{5C22544A-7EE6-4342-B048-85BDC9FD1C3A}</a:tableStyleId>
              </a:tblPr>
              <a:tblGrid>
                <a:gridCol w="3514070">
                  <a:extLst>
                    <a:ext uri="{9D8B030D-6E8A-4147-A177-3AD203B41FA5}">
                      <a16:colId xmlns:a16="http://schemas.microsoft.com/office/drawing/2014/main" val="2793819992"/>
                    </a:ext>
                  </a:extLst>
                </a:gridCol>
                <a:gridCol w="3514070">
                  <a:extLst>
                    <a:ext uri="{9D8B030D-6E8A-4147-A177-3AD203B41FA5}">
                      <a16:colId xmlns:a16="http://schemas.microsoft.com/office/drawing/2014/main" val="36878769"/>
                    </a:ext>
                  </a:extLst>
                </a:gridCol>
                <a:gridCol w="3514070">
                  <a:extLst>
                    <a:ext uri="{9D8B030D-6E8A-4147-A177-3AD203B41FA5}">
                      <a16:colId xmlns:a16="http://schemas.microsoft.com/office/drawing/2014/main" val="479287329"/>
                    </a:ext>
                  </a:extLst>
                </a:gridCol>
              </a:tblGrid>
              <a:tr h="518311">
                <a:tc>
                  <a:txBody>
                    <a:bodyPr/>
                    <a:lstStyle/>
                    <a:p>
                      <a:pP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References to how prudently (or not) powers are used in practice</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References to another minimum requirement of law</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1084902">
                <a:tc>
                  <a:txBody>
                    <a:bodyPr/>
                    <a:lstStyle/>
                    <a:p>
                      <a:pPr>
                        <a:lnSpc>
                          <a:spcPct val="107000"/>
                        </a:lnSpc>
                        <a:spcAft>
                          <a:spcPts val="0"/>
                        </a:spcAft>
                      </a:pPr>
                      <a:r>
                        <a:rPr lang="en-GB" sz="2000" dirty="0">
                          <a:effectLst/>
                          <a:latin typeface="+mn-lt"/>
                          <a:ea typeface="Calibri" panose="020F0502020204030204" pitchFamily="34" charset="0"/>
                          <a:cs typeface="Times New Roman" panose="02020603050405020304" pitchFamily="18" charset="0"/>
                        </a:rPr>
                        <a:t>1. Accessibility of the domestic law</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mn-lt"/>
                          <a:ea typeface="Calibri" panose="020F0502020204030204" pitchFamily="34" charset="0"/>
                          <a:cs typeface="Times New Roman" panose="02020603050405020304" pitchFamily="18" charset="0"/>
                        </a:rPr>
                        <a:t> </a:t>
                      </a:r>
                      <a:endParaRPr lang="nl-NL" sz="3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solidFill>
                            <a:srgbClr val="000000"/>
                          </a:solidFill>
                          <a:effectLst/>
                          <a:latin typeface="+mn-lt"/>
                          <a:ea typeface="Calibri" panose="020F0502020204030204" pitchFamily="34" charset="0"/>
                          <a:cs typeface="Times New Roman" panose="02020603050405020304" pitchFamily="18" charset="0"/>
                        </a:rPr>
                        <a:t>the Court did ‘</a:t>
                      </a:r>
                      <a:r>
                        <a:rPr lang="en-GB" sz="2000" dirty="0">
                          <a:effectLst/>
                          <a:latin typeface="+mn-lt"/>
                          <a:ea typeface="Calibri" panose="020F0502020204030204" pitchFamily="34" charset="0"/>
                          <a:cs typeface="Times New Roman" panose="02020603050405020304" pitchFamily="18" charset="0"/>
                        </a:rPr>
                        <a:t>not find it necessary to pursue further the issue of the accessibility of the domestic law. It will concentrate instead on the requirements of “foreseeability” and “necessity”. </a:t>
                      </a:r>
                      <a:r>
                        <a:rPr lang="en-GB" sz="2000" dirty="0" err="1">
                          <a:effectLst/>
                          <a:latin typeface="+mn-lt"/>
                          <a:ea typeface="Calibri" panose="020F0502020204030204" pitchFamily="34" charset="0"/>
                          <a:cs typeface="Times New Roman" panose="02020603050405020304" pitchFamily="18" charset="0"/>
                        </a:rPr>
                        <a:t>Zakharov</a:t>
                      </a:r>
                      <a:endParaRPr lang="nl-NL" sz="3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mn-lt"/>
                          <a:ea typeface="Calibri" panose="020F0502020204030204" pitchFamily="34" charset="0"/>
                          <a:cs typeface="Times New Roman" panose="02020603050405020304" pitchFamily="18" charset="0"/>
                        </a:rPr>
                        <a:t> </a:t>
                      </a:r>
                      <a:endParaRPr lang="nl-NL" sz="3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mn-lt"/>
                          <a:ea typeface="Calibri" panose="020F0502020204030204" pitchFamily="34" charset="0"/>
                          <a:cs typeface="Times New Roman" panose="02020603050405020304" pitchFamily="18" charset="0"/>
                        </a:rPr>
                        <a:t>‘This is a question that goes to the foreseeability and necessity of the relevant law, rather than its accessibility.’ Big Brother Watch</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38997"/>
                  </a:ext>
                </a:extLst>
              </a:tr>
            </a:tbl>
          </a:graphicData>
        </a:graphic>
      </p:graphicFrame>
    </p:spTree>
    <p:extLst>
      <p:ext uri="{BB962C8B-B14F-4D97-AF65-F5344CB8AC3E}">
        <p14:creationId xmlns:p14="http://schemas.microsoft.com/office/powerpoint/2010/main" val="14951070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469294" y="211439"/>
          <a:ext cx="11253411" cy="5988504"/>
        </p:xfrm>
        <a:graphic>
          <a:graphicData uri="http://schemas.openxmlformats.org/drawingml/2006/table">
            <a:tbl>
              <a:tblPr firstRow="1" bandRow="1">
                <a:tableStyleId>{5C22544A-7EE6-4342-B048-85BDC9FD1C3A}</a:tableStyleId>
              </a:tblPr>
              <a:tblGrid>
                <a:gridCol w="2607735">
                  <a:extLst>
                    <a:ext uri="{9D8B030D-6E8A-4147-A177-3AD203B41FA5}">
                      <a16:colId xmlns:a16="http://schemas.microsoft.com/office/drawing/2014/main" val="2793819992"/>
                    </a:ext>
                  </a:extLst>
                </a:gridCol>
                <a:gridCol w="3376989">
                  <a:extLst>
                    <a:ext uri="{9D8B030D-6E8A-4147-A177-3AD203B41FA5}">
                      <a16:colId xmlns:a16="http://schemas.microsoft.com/office/drawing/2014/main" val="36878769"/>
                    </a:ext>
                  </a:extLst>
                </a:gridCol>
                <a:gridCol w="5268687">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282355">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2. Scope of application of the secret surveillance measures</a:t>
                      </a:r>
                      <a:endParaRPr lang="nl-NL" sz="2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061305">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2.1 The nature of the offences which may give rise to an interception order;</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a:t>
                      </a:r>
                      <a:r>
                        <a:rPr lang="en-US" sz="1400" dirty="0" err="1">
                          <a:effectLst/>
                          <a:latin typeface="+mn-lt"/>
                          <a:ea typeface="Calibri" panose="020F0502020204030204" pitchFamily="34" charset="0"/>
                          <a:cs typeface="Times New Roman" panose="02020603050405020304" pitchFamily="18" charset="0"/>
                        </a:rPr>
                        <a:t>lthough</a:t>
                      </a:r>
                      <a:r>
                        <a:rPr lang="en-US" sz="1400" dirty="0">
                          <a:effectLst/>
                          <a:latin typeface="+mn-lt"/>
                          <a:ea typeface="Calibri" panose="020F0502020204030204" pitchFamily="34" charset="0"/>
                          <a:cs typeface="Times New Roman" panose="02020603050405020304" pitchFamily="18" charset="0"/>
                        </a:rPr>
                        <a:t> </a:t>
                      </a:r>
                      <a:r>
                        <a:rPr lang="en-GB" sz="1400" dirty="0">
                          <a:effectLst/>
                          <a:latin typeface="+mn-lt"/>
                          <a:ea typeface="Calibri" panose="020F0502020204030204" pitchFamily="34" charset="0"/>
                          <a:cs typeface="Times New Roman" panose="02020603050405020304" pitchFamily="18" charset="0"/>
                        </a:rPr>
                        <a:t>the Russian law ‘</a:t>
                      </a:r>
                      <a:r>
                        <a:rPr lang="en-GB" sz="1400" dirty="0">
                          <a:effectLst/>
                          <a:highlight>
                            <a:srgbClr val="FF0000"/>
                          </a:highlight>
                          <a:latin typeface="+mn-lt"/>
                          <a:ea typeface="Calibri" panose="020F0502020204030204" pitchFamily="34" charset="0"/>
                          <a:cs typeface="Times New Roman" panose="02020603050405020304" pitchFamily="18" charset="0"/>
                        </a:rPr>
                        <a:t>leaves the authorities an almost unlimited degree of discretion</a:t>
                      </a:r>
                      <a:r>
                        <a:rPr lang="en-GB" sz="1400" dirty="0">
                          <a:effectLst/>
                          <a:latin typeface="+mn-lt"/>
                          <a:ea typeface="Calibri" panose="020F0502020204030204" pitchFamily="34" charset="0"/>
                          <a:cs typeface="Times New Roman" panose="02020603050405020304" pitchFamily="18" charset="0"/>
                        </a:rPr>
                        <a:t> in determining which events or acts constitute such a threat and whether that threat is serious enough to justify secret surveillance, thereby creating possibilities for abuse</a:t>
                      </a:r>
                      <a:r>
                        <a:rPr lang="en-GB" sz="1400" dirty="0">
                          <a:solidFill>
                            <a:srgbClr val="000000"/>
                          </a:solidFill>
                          <a:effectLst/>
                          <a:latin typeface="+mn-lt"/>
                          <a:ea typeface="Calibri" panose="020F0502020204030204" pitchFamily="34" charset="0"/>
                          <a:cs typeface="Times New Roman" panose="02020603050405020304" pitchFamily="18" charset="0"/>
                        </a:rPr>
                        <a:t>’, the Court did not find a violation on this point. Instead, it referred to the fact that </a:t>
                      </a:r>
                      <a:r>
                        <a:rPr lang="en-GB" sz="1400" dirty="0">
                          <a:solidFill>
                            <a:srgbClr val="000000"/>
                          </a:solidFill>
                          <a:effectLst/>
                          <a:highlight>
                            <a:srgbClr val="FF0000"/>
                          </a:highlight>
                          <a:latin typeface="+mn-lt"/>
                          <a:ea typeface="Calibri" panose="020F0502020204030204" pitchFamily="34" charset="0"/>
                          <a:cs typeface="Times New Roman" panose="02020603050405020304" pitchFamily="18" charset="0"/>
                        </a:rPr>
                        <a:t>‘</a:t>
                      </a:r>
                      <a:r>
                        <a:rPr lang="en-US" sz="1400" dirty="0">
                          <a:effectLst/>
                          <a:highlight>
                            <a:srgbClr val="FF0000"/>
                          </a:highlight>
                          <a:latin typeface="+mn-lt"/>
                          <a:ea typeface="Calibri" panose="020F0502020204030204" pitchFamily="34" charset="0"/>
                          <a:cs typeface="Times New Roman" panose="02020603050405020304" pitchFamily="18" charset="0"/>
                        </a:rPr>
                        <a:t>prior judicial </a:t>
                      </a:r>
                      <a:r>
                        <a:rPr lang="en-US" sz="1400" dirty="0" err="1">
                          <a:effectLst/>
                          <a:highlight>
                            <a:srgbClr val="FF0000"/>
                          </a:highlight>
                          <a:latin typeface="+mn-lt"/>
                          <a:ea typeface="Calibri" panose="020F0502020204030204" pitchFamily="34" charset="0"/>
                          <a:cs typeface="Times New Roman" panose="02020603050405020304" pitchFamily="18" charset="0"/>
                        </a:rPr>
                        <a:t>authorisation</a:t>
                      </a:r>
                      <a:r>
                        <a:rPr lang="en-US" sz="1400" dirty="0">
                          <a:effectLst/>
                          <a:highlight>
                            <a:srgbClr val="FF0000"/>
                          </a:highligh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for interceptions is required in Russia. Such judicial </a:t>
                      </a:r>
                      <a:r>
                        <a:rPr lang="en-US" sz="1400" dirty="0" err="1">
                          <a:effectLst/>
                          <a:latin typeface="+mn-lt"/>
                          <a:ea typeface="Calibri" panose="020F0502020204030204" pitchFamily="34" charset="0"/>
                          <a:cs typeface="Times New Roman" panose="02020603050405020304" pitchFamily="18" charset="0"/>
                        </a:rPr>
                        <a:t>authorisation</a:t>
                      </a:r>
                      <a:r>
                        <a:rPr lang="en-US" sz="1400" dirty="0">
                          <a:effectLst/>
                          <a:latin typeface="+mn-lt"/>
                          <a:ea typeface="Calibri" panose="020F0502020204030204" pitchFamily="34" charset="0"/>
                          <a:cs typeface="Times New Roman" panose="02020603050405020304" pitchFamily="18" charset="0"/>
                        </a:rPr>
                        <a:t> may serve to limit the law-enforcement authorities’ discretion [].’ </a:t>
                      </a:r>
                      <a:r>
                        <a:rPr lang="en-US"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204869">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2.2 A definition of the categories of people liable to be subject to surveillance 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while anyone could potentially have their communications intercepted under the section 8(4) regime, </a:t>
                      </a:r>
                      <a:r>
                        <a:rPr lang="en-GB" sz="1400" dirty="0">
                          <a:effectLst/>
                          <a:highlight>
                            <a:srgbClr val="FF0000"/>
                          </a:highlight>
                          <a:latin typeface="+mn-lt"/>
                          <a:ea typeface="Calibri" panose="020F0502020204030204" pitchFamily="34" charset="0"/>
                          <a:cs typeface="Times New Roman" panose="02020603050405020304" pitchFamily="18" charset="0"/>
                        </a:rPr>
                        <a:t>it is clear that the intelligence services are neither intercepting everyone’s communications</a:t>
                      </a:r>
                      <a:r>
                        <a:rPr lang="en-GB" sz="1400" dirty="0">
                          <a:effectLst/>
                          <a:latin typeface="+mn-lt"/>
                          <a:ea typeface="Calibri" panose="020F0502020204030204" pitchFamily="34" charset="0"/>
                          <a:cs typeface="Times New Roman" panose="02020603050405020304" pitchFamily="18" charset="0"/>
                        </a:rPr>
                        <a:t>, nor exercising an unfettered discretion to intercept whatever communications they wish.’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solidFill>
                            <a:srgbClr val="000000"/>
                          </a:solidFill>
                          <a:effectLst/>
                          <a:highlight>
                            <a:srgbClr val="FF0000"/>
                          </a:highlight>
                          <a:latin typeface="+mn-lt"/>
                          <a:ea typeface="Calibri" panose="020F0502020204030204" pitchFamily="34" charset="0"/>
                          <a:cs typeface="Times New Roman" panose="02020603050405020304" pitchFamily="18" charset="0"/>
                        </a:rPr>
                        <a:t>Bulk interception is by definition untargeted, and to require “reasonable suspicion” would render the operation of such a scheme impossible. </a:t>
                      </a:r>
                      <a:r>
                        <a:rPr lang="en-GB" sz="1400" dirty="0">
                          <a:solidFill>
                            <a:srgbClr val="000000"/>
                          </a:solidFill>
                          <a:effectLst/>
                          <a:latin typeface="+mn-lt"/>
                          <a:ea typeface="Calibri" panose="020F0502020204030204" pitchFamily="34" charset="0"/>
                          <a:cs typeface="Times New Roman" panose="02020603050405020304" pitchFamily="18" charset="0"/>
                        </a:rPr>
                        <a:t>Similarly, the requirement of “subsequent notification” assumes the existence of clearly defined surveillance targets, which is simply not the case in a bulk interception regime. Judicial authorisation, by contrast, is not inherently incompatible with the effective functioning of bulk interception. While the Court has recognised that judicial authorisation is an “important safeguard against arbitrariness”, to date it has not considered it to be a “necessary requirement” or the exclusion of judicial control to be outside “the limits of what may be deemed necessary in a democratic society”</a:t>
                      </a:r>
                      <a:r>
                        <a:rPr lang="en-GB" sz="1400" i="1" dirty="0">
                          <a:solidFill>
                            <a:srgbClr val="000000"/>
                          </a:solidFill>
                          <a:effectLst/>
                          <a:latin typeface="+mn-lt"/>
                          <a:ea typeface="Calibri" panose="020F0502020204030204" pitchFamily="34" charset="0"/>
                          <a:cs typeface="Times New Roman" panose="02020603050405020304" pitchFamily="18" charset="0"/>
                        </a:rPr>
                        <a:t>.</a:t>
                      </a: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US" sz="1400" dirty="0">
                          <a:effectLst/>
                          <a:latin typeface="+mn-lt"/>
                          <a:ea typeface="Calibri" panose="020F0502020204030204" pitchFamily="34" charset="0"/>
                          <a:cs typeface="Times New Roman" panose="02020603050405020304" pitchFamily="18" charset="0"/>
                        </a:rPr>
                        <a:t>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28913462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151422"/>
          <a:ext cx="9932610" cy="6565633"/>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3. The duration of secret surveillance </a:t>
                      </a:r>
                      <a:br>
                        <a:rPr lang="en-GB" sz="1400">
                          <a:effectLst/>
                          <a:latin typeface="+mn-lt"/>
                          <a:ea typeface="Calibri" panose="020F0502020204030204" pitchFamily="34" charset="0"/>
                          <a:cs typeface="Times New Roman" panose="02020603050405020304" pitchFamily="18" charset="0"/>
                        </a:rPr>
                      </a:br>
                      <a:r>
                        <a:rPr lang="en-GB" sz="1400">
                          <a:effectLst/>
                          <a:latin typeface="+mn-lt"/>
                          <a:ea typeface="Calibri" panose="020F0502020204030204" pitchFamily="34" charset="0"/>
                          <a:cs typeface="Times New Roman" panose="02020603050405020304" pitchFamily="18" charset="0"/>
                        </a:rPr>
                        <a:t>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806474">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3.1 The period after which an interception warrant will expire;</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762655">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3.2 The conditions under which a warrant can be renewed;</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1934461"/>
                  </a:ext>
                </a:extLst>
              </a:tr>
              <a:tr h="2925283">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3.3 The circumstances in which it must be cancelled.</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‘the duty on the Secretary of State to cancel </a:t>
                      </a:r>
                      <a:r>
                        <a:rPr lang="en-GB" sz="1400" dirty="0">
                          <a:effectLst/>
                          <a:highlight>
                            <a:srgbClr val="FF0000"/>
                          </a:highlight>
                          <a:latin typeface="+mn-lt"/>
                          <a:ea typeface="Calibri" panose="020F0502020204030204" pitchFamily="34" charset="0"/>
                          <a:cs typeface="Times New Roman" panose="02020603050405020304" pitchFamily="18" charset="0"/>
                        </a:rPr>
                        <a:t>warrants which were no longer necessary meant, in practice, that the intelligence services had to keep their warrants under continuous review</a:t>
                      </a:r>
                      <a:r>
                        <a:rPr lang="en-GB" sz="1400" dirty="0">
                          <a:effectLst/>
                          <a:latin typeface="+mn-lt"/>
                          <a:ea typeface="Calibri" panose="020F0502020204030204" pitchFamily="34" charset="0"/>
                          <a:cs typeface="Times New Roman" panose="02020603050405020304" pitchFamily="18" charset="0"/>
                        </a:rPr>
                        <a:t>.’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‘notwithstanding that the relevant legislation is less clear with regard to the third safeguard, it must be borne in mind that any permit is valid for a maximum of six months and that a renewal requires a review as to whether the conditions are still met.’ 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6071653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7408415"/>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374021">
                <a:tc>
                  <a:txBody>
                    <a:bodyPr/>
                    <a:lstStyle/>
                    <a:p>
                      <a:pPr>
                        <a:lnSpc>
                          <a:spcPct val="107000"/>
                        </a:lnSpc>
                        <a:spcAft>
                          <a:spcPts val="0"/>
                        </a:spcAft>
                      </a:pPr>
                      <a:r>
                        <a:rPr lang="en-US" sz="2000" b="1" dirty="0">
                          <a:effectLst/>
                          <a:latin typeface="+mn-lt"/>
                          <a:ea typeface="Calibri" panose="020F0502020204030204" pitchFamily="34" charset="0"/>
                          <a:cs typeface="Times New Roman" panose="02020603050405020304" pitchFamily="18" charset="0"/>
                        </a:rPr>
                        <a:t> </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3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a:effectLst/>
                          <a:latin typeface="+mn-lt"/>
                          <a:ea typeface="Calibri" panose="020F0502020204030204" pitchFamily="34" charset="0"/>
                          <a:cs typeface="Times New Roman" panose="02020603050405020304" pitchFamily="18" charset="0"/>
                        </a:rPr>
                        <a:t>References to another minimum requirement of law</a:t>
                      </a:r>
                      <a:endParaRPr lang="nl-NL" sz="3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74021">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4. The procedures for processing data</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1473700">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4.1 Storing;</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‘Although the FRA may maintain databases for raw material containing personal data up to one year, it has to be kept in mind that raw material is unprocessed information. That is, it has yet to be subjected to manual treatment. The Court accepts that it is necessary for the FRA to store raw material before it can be manually processed.’</a:t>
                      </a:r>
                      <a:r>
                        <a:rPr lang="en-GB" sz="1200">
                          <a:effectLst/>
                          <a:latin typeface="+mn-lt"/>
                          <a:ea typeface="Calibri" panose="020F0502020204030204" pitchFamily="34" charset="0"/>
                          <a:cs typeface="Times New Roman" panose="02020603050405020304" pitchFamily="18" charset="0"/>
                        </a:rPr>
                        <a:t> Centrum för Rättvisa</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‘while the specific retention periods are not in the public domain, it is clear that they cannot exceed two years and, in practice, they do not exceed one year (with much content and related communications data being retained for significantly shorter periods).’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IPT ‘can examine whether the time-limits for retention have been complied with and, if they have not, it may find that there has been a breach of Article 8 of the Convention and order the destruction of the relevant material.’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398369">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4.2 Accessing;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989143"/>
                  </a:ext>
                </a:extLst>
              </a:tr>
              <a:tr h="290550">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4.3 Examining;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695942"/>
                  </a:ext>
                </a:extLst>
              </a:tr>
              <a:tr h="363187">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4.4 Using;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474802"/>
                  </a:ext>
                </a:extLst>
              </a:tr>
              <a:tr h="2091389">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4.5 D</a:t>
                      </a:r>
                      <a:r>
                        <a:rPr lang="nl-NL" sz="1200">
                          <a:effectLst/>
                          <a:latin typeface="+mn-lt"/>
                          <a:ea typeface="Calibri" panose="020F0502020204030204" pitchFamily="34" charset="0"/>
                          <a:cs typeface="Times New Roman" panose="02020603050405020304" pitchFamily="18" charset="0"/>
                        </a:rPr>
                        <a:t>estroying.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40872141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6"/>
          <a:ext cx="9932610" cy="6603102"/>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327930">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27930">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 Authorisation procedures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303412">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The authority competent to authorise the surveillance;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200">
                          <a:effectLst/>
                          <a:latin typeface="Times New Roman" panose="02020603050405020304" pitchFamily="18" charset="0"/>
                          <a:ea typeface="Calibri" panose="020F0502020204030204" pitchFamily="34" charset="0"/>
                          <a:cs typeface="Times New Roman" panose="02020603050405020304" pitchFamily="18" charset="0"/>
                        </a:rPr>
                        <a:t>It is true that the Court has generally required a non-judicial authority to be sufficiently independent of the executive. However, it must principally have regard to the actual operation of a system of interception as a whole, including the checks and balances on the exercise of power, and the existence (or absence) of any evidence of actual abuse, such as the authorising of secret surveillance measures haphazardly, irregularly or without due and proper consideration. In the present case there is no evidence to suggest that the Secretary of State was authorising warrants without due and proper consideration.</a:t>
                      </a: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Big Brother Watch</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855848"/>
                  </a:ext>
                </a:extLst>
              </a:tr>
              <a:tr h="1414133">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Its scope of review;</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In practice, courts never requested the interception agency to submit additional materials and ‘that a mere reference to the existence of information about a criminal offence or activities endangering national, military, economic or ecological security is considered to be sufficient for the authorisation to be granted.’ </a:t>
                      </a:r>
                      <a:r>
                        <a:rPr lang="nl-NL" sz="1200">
                          <a:effectLst/>
                          <a:latin typeface="Times New Roman" panose="02020603050405020304" pitchFamily="18" charset="0"/>
                          <a:ea typeface="Calibri" panose="020F0502020204030204" pitchFamily="34" charset="0"/>
                          <a:cs typeface="Times New Roman" panose="02020603050405020304" pitchFamily="18" charset="0"/>
                        </a:rPr>
                        <a:t>Zakharov</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‘while the privacy protection representative cannot appeal against a decision by the Foreign Intelligence Court or report any perceived irregularities to the supervisory bodies, the presence of the representative at the court’s examinations compensates, to a limited degree, for the lack of transparency concerning the court’s proceedings and decisions.’ Centrum för Rättvisa</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1833663">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 The content of the interception authorisation.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examine with particular attention whether the supervision arrangements provided by Russian law are capable of ensuring that all interceptions are performed lawfully on the basis of proper judicial authorisation.’ </a:t>
                      </a:r>
                      <a:r>
                        <a:rPr lang="nl-NL" sz="1200" dirty="0" err="1">
                          <a:effectLst/>
                          <a:latin typeface="Times New Roman" panose="02020603050405020304" pitchFamily="18" charset="0"/>
                          <a:ea typeface="Calibri" panose="020F0502020204030204" pitchFamily="34" charset="0"/>
                          <a:cs typeface="Times New Roman" panose="02020603050405020304" pitchFamily="18" charset="0"/>
                        </a:rPr>
                        <a:t>Zakharov</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22894855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04761" y="244297"/>
          <a:ext cx="10426095" cy="6402647"/>
        </p:xfrm>
        <a:graphic>
          <a:graphicData uri="http://schemas.openxmlformats.org/drawingml/2006/table">
            <a:tbl>
              <a:tblPr firstRow="1" bandRow="1">
                <a:tableStyleId>{5C22544A-7EE6-4342-B048-85BDC9FD1C3A}</a:tableStyleId>
              </a:tblPr>
              <a:tblGrid>
                <a:gridCol w="2312610">
                  <a:extLst>
                    <a:ext uri="{9D8B030D-6E8A-4147-A177-3AD203B41FA5}">
                      <a16:colId xmlns:a16="http://schemas.microsoft.com/office/drawing/2014/main" val="2793819992"/>
                    </a:ext>
                  </a:extLst>
                </a:gridCol>
                <a:gridCol w="5889116">
                  <a:extLst>
                    <a:ext uri="{9D8B030D-6E8A-4147-A177-3AD203B41FA5}">
                      <a16:colId xmlns:a16="http://schemas.microsoft.com/office/drawing/2014/main" val="36878769"/>
                    </a:ext>
                  </a:extLst>
                </a:gridCol>
                <a:gridCol w="2224369">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 Ex post supervision of the implementation of secret surveillance 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863196">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a:t>
                      </a:r>
                      <a:r>
                        <a:rPr lang="nl-NL" sz="1400">
                          <a:effectLst/>
                          <a:latin typeface="+mn-lt"/>
                          <a:ea typeface="Calibri" panose="020F0502020204030204" pitchFamily="34" charset="0"/>
                          <a:cs typeface="Times New Roman" panose="02020603050405020304" pitchFamily="18" charset="0"/>
                        </a:rPr>
                        <a:t>.1 Independence;</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The ECtHR noted that the public prosecutor could hardly be said to be an independent supervisory authority, but still it did find a violation on that specific point. Zakharov</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925283">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6.2 Competence.</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‘it</a:t>
                      </a:r>
                      <a:r>
                        <a:rPr lang="en-GB" sz="1400" dirty="0">
                          <a:effectLst/>
                          <a:latin typeface="+mn-lt"/>
                          <a:ea typeface="Calibri" panose="020F0502020204030204" pitchFamily="34" charset="0"/>
                          <a:cs typeface="Times New Roman" panose="02020603050405020304" pitchFamily="18" charset="0"/>
                        </a:rPr>
                        <a:t> is for the Government to illustrate the practical effectiveness of the supervision arrangements with appropriate examples.’ </a:t>
                      </a:r>
                      <a:r>
                        <a:rPr lang="en-US"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while there is no evidence to suggest that the intelligence services are abusing their powers – on the contrary, the Interception of Communications Commissioner observed that the selection procedure was carefully and conscientiously undertaken by analysts –, the Court is not persuaded that the safeguards governing the selection of bearers for interception and the selection of intercepted material for examination are sufficiently robust to provide adequate guarantees against abuse.’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12779392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91849" y="411447"/>
          <a:ext cx="9932610" cy="6032896"/>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 Conditions for communicating data to and receiving data from other parties</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061305">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7.1 Communicating;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Although in ‘the Court’s view, the mentioned lack of specification in the provisions regulating the communication of personal data to other states and international organisations gives some cause for concern with respect to the possible abuse of the rights of individuals. On the whole, however, the Court considered that the supervisory elements described below sufficiently counterbalance these regulatory shortcomings.’</a:t>
                      </a:r>
                      <a:r>
                        <a:rPr lang="en-GB" sz="1200">
                          <a:effectLst/>
                          <a:latin typeface="+mn-lt"/>
                          <a:ea typeface="Calibri" panose="020F0502020204030204" pitchFamily="34" charset="0"/>
                          <a:cs typeface="Times New Roman" panose="02020603050405020304" pitchFamily="18" charset="0"/>
                        </a:rPr>
                        <a:t> Centrum för Rättvisa</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925283">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7.2 Receiving.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‘As the Government, at the hearing, informed the Court that it was “implausible and rare” for intercept material to be obtained “unsolicited”, the Court will restrict its examination to material falling into the second and third categories.’ Big Brother Watch</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‘no request for intercept material has ever been made in the absence of an existing RIPA warrant.’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14936327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5875338"/>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8. Notification of interception of communications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Court was clearly unsympathetic to this approach, it did not find a violation on this point, stressing that it would bear the absence of notification and the lack of an effective possibility of requesting and obtaining information, when assessing the effectiveness of remedies available under Russian law. </a:t>
                      </a:r>
                      <a:r>
                        <a:rPr lang="en-GB" sz="1400" dirty="0" err="1">
                          <a:solidFill>
                            <a:srgbClr val="000000"/>
                          </a:solidFill>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Taking into account that the requirement to notify the subject of secret surveillance measures is not applicable to the applicant and is, in any event, devoid of practical significance,’ like in </a:t>
                      </a:r>
                      <a:r>
                        <a:rPr lang="en-GB" sz="1400" dirty="0" err="1">
                          <a:effectLst/>
                          <a:latin typeface="+mn-lt"/>
                          <a:ea typeface="Calibri" panose="020F0502020204030204" pitchFamily="34" charset="0"/>
                          <a:cs typeface="Times New Roman" panose="02020603050405020304" pitchFamily="18" charset="0"/>
                        </a:rPr>
                        <a:t>Zakharov</a:t>
                      </a:r>
                      <a:r>
                        <a:rPr lang="en-GB" sz="1400" dirty="0">
                          <a:effectLst/>
                          <a:latin typeface="+mn-lt"/>
                          <a:ea typeface="Calibri" panose="020F0502020204030204" pitchFamily="34" charset="0"/>
                          <a:cs typeface="Times New Roman" panose="02020603050405020304" pitchFamily="18" charset="0"/>
                        </a:rPr>
                        <a:t>, the Court underlined that its findings on the point of the notification would be taken into account when evaluating the last minimum requirement of law: the available remedies.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bl>
          </a:graphicData>
        </a:graphic>
      </p:graphicFrame>
    </p:spTree>
    <p:extLst>
      <p:ext uri="{BB962C8B-B14F-4D97-AF65-F5344CB8AC3E}">
        <p14:creationId xmlns:p14="http://schemas.microsoft.com/office/powerpoint/2010/main" val="3818660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17676</Words>
  <Application>Microsoft Office PowerPoint</Application>
  <PresentationFormat>Breedbeeld</PresentationFormat>
  <Paragraphs>771</Paragraphs>
  <Slides>130</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130</vt:i4>
      </vt:variant>
    </vt:vector>
  </HeadingPairs>
  <TitlesOfParts>
    <vt:vector size="138" baseType="lpstr">
      <vt:lpstr>Arial</vt:lpstr>
      <vt:lpstr>Calibri</vt:lpstr>
      <vt:lpstr>Calibri Light</vt:lpstr>
      <vt:lpstr>Cambria</vt:lpstr>
      <vt:lpstr>Open Sans</vt:lpstr>
      <vt:lpstr>Roboto</vt:lpstr>
      <vt:lpstr>Times New Roman</vt:lpstr>
      <vt:lpstr>Office Theme</vt:lpstr>
      <vt:lpstr>European Courts: Enforcement and remedies  Executive Programme Law &amp; Technology </vt:lpstr>
      <vt:lpstr>Overview</vt:lpstr>
      <vt:lpstr>CJEU – Open Data &amp; Re-use of Public Sector Information</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PowerPoint-presentatie</vt:lpstr>
      <vt:lpstr>PowerPoint-presentatie</vt:lpstr>
      <vt:lpstr>PowerPoint-presentatie</vt:lpstr>
      <vt:lpstr>Privacy &amp; Data Protection</vt:lpstr>
      <vt:lpstr>Privacy &amp; Data Protection</vt:lpstr>
      <vt:lpstr>Privacy &amp; Data Protection</vt:lpstr>
      <vt:lpstr>Privacy &amp; Data Protection</vt:lpstr>
      <vt:lpstr>Privacy &amp; Data Protection</vt:lpstr>
      <vt:lpstr>Privacy &amp; Data Protection</vt:lpstr>
      <vt:lpstr>Privacy &amp; Data Protection</vt:lpstr>
      <vt:lpstr>ECLI:EU:C:2021:504 Latvijas Republikas Saeima (HvJ EU, C-439/19)</vt:lpstr>
      <vt:lpstr>PowerPoint-presentatie</vt:lpstr>
      <vt:lpstr>PowerPoint-presentatie</vt:lpstr>
      <vt:lpstr>Luxembourg Business Registers ECLI:EU:C:2022:912, Joined Cases C‑37/20 and C‑601/20, 22 November 2022.</vt:lpstr>
      <vt:lpstr>PowerPoint-presentatie</vt:lpstr>
      <vt:lpstr>PowerPoint-presentatie</vt:lpstr>
      <vt:lpstr>PowerPoint-presentatie</vt:lpstr>
      <vt:lpstr>PowerPoint-presentatie</vt:lpstr>
      <vt:lpstr>PowerPoint-presentatie</vt:lpstr>
      <vt:lpstr>PowerPoint-presentatie</vt:lpstr>
      <vt:lpstr>PowerPoint-presentatie</vt:lpstr>
      <vt:lpstr>Break</vt:lpstr>
      <vt:lpstr>ECtHR   – Claim Rights </vt:lpstr>
      <vt:lpstr>Travaux préparatoires</vt:lpstr>
      <vt:lpstr>Travaux préparatoires</vt:lpstr>
      <vt:lpstr>Travaux préparatoires</vt:lpstr>
      <vt:lpstr>PowerPoint-presentatie</vt:lpstr>
      <vt:lpstr>PowerPoint-presentatie</vt:lpstr>
      <vt:lpstr>Travaux préparatoires</vt:lpstr>
      <vt:lpstr>Travaux préparatoires</vt:lpstr>
      <vt:lpstr>Travaux préparatoires</vt:lpstr>
      <vt:lpstr>PowerPoint-presentatie</vt:lpstr>
      <vt:lpstr>Travaux préparatoires</vt:lpstr>
      <vt:lpstr>Travaux préparatoires</vt:lpstr>
      <vt:lpstr>Dominant approach by the ECtHR </vt:lpstr>
      <vt:lpstr>Dominant approach by the ECtHR </vt:lpstr>
      <vt:lpstr>Dominant approach by the ECtHR </vt:lpstr>
      <vt:lpstr>Dominant approach by the ECtHR </vt:lpstr>
      <vt:lpstr>Dominant approach by the ECtHR </vt:lpstr>
      <vt:lpstr>Dominant approach by the ECtHR </vt:lpstr>
      <vt:lpstr>Dominant approach by the ECtHR </vt:lpstr>
      <vt:lpstr>(3) Complaint procedure: Dominant approach by the ECtHR </vt:lpstr>
      <vt:lpstr>(3) Complaint procedure: Dominant approach by the ECtHR </vt:lpstr>
      <vt:lpstr>Dominant approach by the ECtHR </vt:lpstr>
      <vt:lpstr>Dominant approach by the ECtHR </vt:lpstr>
      <vt:lpstr>Dominant approach by the ECtHR </vt:lpstr>
      <vt:lpstr>Dominant approach by the ECtHR </vt:lpstr>
      <vt:lpstr>Recent developments</vt:lpstr>
      <vt:lpstr>Recent developments</vt:lpstr>
      <vt:lpstr>Recent developments</vt:lpstr>
      <vt:lpstr>Recent developments</vt:lpstr>
      <vt:lpstr>Recent developments</vt:lpstr>
      <vt:lpstr>Recent developments</vt:lpstr>
      <vt:lpstr>Recent developments</vt:lpstr>
      <vt:lpstr>PowerPoint-presentatie</vt:lpstr>
      <vt:lpstr>(4) Complaint procedure: Recent developments</vt:lpstr>
      <vt:lpstr>(4) Complaint procedure: Recent developments</vt:lpstr>
      <vt:lpstr>Break</vt:lpstr>
      <vt:lpstr>ECtHR – Quality of Law</vt:lpstr>
      <vt:lpstr>Introduction for non-lawyers </vt:lpstr>
      <vt:lpstr>Traveaux preparatoires </vt:lpstr>
      <vt:lpstr>Traveaux preparatoires </vt:lpstr>
      <vt:lpstr>Traveaux preparatoires </vt:lpstr>
      <vt:lpstr>Early jurisprudence </vt:lpstr>
      <vt:lpstr>Early jurisprudence </vt:lpstr>
      <vt:lpstr>Early jurisprudence </vt:lpstr>
      <vt:lpstr>Early jurisprudence </vt:lpstr>
      <vt:lpstr>Early jurisprudence </vt:lpstr>
      <vt:lpstr>Minimum Requirements of Law</vt:lpstr>
      <vt:lpstr>Minimum Requirements of Law</vt:lpstr>
      <vt:lpstr>Minimum Requirements of Law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Conventionality</vt:lpstr>
      <vt:lpstr>Grand Chamber Centrum &amp; Big Brother</vt:lpstr>
      <vt:lpstr>Break</vt:lpstr>
      <vt:lpstr>CJEU &amp; ECtHR – Necessity &amp; Balancing </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CFREU</vt:lpstr>
      <vt:lpstr>Balancing vs. Necessity </vt:lpstr>
      <vt:lpstr>Delfi</vt:lpstr>
      <vt:lpstr>PowerPoint-presentatie</vt:lpstr>
      <vt:lpstr>PowerPoint-presentatie</vt:lpstr>
      <vt:lpstr>PowerPoint-presentatie</vt:lpstr>
      <vt:lpstr>PowerPoint-presentatie</vt:lpstr>
      <vt:lpstr>PowerPoint-presentatie</vt:lpstr>
      <vt:lpstr>PowerPoint-presentatie</vt:lpstr>
      <vt:lpstr>Coty</vt:lpstr>
      <vt:lpstr>PowerPoint-presentatie</vt:lpstr>
      <vt:lpstr>PowerPoint-presentatie</vt:lpstr>
      <vt:lpstr>PowerPoint-presentatie</vt:lpstr>
      <vt:lpstr>PowerPoint-presentatie</vt:lpstr>
      <vt:lpstr>PowerPoint-presentatie</vt:lpstr>
      <vt:lpstr>(3) Balancing vs. Necessity </vt:lpstr>
      <vt:lpstr>(3) Balancing vs. Necessity </vt:lpstr>
      <vt:lpstr>Balancing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Bozionelou</dc:creator>
  <cp:lastModifiedBy>Bart van der Sloot</cp:lastModifiedBy>
  <cp:revision>39</cp:revision>
  <dcterms:created xsi:type="dcterms:W3CDTF">2020-02-10T12:13:59Z</dcterms:created>
  <dcterms:modified xsi:type="dcterms:W3CDTF">2023-11-28T15:59:25Z</dcterms:modified>
</cp:coreProperties>
</file>