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77" r:id="rId6"/>
    <p:sldId id="278" r:id="rId7"/>
    <p:sldId id="273" r:id="rId8"/>
    <p:sldId id="260" r:id="rId9"/>
    <p:sldId id="270" r:id="rId10"/>
    <p:sldId id="262" r:id="rId11"/>
    <p:sldId id="265" r:id="rId12"/>
    <p:sldId id="263" r:id="rId13"/>
    <p:sldId id="267" r:id="rId14"/>
    <p:sldId id="268" r:id="rId15"/>
    <p:sldId id="269" r:id="rId16"/>
    <p:sldId id="271" r:id="rId17"/>
    <p:sldId id="261" r:id="rId18"/>
    <p:sldId id="276" r:id="rId19"/>
    <p:sldId id="274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3099" autoAdjust="0"/>
  </p:normalViewPr>
  <p:slideViewPr>
    <p:cSldViewPr snapToGrid="0">
      <p:cViewPr varScale="1">
        <p:scale>
          <a:sx n="103" d="100"/>
          <a:sy n="103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9267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2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6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4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3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3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9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‹nr.›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7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92EA91-3BEC-413E-9CC0-329F1915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9B27BDCB-D71E-F3DF-46AD-B9BCB8D56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7C0394-A9D4-466F-A671-B2752CC7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62919"/>
            <a:ext cx="12191999" cy="411479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56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9FD352-2C6A-6CC3-BC92-EB716C506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Reinventing the Rule of Law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AD87DA-5FAA-2A30-C2F9-3C2F8B3A2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Bart van der Sloot</a:t>
            </a:r>
          </a:p>
        </p:txBody>
      </p:sp>
    </p:spTree>
    <p:extLst>
      <p:ext uri="{BB962C8B-B14F-4D97-AF65-F5344CB8AC3E}">
        <p14:creationId xmlns:p14="http://schemas.microsoft.com/office/powerpoint/2010/main" val="26904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 lnSpcReduction="10000"/>
          </a:bodyPr>
          <a:lstStyle/>
          <a:p>
            <a:r>
              <a:rPr lang="en-PH" dirty="0"/>
              <a:t>Elections</a:t>
            </a:r>
          </a:p>
          <a:p>
            <a:r>
              <a:rPr lang="en-PH" dirty="0"/>
              <a:t>Use normal discretion executive power to choose the ‘right’ moment to hold elections</a:t>
            </a:r>
          </a:p>
          <a:p>
            <a:r>
              <a:rPr lang="en-PH" dirty="0"/>
              <a:t>Use normal discretion executive power to give benefits to people just before election day</a:t>
            </a:r>
          </a:p>
          <a:p>
            <a:r>
              <a:rPr lang="en-PH" dirty="0"/>
              <a:t>Use normal discretion to create media incident just before election day (</a:t>
            </a:r>
            <a:r>
              <a:rPr lang="en-PH" dirty="0" err="1"/>
              <a:t>eg</a:t>
            </a:r>
            <a:r>
              <a:rPr lang="en-PH" dirty="0"/>
              <a:t> NL ousting Turkish politician)</a:t>
            </a:r>
          </a:p>
          <a:p>
            <a:r>
              <a:rPr lang="en-PH" dirty="0"/>
              <a:t>Gerrymandering – dissuading people from voting</a:t>
            </a:r>
          </a:p>
        </p:txBody>
      </p:sp>
    </p:spTree>
    <p:extLst>
      <p:ext uri="{BB962C8B-B14F-4D97-AF65-F5344CB8AC3E}">
        <p14:creationId xmlns:p14="http://schemas.microsoft.com/office/powerpoint/2010/main" val="277817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 lnSpcReduction="10000"/>
          </a:bodyPr>
          <a:lstStyle/>
          <a:p>
            <a:r>
              <a:rPr lang="en-MY" dirty="0"/>
              <a:t>Elections</a:t>
            </a:r>
          </a:p>
          <a:p>
            <a:r>
              <a:rPr lang="en-MY" dirty="0"/>
              <a:t>Exclude political enemies from participating with ulterior argument (</a:t>
            </a:r>
            <a:r>
              <a:rPr lang="en-MY" dirty="0" err="1"/>
              <a:t>eg</a:t>
            </a:r>
            <a:r>
              <a:rPr lang="en-MY" dirty="0"/>
              <a:t> they did fill in their tax form correctly)</a:t>
            </a:r>
          </a:p>
          <a:p>
            <a:r>
              <a:rPr lang="en-MY" dirty="0"/>
              <a:t>Starting legal investigations into donors of political enemies</a:t>
            </a:r>
          </a:p>
          <a:p>
            <a:r>
              <a:rPr lang="en-MY" dirty="0"/>
              <a:t>Use referenda/democracy to undermine the rule of law, </a:t>
            </a:r>
            <a:r>
              <a:rPr lang="en-MY" dirty="0" err="1"/>
              <a:t>eg</a:t>
            </a:r>
            <a:r>
              <a:rPr lang="en-MY" dirty="0"/>
              <a:t> rights of minorities</a:t>
            </a:r>
          </a:p>
          <a:p>
            <a:r>
              <a:rPr lang="en-MY" dirty="0"/>
              <a:t>Set up strawman parties to have mock political debates</a:t>
            </a:r>
          </a:p>
        </p:txBody>
      </p:sp>
    </p:spTree>
    <p:extLst>
      <p:ext uri="{BB962C8B-B14F-4D97-AF65-F5344CB8AC3E}">
        <p14:creationId xmlns:p14="http://schemas.microsoft.com/office/powerpoint/2010/main" val="403334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3"/>
            <a:ext cx="9144000" cy="4176753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Laws</a:t>
            </a:r>
          </a:p>
          <a:p>
            <a:r>
              <a:rPr lang="en-IN" dirty="0"/>
              <a:t>Use vague concepts (</a:t>
            </a:r>
            <a:r>
              <a:rPr lang="en-IN" dirty="0" err="1"/>
              <a:t>eg</a:t>
            </a:r>
            <a:r>
              <a:rPr lang="en-IN" dirty="0"/>
              <a:t> foreign agents, enemy of the people, people with terrorist intend) that can be interpreted at will</a:t>
            </a:r>
          </a:p>
          <a:p>
            <a:r>
              <a:rPr lang="en-IN" dirty="0"/>
              <a:t>Give large powers to executive power without proper checks and balances (mass surveillance laws)</a:t>
            </a:r>
          </a:p>
          <a:p>
            <a:r>
              <a:rPr lang="en-IN" dirty="0"/>
              <a:t>Use normal discretion to create media incident just before election day (</a:t>
            </a:r>
            <a:r>
              <a:rPr lang="en-IN" dirty="0" err="1"/>
              <a:t>eg</a:t>
            </a:r>
            <a:r>
              <a:rPr lang="en-IN" dirty="0"/>
              <a:t> NL ousting Turkish politician)</a:t>
            </a:r>
          </a:p>
          <a:p>
            <a:r>
              <a:rPr lang="en-IN" dirty="0"/>
              <a:t>Use parliamentary immunity for post-truth, defamation, polarisation, criticising judges, etc. </a:t>
            </a:r>
            <a:r>
              <a:rPr lang="en-IN" dirty="0" err="1"/>
              <a:t>Dogwhistles</a:t>
            </a:r>
            <a:r>
              <a:rPr lang="en-IN"/>
              <a:t>. </a:t>
            </a:r>
            <a:endParaRPr lang="en-IN" dirty="0"/>
          </a:p>
          <a:p>
            <a:r>
              <a:rPr lang="nl-NL" dirty="0" err="1"/>
              <a:t>Use</a:t>
            </a:r>
            <a:r>
              <a:rPr lang="nl-NL" dirty="0"/>
              <a:t> vague </a:t>
            </a:r>
            <a:r>
              <a:rPr lang="nl-NL" dirty="0" err="1"/>
              <a:t>concepts</a:t>
            </a:r>
            <a:r>
              <a:rPr lang="nl-NL" dirty="0"/>
              <a:t> (eg </a:t>
            </a:r>
            <a:r>
              <a:rPr lang="nl-NL" dirty="0" err="1"/>
              <a:t>foreign</a:t>
            </a:r>
            <a:r>
              <a:rPr lang="nl-NL" dirty="0"/>
              <a:t> </a:t>
            </a:r>
            <a:r>
              <a:rPr lang="nl-NL" dirty="0" err="1"/>
              <a:t>agents</a:t>
            </a:r>
            <a:r>
              <a:rPr lang="nl-NL" dirty="0"/>
              <a:t>, </a:t>
            </a:r>
            <a:r>
              <a:rPr lang="nl-NL" dirty="0" err="1"/>
              <a:t>enemy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poeple</a:t>
            </a:r>
            <a:r>
              <a:rPr lang="nl-NL" dirty="0"/>
              <a:t>, terrorist)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interpreted</a:t>
            </a:r>
            <a:r>
              <a:rPr lang="nl-NL" dirty="0"/>
              <a:t> at </a:t>
            </a:r>
            <a:r>
              <a:rPr lang="nl-NL" dirty="0" err="1"/>
              <a:t>will</a:t>
            </a:r>
            <a:endParaRPr lang="nl-NL" dirty="0"/>
          </a:p>
          <a:p>
            <a:r>
              <a:rPr lang="en-IN" dirty="0"/>
              <a:t> </a:t>
            </a:r>
            <a:r>
              <a:rPr lang="nl-NL" dirty="0" err="1"/>
              <a:t>Abuse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state of </a:t>
            </a:r>
            <a:r>
              <a:rPr lang="nl-NL" dirty="0" err="1"/>
              <a:t>emergency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enlarge</a:t>
            </a:r>
            <a:r>
              <a:rPr lang="nl-NL" dirty="0"/>
              <a:t> </a:t>
            </a:r>
            <a:r>
              <a:rPr lang="nl-NL" dirty="0" err="1"/>
              <a:t>powers</a:t>
            </a:r>
            <a:r>
              <a:rPr lang="nl-NL" dirty="0"/>
              <a:t>/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curtail</a:t>
            </a:r>
            <a:r>
              <a:rPr lang="nl-NL" dirty="0"/>
              <a:t> </a:t>
            </a:r>
            <a:r>
              <a:rPr lang="nl-NL" dirty="0" err="1"/>
              <a:t>rights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judiciary</a:t>
            </a:r>
            <a:r>
              <a:rPr lang="nl-NL" dirty="0"/>
              <a:t>/</a:t>
            </a:r>
            <a:r>
              <a:rPr lang="nl-NL" dirty="0" err="1"/>
              <a:t>parliament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636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 lnSpcReduction="10000"/>
          </a:bodyPr>
          <a:lstStyle/>
          <a:p>
            <a:r>
              <a:rPr lang="en-AU" dirty="0"/>
              <a:t>Judiciary</a:t>
            </a:r>
          </a:p>
          <a:p>
            <a:r>
              <a:rPr lang="en-AU" dirty="0"/>
              <a:t>Use normal discretion to appoint regime-friendly judges</a:t>
            </a:r>
          </a:p>
          <a:p>
            <a:r>
              <a:rPr lang="en-AU" dirty="0"/>
              <a:t>Set seemingly neutral requirements (</a:t>
            </a:r>
            <a:r>
              <a:rPr lang="en-AU" dirty="0" err="1"/>
              <a:t>eg</a:t>
            </a:r>
            <a:r>
              <a:rPr lang="en-AU" dirty="0"/>
              <a:t> age) for judges</a:t>
            </a:r>
          </a:p>
          <a:p>
            <a:r>
              <a:rPr lang="en-AU" dirty="0"/>
              <a:t>Judges that take laws literary, but contrary to the </a:t>
            </a:r>
            <a:r>
              <a:rPr lang="en-AU" dirty="0" err="1"/>
              <a:t>spirig</a:t>
            </a:r>
            <a:endParaRPr lang="en-AU" dirty="0"/>
          </a:p>
          <a:p>
            <a:r>
              <a:rPr lang="en-AU" dirty="0"/>
              <a:t>Judges that make use of the vague concepts in law/margin of appreciation to favour regime/disadvantage political opponents</a:t>
            </a:r>
          </a:p>
          <a:p>
            <a:r>
              <a:rPr lang="en-AU" dirty="0"/>
              <a:t>Judgments that contain virtually no argumentation</a:t>
            </a:r>
          </a:p>
        </p:txBody>
      </p:sp>
    </p:spTree>
    <p:extLst>
      <p:ext uri="{BB962C8B-B14F-4D97-AF65-F5344CB8AC3E}">
        <p14:creationId xmlns:p14="http://schemas.microsoft.com/office/powerpoint/2010/main" val="414554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/>
          </a:bodyPr>
          <a:lstStyle/>
          <a:p>
            <a:r>
              <a:rPr lang="en-AU" dirty="0"/>
              <a:t>Privatisation</a:t>
            </a:r>
          </a:p>
          <a:p>
            <a:r>
              <a:rPr lang="en-AU" dirty="0"/>
              <a:t>Privatise law enforcement tasks to have private parties/citizens do what public authorities cannot do</a:t>
            </a:r>
          </a:p>
          <a:p>
            <a:r>
              <a:rPr lang="en-AU" dirty="0"/>
              <a:t>Privatise public tasks (</a:t>
            </a:r>
            <a:r>
              <a:rPr lang="en-AU" dirty="0" err="1"/>
              <a:t>eg</a:t>
            </a:r>
            <a:r>
              <a:rPr lang="en-AU" dirty="0"/>
              <a:t> education, health, media) to avoid positive obligations and democratic oversight</a:t>
            </a:r>
          </a:p>
          <a:p>
            <a:r>
              <a:rPr lang="en-AU" dirty="0"/>
              <a:t>Use foreign investments to favour certain parties, </a:t>
            </a:r>
            <a:r>
              <a:rPr lang="en-AU" dirty="0" err="1"/>
              <a:t>eg</a:t>
            </a:r>
            <a:r>
              <a:rPr lang="en-AU" dirty="0"/>
              <a:t> in religious institutions, schools, media or political parties</a:t>
            </a:r>
          </a:p>
        </p:txBody>
      </p:sp>
    </p:spTree>
    <p:extLst>
      <p:ext uri="{BB962C8B-B14F-4D97-AF65-F5344CB8AC3E}">
        <p14:creationId xmlns:p14="http://schemas.microsoft.com/office/powerpoint/2010/main" val="2835147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Executive power</a:t>
            </a:r>
          </a:p>
          <a:p>
            <a:r>
              <a:rPr lang="en-AU" dirty="0"/>
              <a:t>Use margin of appreciation for arbitrary use of power</a:t>
            </a:r>
          </a:p>
          <a:p>
            <a:r>
              <a:rPr lang="en-AU" dirty="0"/>
              <a:t>Ignore judicial verdicts (</a:t>
            </a:r>
            <a:r>
              <a:rPr lang="en-AU" dirty="0" err="1"/>
              <a:t>eg</a:t>
            </a:r>
            <a:r>
              <a:rPr lang="en-AU" dirty="0"/>
              <a:t> by ECtHR)</a:t>
            </a:r>
          </a:p>
          <a:p>
            <a:r>
              <a:rPr lang="en-AU" dirty="0"/>
              <a:t>Ignore factual information in favour of political momentum </a:t>
            </a:r>
          </a:p>
          <a:p>
            <a:r>
              <a:rPr lang="en-AU" dirty="0"/>
              <a:t>Use executive privileges not for general interest but for political party interests </a:t>
            </a:r>
          </a:p>
          <a:p>
            <a:r>
              <a:rPr lang="en-AU" dirty="0"/>
              <a:t>Use international obligations to hide behind</a:t>
            </a:r>
          </a:p>
          <a:p>
            <a:r>
              <a:rPr lang="en-AU" dirty="0"/>
              <a:t>Use bureaucratic/legal jargon so no it becomes difficult to </a:t>
            </a:r>
            <a:r>
              <a:rPr lang="en-AU" dirty="0" err="1"/>
              <a:t>challgence</a:t>
            </a:r>
            <a:endParaRPr lang="en-AU" dirty="0"/>
          </a:p>
          <a:p>
            <a:r>
              <a:rPr lang="en-AU" dirty="0"/>
              <a:t>Ignore feedback from advisory bodies</a:t>
            </a:r>
          </a:p>
        </p:txBody>
      </p:sp>
    </p:spTree>
    <p:extLst>
      <p:ext uri="{BB962C8B-B14F-4D97-AF65-F5344CB8AC3E}">
        <p14:creationId xmlns:p14="http://schemas.microsoft.com/office/powerpoint/2010/main" val="382989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Citizens</a:t>
            </a:r>
          </a:p>
          <a:p>
            <a:r>
              <a:rPr lang="en-AU" dirty="0"/>
              <a:t>Allow for vigilantes</a:t>
            </a:r>
          </a:p>
          <a:p>
            <a:r>
              <a:rPr lang="en-AU" dirty="0"/>
              <a:t>Do away with legal aid/assistance so that people are on their own against the system</a:t>
            </a:r>
          </a:p>
          <a:p>
            <a:r>
              <a:rPr lang="en-AU" dirty="0"/>
              <a:t>Make law only about private interests/ensure that groups cannot complain nor invoke the general interest</a:t>
            </a:r>
          </a:p>
          <a:p>
            <a:r>
              <a:rPr lang="en-AU" dirty="0"/>
              <a:t>Create confusion and political apathy with voters</a:t>
            </a:r>
          </a:p>
          <a:p>
            <a:r>
              <a:rPr lang="en-AU" dirty="0"/>
              <a:t>Use newspeak to confuse citizens </a:t>
            </a:r>
          </a:p>
          <a:p>
            <a:r>
              <a:rPr lang="en-AU" dirty="0"/>
              <a:t>Illtreat whistleblowers</a:t>
            </a:r>
          </a:p>
        </p:txBody>
      </p:sp>
    </p:spTree>
    <p:extLst>
      <p:ext uri="{BB962C8B-B14F-4D97-AF65-F5344CB8AC3E}">
        <p14:creationId xmlns:p14="http://schemas.microsoft.com/office/powerpoint/2010/main" val="150742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95894-011F-69D6-F014-90A476D5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Response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CoE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E6ABC4-D728-D2D5-3320-81B1B84CD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E" dirty="0" err="1"/>
              <a:t>CoE</a:t>
            </a:r>
            <a:endParaRPr lang="en-IE" dirty="0"/>
          </a:p>
          <a:p>
            <a:r>
              <a:rPr lang="en-IE" dirty="0"/>
              <a:t>Reinvention of Article 18 ECHR</a:t>
            </a:r>
          </a:p>
          <a:p>
            <a:r>
              <a:rPr lang="en-IE" dirty="0"/>
              <a:t>Greater importance of Article 17 ECHR</a:t>
            </a:r>
          </a:p>
          <a:p>
            <a:r>
              <a:rPr lang="en-IE" dirty="0"/>
              <a:t>Quality of law/legislative debate/decision-making process</a:t>
            </a:r>
          </a:p>
          <a:p>
            <a:r>
              <a:rPr lang="en-IE" dirty="0"/>
              <a:t>Positive obligation to counter polarisation</a:t>
            </a:r>
          </a:p>
          <a:p>
            <a:r>
              <a:rPr lang="en-IE" dirty="0"/>
              <a:t>Pilot judgements</a:t>
            </a:r>
          </a:p>
        </p:txBody>
      </p:sp>
    </p:spTree>
    <p:extLst>
      <p:ext uri="{BB962C8B-B14F-4D97-AF65-F5344CB8AC3E}">
        <p14:creationId xmlns:p14="http://schemas.microsoft.com/office/powerpoint/2010/main" val="223074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95894-011F-69D6-F014-90A476D5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Response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CoE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E6ABC4-D728-D2D5-3320-81B1B84C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706624"/>
            <a:ext cx="9144000" cy="3127248"/>
          </a:xfrm>
        </p:spPr>
        <p:txBody>
          <a:bodyPr>
            <a:noAutofit/>
          </a:bodyPr>
          <a:lstStyle/>
          <a:p>
            <a:r>
              <a:rPr lang="nl-NL" sz="2000" dirty="0"/>
              <a:t>EU</a:t>
            </a:r>
          </a:p>
          <a:p>
            <a:r>
              <a:rPr lang="nl-NL" sz="2000" dirty="0"/>
              <a:t>DSA &amp; Code of </a:t>
            </a:r>
            <a:r>
              <a:rPr lang="nl-NL" sz="2000" dirty="0" err="1"/>
              <a:t>Practice</a:t>
            </a:r>
            <a:r>
              <a:rPr lang="nl-NL" sz="2000" dirty="0"/>
              <a:t> on Disinformation</a:t>
            </a:r>
          </a:p>
          <a:p>
            <a:r>
              <a:rPr lang="nl-NL" sz="2000" dirty="0" err="1"/>
              <a:t>Defence</a:t>
            </a:r>
            <a:r>
              <a:rPr lang="nl-NL" sz="2000" dirty="0"/>
              <a:t> of </a:t>
            </a:r>
            <a:r>
              <a:rPr lang="nl-NL" sz="2000" dirty="0" err="1"/>
              <a:t>Democracy</a:t>
            </a:r>
            <a:r>
              <a:rPr lang="nl-NL" sz="2000" dirty="0"/>
              <a:t> Package (</a:t>
            </a:r>
            <a:r>
              <a:rPr lang="en-US" sz="2000" i="0" dirty="0">
                <a:effectLst/>
              </a:rPr>
              <a:t>Directive on Transparency of Interest Representation on behalf of Third Countries)</a:t>
            </a:r>
          </a:p>
          <a:p>
            <a:r>
              <a:rPr lang="en-US" sz="2000" i="0" dirty="0">
                <a:effectLst/>
              </a:rPr>
              <a:t>DIRECTIVE OF THE EUROPEAN PARLIAMENT AND OF THE COUNCIL on protecting persons who engage in public participation from manifestly unfounded or abusive court proceedings (“Strategic lawsuits against public participation”)</a:t>
            </a:r>
            <a:endParaRPr lang="nl-NL" sz="2000" dirty="0"/>
          </a:p>
          <a:p>
            <a:r>
              <a:rPr lang="nl-NL" sz="2000" dirty="0"/>
              <a:t>Actions </a:t>
            </a:r>
            <a:r>
              <a:rPr lang="nl-NL" sz="2000" dirty="0" err="1"/>
              <a:t>against</a:t>
            </a:r>
            <a:r>
              <a:rPr lang="nl-NL" sz="2000" dirty="0"/>
              <a:t> Hungary </a:t>
            </a:r>
            <a:r>
              <a:rPr lang="nl-NL" sz="2000" dirty="0" err="1"/>
              <a:t>and</a:t>
            </a:r>
            <a:r>
              <a:rPr lang="nl-NL" sz="2000" dirty="0"/>
              <a:t> Poland</a:t>
            </a:r>
          </a:p>
        </p:txBody>
      </p:sp>
    </p:spTree>
    <p:extLst>
      <p:ext uri="{BB962C8B-B14F-4D97-AF65-F5344CB8AC3E}">
        <p14:creationId xmlns:p14="http://schemas.microsoft.com/office/powerpoint/2010/main" val="188999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E4166-77AA-E96B-65F4-F11C4CCF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Draft </a:t>
            </a: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158469-A319-B7D8-AB4D-524182CBC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1. </a:t>
            </a:r>
            <a:r>
              <a:rPr lang="nl-NL" dirty="0" err="1"/>
              <a:t>Introduction</a:t>
            </a:r>
            <a:endParaRPr lang="nl-NL" dirty="0"/>
          </a:p>
          <a:p>
            <a:r>
              <a:rPr lang="nl-NL" dirty="0"/>
              <a:t>2. </a:t>
            </a:r>
            <a:r>
              <a:rPr lang="nl-NL" dirty="0" err="1"/>
              <a:t>Overview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i="1" dirty="0"/>
              <a:t> </a:t>
            </a:r>
            <a:r>
              <a:rPr lang="nl-NL" dirty="0" err="1"/>
              <a:t>law</a:t>
            </a:r>
            <a:endParaRPr lang="nl-NL" dirty="0"/>
          </a:p>
          <a:p>
            <a:r>
              <a:rPr lang="nl-NL" dirty="0"/>
              <a:t>3. </a:t>
            </a:r>
            <a:r>
              <a:rPr lang="nl-NL" dirty="0" err="1"/>
              <a:t>Theory</a:t>
            </a:r>
            <a:r>
              <a:rPr lang="nl-NL" dirty="0"/>
              <a:t> </a:t>
            </a:r>
            <a:r>
              <a:rPr lang="nl-NL" dirty="0" err="1"/>
              <a:t>democratic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of </a:t>
            </a:r>
            <a:r>
              <a:rPr lang="nl-NL" dirty="0" err="1"/>
              <a:t>law</a:t>
            </a:r>
            <a:endParaRPr lang="nl-NL" dirty="0"/>
          </a:p>
          <a:p>
            <a:r>
              <a:rPr lang="nl-NL" dirty="0"/>
              <a:t>4. </a:t>
            </a:r>
            <a:r>
              <a:rPr lang="nl-NL" dirty="0" err="1"/>
              <a:t>Effects</a:t>
            </a:r>
            <a:r>
              <a:rPr lang="nl-NL" dirty="0"/>
              <a:t> of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i="1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endParaRPr lang="nl-NL" dirty="0"/>
          </a:p>
          <a:p>
            <a:r>
              <a:rPr lang="nl-NL" dirty="0"/>
              <a:t>5. </a:t>
            </a:r>
            <a:r>
              <a:rPr lang="nl-NL" dirty="0" err="1"/>
              <a:t>Reinterpreting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of </a:t>
            </a:r>
            <a:r>
              <a:rPr lang="nl-NL" dirty="0" err="1"/>
              <a:t>law</a:t>
            </a:r>
            <a:endParaRPr lang="nl-NL" dirty="0"/>
          </a:p>
          <a:p>
            <a:r>
              <a:rPr lang="nl-NL" dirty="0"/>
              <a:t>6. </a:t>
            </a:r>
            <a:r>
              <a:rPr lang="nl-NL" dirty="0" err="1"/>
              <a:t>Conclusion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727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9" name="Freeform: Shape 1038">
            <a:extLst>
              <a:ext uri="{FF2B5EF4-FFF2-40B4-BE49-F238E27FC236}">
                <a16:creationId xmlns:a16="http://schemas.microsoft.com/office/drawing/2014/main" id="{26A70F00-F11C-4EEF-9002-CAA67EF3F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0" cy="6858000"/>
          </a:xfrm>
          <a:custGeom>
            <a:avLst/>
            <a:gdLst>
              <a:gd name="connsiteX0" fmla="*/ 0 w 11430000"/>
              <a:gd name="connsiteY0" fmla="*/ 0 h 6858000"/>
              <a:gd name="connsiteX1" fmla="*/ 5330523 w 11430000"/>
              <a:gd name="connsiteY1" fmla="*/ 0 h 6858000"/>
              <a:gd name="connsiteX2" fmla="*/ 5330523 w 11430000"/>
              <a:gd name="connsiteY2" fmla="*/ 758952 h 6858000"/>
              <a:gd name="connsiteX3" fmla="*/ 11430000 w 11430000"/>
              <a:gd name="connsiteY3" fmla="*/ 758952 h 6858000"/>
              <a:gd name="connsiteX4" fmla="*/ 11430000 w 11430000"/>
              <a:gd name="connsiteY4" fmla="*/ 6099048 h 6858000"/>
              <a:gd name="connsiteX5" fmla="*/ 5330523 w 11430000"/>
              <a:gd name="connsiteY5" fmla="*/ 6099048 h 6858000"/>
              <a:gd name="connsiteX6" fmla="*/ 5330523 w 11430000"/>
              <a:gd name="connsiteY6" fmla="*/ 6858000 h 6858000"/>
              <a:gd name="connsiteX7" fmla="*/ 0 w 11430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0" h="6858000">
                <a:moveTo>
                  <a:pt x="0" y="0"/>
                </a:moveTo>
                <a:lnTo>
                  <a:pt x="5330523" y="0"/>
                </a:lnTo>
                <a:lnTo>
                  <a:pt x="5330523" y="758952"/>
                </a:lnTo>
                <a:lnTo>
                  <a:pt x="11430000" y="758952"/>
                </a:lnTo>
                <a:lnTo>
                  <a:pt x="11430000" y="6099048"/>
                </a:lnTo>
                <a:lnTo>
                  <a:pt x="5330523" y="6099048"/>
                </a:lnTo>
                <a:lnTo>
                  <a:pt x="5330523" y="6858000"/>
                </a:lnTo>
                <a:lnTo>
                  <a:pt x="0" y="6858000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8894A811-61C7-C151-F050-D87485278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099128"/>
            <a:ext cx="4572001" cy="4334264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Totalitarian regimes mostly pretend to be democracies (e.g. </a:t>
            </a:r>
            <a:r>
              <a:rPr lang="en-US" sz="24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Democratic People's Republic of Korea)</a:t>
            </a: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Totalitarian regimes mostly pretend to respect the rule of law (e.g. Russia, Nazi regime)</a:t>
            </a: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Totalitarian regimes (ab)use democracy and the rule of law to their advantage</a:t>
            </a: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distinguish between law in name only and law proper?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Morality Of Law">
            <a:extLst>
              <a:ext uri="{FF2B5EF4-FFF2-40B4-BE49-F238E27FC236}">
                <a16:creationId xmlns:a16="http://schemas.microsoft.com/office/drawing/2014/main" id="{403EC99B-6F9E-9F86-DF86-17C378AB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" y="-2"/>
            <a:ext cx="4371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1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8894A811-61C7-C151-F050-D87485278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099128"/>
            <a:ext cx="4572001" cy="43342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Pseudolaw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should be seen as an instrument of post-truth’</a:t>
            </a:r>
            <a:endParaRPr lang="en-US" sz="2400" i="0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Pseudo-separation of power</a:t>
            </a: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Pseudo-referenda </a:t>
            </a: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Gerrymandering – voter/voting  requirements</a:t>
            </a:r>
          </a:p>
          <a:p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 state of emergency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D67B856-7A22-3461-4C2A-6DE066C8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923" y="771861"/>
            <a:ext cx="3702004" cy="56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9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8894A811-61C7-C151-F050-D87485278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099128"/>
            <a:ext cx="4572001" cy="43342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 Rule of law and Rule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Defamation law, use it to muffle the press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order and other vague terms, use margin of discretion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the bar association to expel certain members</a:t>
            </a:r>
          </a:p>
        </p:txBody>
      </p:sp>
      <p:pic>
        <p:nvPicPr>
          <p:cNvPr id="3076" name="Picture 4" descr="Authoritarian Rule of Law: Legislation, Discourse and Legitimacy in  Singapore by Jothie Rajah | Goodreads">
            <a:extLst>
              <a:ext uri="{FF2B5EF4-FFF2-40B4-BE49-F238E27FC236}">
                <a16:creationId xmlns:a16="http://schemas.microsoft.com/office/drawing/2014/main" id="{1BABDD24-1025-7013-D8EA-AFCDBB76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40" y="499179"/>
            <a:ext cx="4243676" cy="63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7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tin Critic Alexei Navalny Moved From Russian Prison—But Lawyers Not Told  Where He Is">
            <a:extLst>
              <a:ext uri="{FF2B5EF4-FFF2-40B4-BE49-F238E27FC236}">
                <a16:creationId xmlns:a16="http://schemas.microsoft.com/office/drawing/2014/main" id="{502276B9-7027-1396-351C-4036F376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33" y="1062232"/>
            <a:ext cx="9555130" cy="53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4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548BE-292D-5A93-8E8B-06DCE849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17A9EB-D044-DA41-3831-59325CB9A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The Art of Media War - This is how Viktor Orbán captured the free press in  Hungary">
            <a:extLst>
              <a:ext uri="{FF2B5EF4-FFF2-40B4-BE49-F238E27FC236}">
                <a16:creationId xmlns:a16="http://schemas.microsoft.com/office/drawing/2014/main" id="{7CD8C805-C29B-1B62-F339-CB6F9BD8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4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j voor de Vrijheid - Wikipedia">
            <a:extLst>
              <a:ext uri="{FF2B5EF4-FFF2-40B4-BE49-F238E27FC236}">
                <a16:creationId xmlns:a16="http://schemas.microsoft.com/office/drawing/2014/main" id="{B934C5AC-1606-1D9C-641E-041B800A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58" y="1529735"/>
            <a:ext cx="8907496" cy="40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Media</a:t>
            </a:r>
          </a:p>
          <a:p>
            <a:r>
              <a:rPr lang="en-US" dirty="0"/>
              <a:t>Use normal discretion executive power to appoint friends of the regime in high places</a:t>
            </a:r>
          </a:p>
          <a:p>
            <a:r>
              <a:rPr lang="en-US" dirty="0"/>
              <a:t>Have friends buy up media organizations and then use the rule of law argument not to intervene.</a:t>
            </a:r>
          </a:p>
          <a:p>
            <a:r>
              <a:rPr lang="en-US" dirty="0"/>
              <a:t>Not give access to press conferences/documents to critical press</a:t>
            </a:r>
          </a:p>
          <a:p>
            <a:r>
              <a:rPr lang="en-US" dirty="0"/>
              <a:t>Use defamation law to prosecute critical journalists</a:t>
            </a:r>
          </a:p>
        </p:txBody>
      </p:sp>
    </p:spTree>
    <p:extLst>
      <p:ext uri="{BB962C8B-B14F-4D97-AF65-F5344CB8AC3E}">
        <p14:creationId xmlns:p14="http://schemas.microsoft.com/office/powerpoint/2010/main" val="118585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12122-0D75-1853-EFA4-6AD828B3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862122"/>
            <a:ext cx="9144000" cy="1095987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rule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western </a:t>
            </a:r>
            <a:r>
              <a:rPr lang="nl-NL" dirty="0" err="1"/>
              <a:t>democracies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286DB-4912-D6B6-1D95-F052FD3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327564"/>
            <a:ext cx="9144000" cy="3771484"/>
          </a:xfrm>
        </p:spPr>
        <p:txBody>
          <a:bodyPr>
            <a:normAutofit/>
          </a:bodyPr>
          <a:lstStyle/>
          <a:p>
            <a:r>
              <a:rPr lang="en-SG" dirty="0"/>
              <a:t>Media themselves</a:t>
            </a:r>
          </a:p>
          <a:p>
            <a:r>
              <a:rPr lang="en-SG" dirty="0"/>
              <a:t>Infuse polarisation in society/speak ill of political opponents</a:t>
            </a:r>
          </a:p>
          <a:p>
            <a:r>
              <a:rPr lang="en-SG" dirty="0"/>
              <a:t>Stigmatise marginalised groups in society under the guise of freedom of speech</a:t>
            </a:r>
          </a:p>
          <a:p>
            <a:r>
              <a:rPr lang="en-SG" dirty="0"/>
              <a:t>Post-truth (</a:t>
            </a:r>
            <a:r>
              <a:rPr lang="en-SG" dirty="0" err="1"/>
              <a:t>eg</a:t>
            </a:r>
            <a:r>
              <a:rPr lang="en-SG" dirty="0"/>
              <a:t> fox news in Dominion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1847798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Microsoft Office PowerPoint</Application>
  <PresentationFormat>Breedbeeld</PresentationFormat>
  <Paragraphs>95</Paragraphs>
  <Slides>19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Aharoni</vt:lpstr>
      <vt:lpstr>Arial</vt:lpstr>
      <vt:lpstr>Avenir Next LT Pro</vt:lpstr>
      <vt:lpstr>Times New Roman</vt:lpstr>
      <vt:lpstr>PrismaticVTI</vt:lpstr>
      <vt:lpstr>Reinventing the Rule of Law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What about the rule by law in western democracies?</vt:lpstr>
      <vt:lpstr>What about the rule by law in western democracies?</vt:lpstr>
      <vt:lpstr>What about the rule by law in western democracies?</vt:lpstr>
      <vt:lpstr>What about the rule by law in western democracies?</vt:lpstr>
      <vt:lpstr>What about the rule by law in western democracies?</vt:lpstr>
      <vt:lpstr>What about the rule by law in western democracies?</vt:lpstr>
      <vt:lpstr>What about the rule by law in western democracies?</vt:lpstr>
      <vt:lpstr>What about the rule by law in western democracies?</vt:lpstr>
      <vt:lpstr>What about the rule by law in western democracies?</vt:lpstr>
      <vt:lpstr>Response by CoE and EU</vt:lpstr>
      <vt:lpstr>Response by CoE and EU</vt:lpstr>
      <vt:lpstr>Draft overview of the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Reinventing the Rule of Law</dc:title>
  <dc:creator>Bart Van der Sloot</dc:creator>
  <cp:lastModifiedBy>Bart Van der Sloot</cp:lastModifiedBy>
  <cp:revision>26</cp:revision>
  <dcterms:created xsi:type="dcterms:W3CDTF">2024-01-24T13:16:08Z</dcterms:created>
  <dcterms:modified xsi:type="dcterms:W3CDTF">2024-01-25T22:03:43Z</dcterms:modified>
</cp:coreProperties>
</file>