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358" r:id="rId4"/>
    <p:sldId id="361" r:id="rId5"/>
    <p:sldId id="362" r:id="rId6"/>
    <p:sldId id="363" r:id="rId7"/>
    <p:sldId id="379" r:id="rId8"/>
    <p:sldId id="380" r:id="rId9"/>
    <p:sldId id="381" r:id="rId10"/>
    <p:sldId id="382" r:id="rId11"/>
    <p:sldId id="383" r:id="rId12"/>
    <p:sldId id="384" r:id="rId13"/>
    <p:sldId id="385" r:id="rId14"/>
    <p:sldId id="386" r:id="rId15"/>
    <p:sldId id="364" r:id="rId16"/>
    <p:sldId id="365" r:id="rId17"/>
    <p:sldId id="366" r:id="rId18"/>
    <p:sldId id="367" r:id="rId19"/>
    <p:sldId id="368" r:id="rId20"/>
    <p:sldId id="369" r:id="rId21"/>
    <p:sldId id="370" r:id="rId22"/>
    <p:sldId id="371" r:id="rId23"/>
    <p:sldId id="375" r:id="rId24"/>
    <p:sldId id="372" r:id="rId25"/>
    <p:sldId id="373" r:id="rId26"/>
    <p:sldId id="374" r:id="rId27"/>
    <p:sldId id="376" r:id="rId28"/>
    <p:sldId id="377" r:id="rId29"/>
    <p:sldId id="37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71" autoAdjust="0"/>
    <p:restoredTop sz="94660"/>
  </p:normalViewPr>
  <p:slideViewPr>
    <p:cSldViewPr snapToGrid="0">
      <p:cViewPr varScale="1">
        <p:scale>
          <a:sx n="108" d="100"/>
          <a:sy n="108" d="100"/>
        </p:scale>
        <p:origin x="6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9/4/2020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9/4/2020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9/4/2020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19676" y="1537344"/>
            <a:ext cx="9179511" cy="2345924"/>
          </a:xfrm>
        </p:spPr>
        <p:txBody>
          <a:bodyPr>
            <a:noAutofit/>
          </a:bodyPr>
          <a:lstStyle/>
          <a:p>
            <a:pPr algn="ctr"/>
            <a:r>
              <a:rPr lang="nl-NL" sz="4800" dirty="0">
                <a:solidFill>
                  <a:schemeClr val="bg1"/>
                </a:solidFill>
              </a:rPr>
              <a:t>College IX: Rechten</a:t>
            </a:r>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lstStyle/>
          <a:p>
            <a:r>
              <a:rPr lang="en-US" dirty="0">
                <a:solidFill>
                  <a:schemeClr val="bg1"/>
                </a:solidFill>
              </a:rPr>
              <a:t>YS (C‑141/12) &amp; Minister </a:t>
            </a:r>
            <a:r>
              <a:rPr lang="en-US" dirty="0" err="1">
                <a:solidFill>
                  <a:schemeClr val="bg1"/>
                </a:solidFill>
              </a:rPr>
              <a:t>voor</a:t>
            </a:r>
            <a:r>
              <a:rPr lang="en-US" dirty="0">
                <a:solidFill>
                  <a:schemeClr val="bg1"/>
                </a:solidFill>
              </a:rPr>
              <a:t> </a:t>
            </a:r>
            <a:r>
              <a:rPr lang="en-US" dirty="0" err="1">
                <a:solidFill>
                  <a:schemeClr val="bg1"/>
                </a:solidFill>
              </a:rPr>
              <a:t>Immigratie</a:t>
            </a:r>
            <a:r>
              <a:rPr lang="en-US" dirty="0">
                <a:solidFill>
                  <a:schemeClr val="bg1"/>
                </a:solidFill>
              </a:rPr>
              <a:t>, </a:t>
            </a:r>
            <a:r>
              <a:rPr lang="en-US" dirty="0" err="1">
                <a:solidFill>
                  <a:schemeClr val="bg1"/>
                </a:solidFill>
              </a:rPr>
              <a:t>Integratie</a:t>
            </a:r>
            <a:r>
              <a:rPr lang="en-US" dirty="0">
                <a:solidFill>
                  <a:schemeClr val="bg1"/>
                </a:solidFill>
              </a:rPr>
              <a:t> </a:t>
            </a:r>
            <a:r>
              <a:rPr lang="en-US" dirty="0" err="1">
                <a:solidFill>
                  <a:schemeClr val="bg1"/>
                </a:solidFill>
              </a:rPr>
              <a:t>en</a:t>
            </a:r>
            <a:r>
              <a:rPr lang="en-US" dirty="0">
                <a:solidFill>
                  <a:schemeClr val="bg1"/>
                </a:solidFill>
              </a:rPr>
              <a:t> </a:t>
            </a:r>
            <a:r>
              <a:rPr lang="en-US" dirty="0" err="1">
                <a:solidFill>
                  <a:schemeClr val="bg1"/>
                </a:solidFill>
              </a:rPr>
              <a:t>Asiel</a:t>
            </a:r>
            <a:r>
              <a:rPr lang="en-US" dirty="0">
                <a:solidFill>
                  <a:schemeClr val="bg1"/>
                </a:solidFill>
              </a:rPr>
              <a:t> (C‑372/12) </a:t>
            </a:r>
          </a:p>
          <a:p>
            <a:r>
              <a:rPr lang="en-US" dirty="0">
                <a:solidFill>
                  <a:schemeClr val="bg1"/>
                </a:solidFill>
                <a:effectLst/>
              </a:rPr>
              <a:t>Article 12(a) of Directive 95/46 and Article 8(2) of the Charter of Fundamental Rights of the European Union must be interpreted as meaning that an </a:t>
            </a:r>
            <a:r>
              <a:rPr lang="en-US" u="sng" dirty="0">
                <a:solidFill>
                  <a:schemeClr val="bg1"/>
                </a:solidFill>
                <a:effectLst/>
              </a:rPr>
              <a:t>applicant for a residence permit has a right of access </a:t>
            </a:r>
            <a:r>
              <a:rPr lang="en-US" dirty="0">
                <a:solidFill>
                  <a:schemeClr val="bg1"/>
                </a:solidFill>
                <a:effectLst/>
              </a:rPr>
              <a:t>to all personal data concerning him which are processed by the national administrative authorities within the meaning of Article 2(b) of that directive. For that right to be complied with, </a:t>
            </a:r>
            <a:r>
              <a:rPr lang="en-US" u="sng" dirty="0">
                <a:solidFill>
                  <a:schemeClr val="bg1"/>
                </a:solidFill>
                <a:effectLst/>
              </a:rPr>
              <a:t>it is sufficient that the applicant be in possession of a full summary </a:t>
            </a:r>
            <a:r>
              <a:rPr lang="en-US" dirty="0">
                <a:solidFill>
                  <a:schemeClr val="bg1"/>
                </a:solidFill>
                <a:effectLst/>
              </a:rPr>
              <a:t>of those data in an intelligible form, that is to say a form which allows that applicant to become aware of those data and to check that they are accurate and processed in compliance with that directive, so that he may, where relevant, exercise the rights conferred on him by that directive.</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956489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lstStyle/>
          <a:p>
            <a:r>
              <a:rPr lang="en-US" dirty="0">
                <a:solidFill>
                  <a:schemeClr val="bg1"/>
                </a:solidFill>
              </a:rPr>
              <a:t>European Commission (C‑28/08 P</a:t>
            </a:r>
            <a:r>
              <a:rPr lang="nl-NL" dirty="0">
                <a:solidFill>
                  <a:schemeClr val="bg1"/>
                </a:solidFill>
              </a:rPr>
              <a:t>): </a:t>
            </a:r>
          </a:p>
          <a:p>
            <a:r>
              <a:rPr lang="en-US" u="sng" dirty="0">
                <a:solidFill>
                  <a:schemeClr val="bg1"/>
                </a:solidFill>
                <a:effectLst/>
              </a:rPr>
              <a:t>Sets aside the judgment </a:t>
            </a:r>
            <a:r>
              <a:rPr lang="en-US" dirty="0">
                <a:solidFill>
                  <a:schemeClr val="bg1"/>
                </a:solidFill>
                <a:effectLst/>
              </a:rPr>
              <a:t>of the Court of First Instance of the European Communities of 8 November 2007 in Case T-194/04 </a:t>
            </a:r>
            <a:r>
              <a:rPr lang="en-US" i="1" dirty="0">
                <a:solidFill>
                  <a:schemeClr val="bg1"/>
                </a:solidFill>
                <a:effectLst/>
              </a:rPr>
              <a:t>Bavarian Lager</a:t>
            </a:r>
            <a:r>
              <a:rPr lang="en-US" dirty="0">
                <a:solidFill>
                  <a:schemeClr val="bg1"/>
                </a:solidFill>
                <a:effectLst/>
              </a:rPr>
              <a:t> v </a:t>
            </a:r>
            <a:r>
              <a:rPr lang="en-US" i="1" dirty="0">
                <a:solidFill>
                  <a:schemeClr val="bg1"/>
                </a:solidFill>
                <a:effectLst/>
              </a:rPr>
              <a:t>Commission</a:t>
            </a:r>
            <a:r>
              <a:rPr lang="en-US" dirty="0">
                <a:solidFill>
                  <a:schemeClr val="bg1"/>
                </a:solidFill>
                <a:effectLst/>
              </a:rPr>
              <a:t>, in so far as it annuls the Commission’s decision of 18 March 2004, </a:t>
            </a:r>
            <a:r>
              <a:rPr lang="en-US" u="sng" dirty="0">
                <a:solidFill>
                  <a:schemeClr val="bg1"/>
                </a:solidFill>
                <a:effectLst/>
              </a:rPr>
              <a:t>rejecting an application for access to the full minutes</a:t>
            </a:r>
            <a:r>
              <a:rPr lang="en-US" dirty="0">
                <a:solidFill>
                  <a:schemeClr val="bg1"/>
                </a:solidFill>
                <a:effectLst/>
              </a:rPr>
              <a:t> of the meeting of 11 October 1996, including all the names, and in so far as it orders the European Commission to pay the costs of The Bavarian Lager Co. Ltd;</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897370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lstStyle/>
          <a:p>
            <a:r>
              <a:rPr lang="en-US" dirty="0" err="1">
                <a:solidFill>
                  <a:schemeClr val="bg1"/>
                </a:solidFill>
              </a:rPr>
              <a:t>Smaranda</a:t>
            </a:r>
            <a:r>
              <a:rPr lang="en-US" dirty="0">
                <a:solidFill>
                  <a:schemeClr val="bg1"/>
                </a:solidFill>
              </a:rPr>
              <a:t> Bara and Others (Case C‑201/14</a:t>
            </a:r>
            <a:r>
              <a:rPr lang="nl-NL" dirty="0">
                <a:solidFill>
                  <a:schemeClr val="bg1"/>
                </a:solidFill>
              </a:rPr>
              <a:t>) </a:t>
            </a:r>
          </a:p>
          <a:p>
            <a:r>
              <a:rPr lang="en-US" dirty="0">
                <a:solidFill>
                  <a:schemeClr val="bg1"/>
                </a:solidFill>
                <a:effectLst/>
              </a:rPr>
              <a:t>Articles 10, 11 and 13 of Directive 95/46/EC of the European Parliament and of the Council of 24 October 1995, on the protection of individuals with regard to the processing of personal data and on the free movement of such data, must be interpreted as </a:t>
            </a:r>
            <a:r>
              <a:rPr lang="en-US" u="sng" dirty="0">
                <a:solidFill>
                  <a:schemeClr val="bg1"/>
                </a:solidFill>
                <a:effectLst/>
              </a:rPr>
              <a:t>precluding national measures</a:t>
            </a:r>
            <a:r>
              <a:rPr lang="en-US" dirty="0">
                <a:solidFill>
                  <a:schemeClr val="bg1"/>
                </a:solidFill>
                <a:effectLst/>
              </a:rPr>
              <a:t>, such as those at issue in the main proceedings, which allow a public administrative body of a Member State to </a:t>
            </a:r>
            <a:r>
              <a:rPr lang="en-US" u="sng" dirty="0">
                <a:solidFill>
                  <a:schemeClr val="bg1"/>
                </a:solidFill>
                <a:effectLst/>
              </a:rPr>
              <a:t>transfer personal data to another public administrative body and their subsequent processing, without the data subjects having been informed of that transfer or processing</a:t>
            </a:r>
            <a:r>
              <a:rPr lang="en-US" dirty="0">
                <a:solidFill>
                  <a:schemeClr val="bg1"/>
                </a:solidFill>
                <a:effectLst/>
              </a:rPr>
              <a:t>.</a:t>
            </a:r>
            <a:endParaRPr lang="nl-NL" dirty="0">
              <a:solidFill>
                <a:schemeClr val="bg1"/>
              </a:solidFill>
            </a:endParaRPr>
          </a:p>
        </p:txBody>
      </p:sp>
    </p:spTree>
    <p:extLst>
      <p:ext uri="{BB962C8B-B14F-4D97-AF65-F5344CB8AC3E}">
        <p14:creationId xmlns:p14="http://schemas.microsoft.com/office/powerpoint/2010/main" val="75837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normAutofit fontScale="70000" lnSpcReduction="20000"/>
          </a:bodyPr>
          <a:lstStyle/>
          <a:p>
            <a:r>
              <a:rPr lang="nl-NL" dirty="0">
                <a:solidFill>
                  <a:schemeClr val="bg1"/>
                </a:solidFill>
              </a:rPr>
              <a:t>Google Spain SL, e C-131/12L </a:t>
            </a:r>
          </a:p>
          <a:p>
            <a:r>
              <a:rPr lang="en-US" dirty="0">
                <a:solidFill>
                  <a:schemeClr val="bg1"/>
                </a:solidFill>
              </a:rPr>
              <a:t>Article 12(b) and subparagraph (a) of the first paragraph of Article 14 of Directive 95/46 are to be interpreted as meaning that, in order to comply with the rights laid down in those provisions and in so far as the conditions laid down by those provisions are in fact satisfied, the operator of a search engine is </a:t>
            </a:r>
            <a:r>
              <a:rPr lang="en-US" u="sng" dirty="0">
                <a:solidFill>
                  <a:schemeClr val="bg1"/>
                </a:solidFill>
              </a:rPr>
              <a:t>obliged to remove from the list of results displayed following a search </a:t>
            </a:r>
            <a:r>
              <a:rPr lang="en-US" dirty="0">
                <a:solidFill>
                  <a:schemeClr val="bg1"/>
                </a:solidFill>
              </a:rPr>
              <a:t>made on the basis of a person’s name links to web pages, published by third parties and containing information relating to that person, also in a case where that name or information is not erased beforehand or simultaneously from those web pages, and even, as the case may be, when its publication in itself on those pages is lawful. </a:t>
            </a:r>
          </a:p>
          <a:p>
            <a:r>
              <a:rPr lang="en-US" dirty="0">
                <a:solidFill>
                  <a:schemeClr val="bg1"/>
                </a:solidFill>
              </a:rPr>
              <a:t>Article 12(b) and subparagraph (a) of the first paragraph of Article 14 of Directive 95/46 are to be interpreted as meaning that, when appraising the conditions for the application of those provisions, it should inter alia be examined whether the data subject has a right that the information in question relating to him personally should, at this point in time, no longer be linked to his name by a list of results displayed following a search made on the basis of his name, without it being necessary in order to find such a right that the inclusion of the information in question in that list causes prejudice to the data subject. As the data subject may, in the light of his fundamental rights under Articles 7 and 8 of the Charter, request that the information in question no longer be made available to the general public on account of its inclusion in such a list of results, those rights override, as a rule, not only the economic interest of the operator of the search engine but also the interest of the general public in having access to that information upon a search relating to the data subject’s name. However, that would not be the case if it appeared, for particular reasons, such as the role played by the data subject in public life, that the interference with his fundamental rights is justified by the preponderant interest of the general public in having, on account of its inclusion in the list of results, access to the information in question.’</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26293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normAutofit fontScale="92500" lnSpcReduction="20000"/>
          </a:bodyPr>
          <a:lstStyle/>
          <a:p>
            <a:r>
              <a:rPr lang="nl-NL" dirty="0">
                <a:solidFill>
                  <a:schemeClr val="bg1"/>
                </a:solidFill>
              </a:rPr>
              <a:t> Case C‑507/17, </a:t>
            </a:r>
            <a:r>
              <a:rPr lang="nl-NL" b="1" dirty="0">
                <a:solidFill>
                  <a:schemeClr val="bg1"/>
                </a:solidFill>
              </a:rPr>
              <a:t>Google LLC v. CNIL</a:t>
            </a:r>
          </a:p>
          <a:p>
            <a:r>
              <a:rPr lang="en-US" dirty="0">
                <a:solidFill>
                  <a:schemeClr val="bg1"/>
                </a:solidFill>
              </a:rPr>
              <a:t>On a proper construction of Article 12(b) and subparagraph (a) of the first paragraph of Article 14 of Directive 95/46/EC of the European Parliament and of the Council of 24 October 1995 on the protection of individuals with regard to the processing of personal data and on the free movement of such data, and of Article 17(1) of Regulation (EU) 2016/679 of the European Parliament and of the Council of 27 April 2016 on the protection of individuals with regard to the processing of personal data and on the free movement of such data and repealing Directive 95/46 (General Data Protection Regulation), </a:t>
            </a:r>
            <a:r>
              <a:rPr lang="en-US" u="sng" dirty="0">
                <a:solidFill>
                  <a:schemeClr val="bg1"/>
                </a:solidFill>
              </a:rPr>
              <a:t>where a search engine operator grants a request for de-referencing pursuant to those provisions, that operator is not required to carry out that de-referencing on all versions of its search engine, but on the versions of that search engine corresponding to all the Member States, using, where necessary, measures which, while meeting the legal requirements, effectively prevent or, at the very least, seriously discourage an internet user conducting a search from one of the Member States on the basis of a data subject’s name from gaining access</a:t>
            </a:r>
            <a:r>
              <a:rPr lang="en-US" dirty="0">
                <a:solidFill>
                  <a:schemeClr val="bg1"/>
                </a:solidFill>
              </a:rPr>
              <a:t>, via the list of results displayed following that search, to the links which are the subject of that request.</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09538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652BDB-91C8-4EA0-8132-BFE7B5E91517}"/>
              </a:ext>
            </a:extLst>
          </p:cNvPr>
          <p:cNvSpPr>
            <a:spLocks noGrp="1"/>
          </p:cNvSpPr>
          <p:nvPr>
            <p:ph type="title"/>
          </p:nvPr>
        </p:nvSpPr>
        <p:spPr/>
        <p:txBody>
          <a:bodyPr/>
          <a:lstStyle/>
          <a:p>
            <a:r>
              <a:rPr lang="nl-NL" dirty="0"/>
              <a:t>(2) R</a:t>
            </a:r>
            <a:r>
              <a:rPr lang="nl-NL" i="0" dirty="0">
                <a:effectLst/>
                <a:latin typeface="PT Sans"/>
              </a:rPr>
              <a:t>ight </a:t>
            </a:r>
            <a:r>
              <a:rPr lang="nl-NL" i="0" dirty="0" err="1">
                <a:effectLst/>
                <a:latin typeface="PT Sans"/>
              </a:rPr>
              <a:t>to</a:t>
            </a:r>
            <a:r>
              <a:rPr lang="nl-NL" i="0" dirty="0">
                <a:effectLst/>
                <a:latin typeface="PT Sans"/>
              </a:rPr>
              <a:t> </a:t>
            </a:r>
            <a:r>
              <a:rPr lang="nl-NL" i="0" dirty="0" err="1">
                <a:effectLst/>
                <a:latin typeface="PT Sans"/>
              </a:rPr>
              <a:t>be</a:t>
            </a:r>
            <a:r>
              <a:rPr lang="nl-NL" i="0" dirty="0">
                <a:effectLst/>
                <a:latin typeface="PT Sans"/>
              </a:rPr>
              <a:t> </a:t>
            </a:r>
            <a:r>
              <a:rPr lang="nl-NL" i="0" dirty="0" err="1">
                <a:effectLst/>
                <a:latin typeface="PT Sans"/>
              </a:rPr>
              <a:t>Forgotten</a:t>
            </a:r>
            <a:br>
              <a:rPr lang="nl-NL" dirty="0">
                <a:latin typeface="PT Sans"/>
              </a:rPr>
            </a:br>
            <a:endParaRPr lang="nl-NL" dirty="0"/>
          </a:p>
        </p:txBody>
      </p:sp>
      <p:sp>
        <p:nvSpPr>
          <p:cNvPr id="3" name="Tijdelijke aanduiding voor inhoud 2">
            <a:extLst>
              <a:ext uri="{FF2B5EF4-FFF2-40B4-BE49-F238E27FC236}">
                <a16:creationId xmlns:a16="http://schemas.microsoft.com/office/drawing/2014/main" id="{ED3D0301-FC00-4242-9139-27B2A3153F7F}"/>
              </a:ext>
            </a:extLst>
          </p:cNvPr>
          <p:cNvSpPr>
            <a:spLocks noGrp="1"/>
          </p:cNvSpPr>
          <p:nvPr>
            <p:ph idx="1"/>
          </p:nvPr>
        </p:nvSpPr>
        <p:spPr>
          <a:xfrm>
            <a:off x="677334" y="1930400"/>
            <a:ext cx="8596668" cy="4231333"/>
          </a:xfrm>
        </p:spPr>
        <p:txBody>
          <a:bodyPr>
            <a:normAutofit fontScale="70000" lnSpcReduction="20000"/>
          </a:bodyPr>
          <a:lstStyle/>
          <a:p>
            <a:r>
              <a:rPr lang="nl-NL" b="0" i="0" dirty="0" err="1">
                <a:solidFill>
                  <a:schemeClr val="bg1"/>
                </a:solidFill>
                <a:effectLst/>
                <a:latin typeface="Roboto"/>
              </a:rPr>
              <a:t>Judgment</a:t>
            </a:r>
            <a:r>
              <a:rPr lang="nl-NL" b="0" i="0" dirty="0">
                <a:solidFill>
                  <a:schemeClr val="bg1"/>
                </a:solidFill>
                <a:effectLst/>
                <a:latin typeface="Roboto"/>
              </a:rPr>
              <a:t> of </a:t>
            </a:r>
            <a:r>
              <a:rPr lang="nl-NL" b="0" i="0" dirty="0" err="1">
                <a:solidFill>
                  <a:schemeClr val="bg1"/>
                </a:solidFill>
                <a:effectLst/>
                <a:latin typeface="Roboto"/>
              </a:rPr>
              <a:t>the</a:t>
            </a:r>
            <a:r>
              <a:rPr lang="nl-NL" b="0" i="0" dirty="0">
                <a:solidFill>
                  <a:schemeClr val="bg1"/>
                </a:solidFill>
                <a:effectLst/>
                <a:latin typeface="Roboto"/>
              </a:rPr>
              <a:t> Court (Grand </a:t>
            </a:r>
            <a:r>
              <a:rPr lang="nl-NL" b="0" i="0" dirty="0" err="1">
                <a:solidFill>
                  <a:schemeClr val="bg1"/>
                </a:solidFill>
                <a:effectLst/>
                <a:latin typeface="Roboto"/>
              </a:rPr>
              <a:t>Chamber</a:t>
            </a:r>
            <a:r>
              <a:rPr lang="nl-NL" b="0" i="0" dirty="0">
                <a:solidFill>
                  <a:schemeClr val="bg1"/>
                </a:solidFill>
                <a:effectLst/>
                <a:latin typeface="Roboto"/>
              </a:rPr>
              <a:t>), 13 May 2014. Google Spain SL </a:t>
            </a:r>
            <a:r>
              <a:rPr lang="nl-NL" b="0" i="0" dirty="0" err="1">
                <a:solidFill>
                  <a:schemeClr val="bg1"/>
                </a:solidFill>
                <a:effectLst/>
                <a:latin typeface="Roboto"/>
              </a:rPr>
              <a:t>and</a:t>
            </a:r>
            <a:r>
              <a:rPr lang="nl-NL" b="0" i="0" dirty="0">
                <a:solidFill>
                  <a:schemeClr val="bg1"/>
                </a:solidFill>
                <a:effectLst/>
                <a:latin typeface="Roboto"/>
              </a:rPr>
              <a:t> Google Inc. v </a:t>
            </a:r>
            <a:r>
              <a:rPr lang="nl-NL" b="0" i="0" dirty="0" err="1">
                <a:solidFill>
                  <a:schemeClr val="bg1"/>
                </a:solidFill>
                <a:effectLst/>
                <a:latin typeface="Roboto"/>
              </a:rPr>
              <a:t>Agencia</a:t>
            </a:r>
            <a:r>
              <a:rPr lang="nl-NL" b="0" i="0" dirty="0">
                <a:solidFill>
                  <a:schemeClr val="bg1"/>
                </a:solidFill>
                <a:effectLst/>
                <a:latin typeface="Roboto"/>
              </a:rPr>
              <a:t> </a:t>
            </a:r>
            <a:r>
              <a:rPr lang="nl-NL" b="0" i="0" dirty="0" err="1">
                <a:solidFill>
                  <a:schemeClr val="bg1"/>
                </a:solidFill>
                <a:effectLst/>
                <a:latin typeface="Roboto"/>
              </a:rPr>
              <a:t>Española</a:t>
            </a:r>
            <a:r>
              <a:rPr lang="nl-NL" b="0" i="0" dirty="0">
                <a:solidFill>
                  <a:schemeClr val="bg1"/>
                </a:solidFill>
                <a:effectLst/>
                <a:latin typeface="Roboto"/>
              </a:rPr>
              <a:t> de </a:t>
            </a:r>
            <a:r>
              <a:rPr lang="nl-NL" b="0" i="0" dirty="0" err="1">
                <a:solidFill>
                  <a:schemeClr val="bg1"/>
                </a:solidFill>
                <a:effectLst/>
                <a:latin typeface="Roboto"/>
              </a:rPr>
              <a:t>Protección</a:t>
            </a:r>
            <a:r>
              <a:rPr lang="nl-NL" b="0" i="0" dirty="0">
                <a:solidFill>
                  <a:schemeClr val="bg1"/>
                </a:solidFill>
                <a:effectLst/>
                <a:latin typeface="Roboto"/>
              </a:rPr>
              <a:t> de </a:t>
            </a:r>
            <a:r>
              <a:rPr lang="nl-NL" b="0" i="0" dirty="0" err="1">
                <a:solidFill>
                  <a:schemeClr val="bg1"/>
                </a:solidFill>
                <a:effectLst/>
                <a:latin typeface="Roboto"/>
              </a:rPr>
              <a:t>Datos</a:t>
            </a:r>
            <a:r>
              <a:rPr lang="nl-NL" b="0" i="0" dirty="0">
                <a:solidFill>
                  <a:schemeClr val="bg1"/>
                </a:solidFill>
                <a:effectLst/>
                <a:latin typeface="Roboto"/>
              </a:rPr>
              <a:t> (AEPD) </a:t>
            </a:r>
            <a:r>
              <a:rPr lang="nl-NL" b="0" i="0" dirty="0" err="1">
                <a:solidFill>
                  <a:schemeClr val="bg1"/>
                </a:solidFill>
                <a:effectLst/>
                <a:latin typeface="Roboto"/>
              </a:rPr>
              <a:t>and</a:t>
            </a:r>
            <a:r>
              <a:rPr lang="nl-NL" b="0" i="0" dirty="0">
                <a:solidFill>
                  <a:schemeClr val="bg1"/>
                </a:solidFill>
                <a:effectLst/>
                <a:latin typeface="Roboto"/>
              </a:rPr>
              <a:t> Mario </a:t>
            </a:r>
            <a:r>
              <a:rPr lang="nl-NL" b="0" i="0" dirty="0" err="1">
                <a:solidFill>
                  <a:schemeClr val="bg1"/>
                </a:solidFill>
                <a:effectLst/>
                <a:latin typeface="Roboto"/>
              </a:rPr>
              <a:t>Costeja</a:t>
            </a:r>
            <a:r>
              <a:rPr lang="nl-NL" b="0" i="0" dirty="0">
                <a:solidFill>
                  <a:schemeClr val="bg1"/>
                </a:solidFill>
                <a:effectLst/>
                <a:latin typeface="Roboto"/>
              </a:rPr>
              <a:t> </a:t>
            </a:r>
            <a:r>
              <a:rPr lang="nl-NL" b="0" i="0" dirty="0" err="1">
                <a:solidFill>
                  <a:schemeClr val="bg1"/>
                </a:solidFill>
                <a:effectLst/>
                <a:latin typeface="Roboto"/>
              </a:rPr>
              <a:t>González</a:t>
            </a:r>
            <a:r>
              <a:rPr lang="nl-NL" b="0" i="0" dirty="0">
                <a:solidFill>
                  <a:schemeClr val="bg1"/>
                </a:solidFill>
                <a:effectLst/>
                <a:latin typeface="Roboto"/>
              </a:rPr>
              <a:t>. </a:t>
            </a:r>
            <a:r>
              <a:rPr lang="nl-NL" b="0" i="0" dirty="0" err="1">
                <a:solidFill>
                  <a:schemeClr val="bg1"/>
                </a:solidFill>
                <a:effectLst/>
                <a:latin typeface="Roboto"/>
              </a:rPr>
              <a:t>Request</a:t>
            </a:r>
            <a:r>
              <a:rPr lang="nl-NL" b="0" i="0" dirty="0">
                <a:solidFill>
                  <a:schemeClr val="bg1"/>
                </a:solidFill>
                <a:effectLst/>
                <a:latin typeface="Roboto"/>
              </a:rPr>
              <a:t> </a:t>
            </a:r>
            <a:r>
              <a:rPr lang="nl-NL" b="0" i="0" dirty="0" err="1">
                <a:solidFill>
                  <a:schemeClr val="bg1"/>
                </a:solidFill>
                <a:effectLst/>
                <a:latin typeface="Roboto"/>
              </a:rPr>
              <a:t>for</a:t>
            </a:r>
            <a:r>
              <a:rPr lang="nl-NL" b="0" i="0" dirty="0">
                <a:solidFill>
                  <a:schemeClr val="bg1"/>
                </a:solidFill>
                <a:effectLst/>
                <a:latin typeface="Roboto"/>
              </a:rPr>
              <a:t> a </a:t>
            </a:r>
            <a:r>
              <a:rPr lang="nl-NL" b="0" i="0" dirty="0" err="1">
                <a:solidFill>
                  <a:schemeClr val="bg1"/>
                </a:solidFill>
                <a:effectLst/>
                <a:latin typeface="Roboto"/>
              </a:rPr>
              <a:t>preliminary</a:t>
            </a:r>
            <a:r>
              <a:rPr lang="nl-NL" b="0" i="0" dirty="0">
                <a:solidFill>
                  <a:schemeClr val="bg1"/>
                </a:solidFill>
                <a:effectLst/>
                <a:latin typeface="Roboto"/>
              </a:rPr>
              <a:t> ruling </a:t>
            </a:r>
            <a:r>
              <a:rPr lang="nl-NL" b="0" i="0" dirty="0" err="1">
                <a:solidFill>
                  <a:schemeClr val="bg1"/>
                </a:solidFill>
                <a:effectLst/>
                <a:latin typeface="Roboto"/>
              </a:rPr>
              <a:t>from</a:t>
            </a:r>
            <a:r>
              <a:rPr lang="nl-NL" b="0" i="0" dirty="0">
                <a:solidFill>
                  <a:schemeClr val="bg1"/>
                </a:solidFill>
                <a:effectLst/>
                <a:latin typeface="Roboto"/>
              </a:rPr>
              <a:t> </a:t>
            </a:r>
            <a:r>
              <a:rPr lang="nl-NL" b="0" i="0" dirty="0" err="1">
                <a:solidFill>
                  <a:schemeClr val="bg1"/>
                </a:solidFill>
                <a:effectLst/>
                <a:latin typeface="Roboto"/>
              </a:rPr>
              <a:t>the</a:t>
            </a:r>
            <a:r>
              <a:rPr lang="nl-NL" b="0" i="0" dirty="0">
                <a:solidFill>
                  <a:schemeClr val="bg1"/>
                </a:solidFill>
                <a:effectLst/>
                <a:latin typeface="Roboto"/>
              </a:rPr>
              <a:t> </a:t>
            </a:r>
            <a:r>
              <a:rPr lang="nl-NL" b="0" i="0" dirty="0" err="1">
                <a:solidFill>
                  <a:schemeClr val="bg1"/>
                </a:solidFill>
                <a:effectLst/>
                <a:latin typeface="Roboto"/>
              </a:rPr>
              <a:t>Audiencia</a:t>
            </a:r>
            <a:r>
              <a:rPr lang="nl-NL" b="0" i="0" dirty="0">
                <a:solidFill>
                  <a:schemeClr val="bg1"/>
                </a:solidFill>
                <a:effectLst/>
                <a:latin typeface="Roboto"/>
              </a:rPr>
              <a:t> </a:t>
            </a:r>
            <a:r>
              <a:rPr lang="nl-NL" b="0" i="0" dirty="0" err="1">
                <a:solidFill>
                  <a:schemeClr val="bg1"/>
                </a:solidFill>
                <a:effectLst/>
                <a:latin typeface="Roboto"/>
              </a:rPr>
              <a:t>Nacional</a:t>
            </a:r>
            <a:r>
              <a:rPr lang="nl-NL" b="0" i="0" dirty="0">
                <a:solidFill>
                  <a:schemeClr val="bg1"/>
                </a:solidFill>
                <a:effectLst/>
                <a:latin typeface="Roboto"/>
              </a:rPr>
              <a:t>.</a:t>
            </a:r>
          </a:p>
          <a:p>
            <a:r>
              <a:rPr lang="en-US" i="0" dirty="0">
                <a:solidFill>
                  <a:schemeClr val="bg1"/>
                </a:solidFill>
                <a:effectLst/>
                <a:latin typeface="Times New Roman" panose="02020603050405020304" pitchFamily="18" charset="0"/>
              </a:rPr>
              <a:t>Article 12(b) and subparagraph (a) of the first paragraph of Article 14 of Directive 95/46 are to be interpreted as meaning that, in order to comply with the rights laid down in those provisions and in so far as the conditions laid down by those provisions are in fact satisfied, the operator of a search engine is obliged to remove from the list of results displayed following a search made on the basis of a person’s name links to web pages, published by third parties and containing information relating to that person, also in a case where that name or information is not erased beforehand or simultaneously from those web pages, and even, as the case may be, when its publication in itself on those pages is lawful.</a:t>
            </a:r>
          </a:p>
          <a:p>
            <a:r>
              <a:rPr lang="en-US" i="0" dirty="0">
                <a:solidFill>
                  <a:schemeClr val="bg1"/>
                </a:solidFill>
                <a:effectLst/>
                <a:latin typeface="Times New Roman" panose="02020603050405020304" pitchFamily="18" charset="0"/>
              </a:rPr>
              <a:t>Article 12(b) and subparagraph (a) of the first paragraph of Article 14 of Directive 95/46 are to be interpreted as meaning that, when appraising the conditions for the application of those provisions, it should inter alia be examined whether the data subject has a right that the information in question relating to him personally should, at this point in time, no longer be linked to his name by a list of results displayed following a search made on the basis of his name, without it being necessary in order to find such a right that the inclusion of the information in question in that list causes prejudice to the data subject. As the data subject may, in the light of his fundamental rights under Articles 7 and 8 of the Charter, request that the information in question no longer be made available to the general public on account of its inclusion in such a list of results, those rights override, as a rule, not only the economic interest of the operator of the search engine but also the interest of the general public in having access to that information upon a search relating to the data subject’s name. However, that would not be the case if it appeared, for particular reasons, such as the role played by the data subject in public life, that the interference with his fundamental rights is justified by the preponderant interest of the general public in having, on account of its inclusion in the list of results, access to the information in question.</a:t>
            </a:r>
            <a:endParaRPr lang="nl-NL" i="0" dirty="0">
              <a:solidFill>
                <a:schemeClr val="bg1"/>
              </a:solidFill>
              <a:effectLst/>
              <a:latin typeface="Roboto"/>
            </a:endParaRPr>
          </a:p>
        </p:txBody>
      </p:sp>
    </p:spTree>
    <p:extLst>
      <p:ext uri="{BB962C8B-B14F-4D97-AF65-F5344CB8AC3E}">
        <p14:creationId xmlns:p14="http://schemas.microsoft.com/office/powerpoint/2010/main" val="4018841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E5B32-CF00-462B-BBDD-0323DB01E999}"/>
              </a:ext>
            </a:extLst>
          </p:cNvPr>
          <p:cNvSpPr>
            <a:spLocks noGrp="1"/>
          </p:cNvSpPr>
          <p:nvPr>
            <p:ph type="title"/>
          </p:nvPr>
        </p:nvSpPr>
        <p:spPr/>
        <p:txBody>
          <a:bodyPr/>
          <a:lstStyle/>
          <a:p>
            <a:r>
              <a:rPr lang="nl-NL" dirty="0"/>
              <a:t>(2) R</a:t>
            </a:r>
            <a:r>
              <a:rPr lang="nl-NL" i="0" dirty="0">
                <a:effectLst/>
                <a:latin typeface="PT Sans"/>
              </a:rPr>
              <a:t>ight </a:t>
            </a:r>
            <a:r>
              <a:rPr lang="nl-NL" i="0" dirty="0" err="1">
                <a:effectLst/>
                <a:latin typeface="PT Sans"/>
              </a:rPr>
              <a:t>to</a:t>
            </a:r>
            <a:r>
              <a:rPr lang="nl-NL" i="0" dirty="0">
                <a:effectLst/>
                <a:latin typeface="PT Sans"/>
              </a:rPr>
              <a:t> </a:t>
            </a:r>
            <a:r>
              <a:rPr lang="nl-NL" i="0" dirty="0" err="1">
                <a:effectLst/>
                <a:latin typeface="PT Sans"/>
              </a:rPr>
              <a:t>be</a:t>
            </a:r>
            <a:r>
              <a:rPr lang="nl-NL" i="0" dirty="0">
                <a:effectLst/>
                <a:latin typeface="PT Sans"/>
              </a:rPr>
              <a:t> </a:t>
            </a:r>
            <a:r>
              <a:rPr lang="nl-NL" i="0" dirty="0" err="1">
                <a:effectLst/>
                <a:latin typeface="PT Sans"/>
              </a:rPr>
              <a:t>Forgotten</a:t>
            </a:r>
            <a:br>
              <a:rPr lang="nl-NL" dirty="0">
                <a:latin typeface="PT Sans"/>
              </a:rPr>
            </a:br>
            <a:endParaRPr lang="nl-NL" dirty="0"/>
          </a:p>
        </p:txBody>
      </p:sp>
      <p:sp>
        <p:nvSpPr>
          <p:cNvPr id="3" name="Tijdelijke aanduiding voor inhoud 2">
            <a:extLst>
              <a:ext uri="{FF2B5EF4-FFF2-40B4-BE49-F238E27FC236}">
                <a16:creationId xmlns:a16="http://schemas.microsoft.com/office/drawing/2014/main" id="{795BFBFB-6ABB-44BE-ABC2-ECAD7982CEBF}"/>
              </a:ext>
            </a:extLst>
          </p:cNvPr>
          <p:cNvSpPr>
            <a:spLocks noGrp="1"/>
          </p:cNvSpPr>
          <p:nvPr>
            <p:ph idx="1"/>
          </p:nvPr>
        </p:nvSpPr>
        <p:spPr/>
        <p:txBody>
          <a:bodyPr>
            <a:normAutofit fontScale="92500" lnSpcReduction="10000"/>
          </a:bodyPr>
          <a:lstStyle/>
          <a:p>
            <a:r>
              <a:rPr lang="en-US" dirty="0">
                <a:solidFill>
                  <a:schemeClr val="bg1"/>
                </a:solidFill>
              </a:rPr>
              <a:t>Guidelines 5/2019 on the criteria of the Right to be Forgotten in the search engines cases under the GDPR (part 1)</a:t>
            </a:r>
          </a:p>
          <a:p>
            <a:r>
              <a:rPr lang="en-US" dirty="0">
                <a:solidFill>
                  <a:schemeClr val="bg1"/>
                </a:solidFill>
              </a:rPr>
              <a:t>Ground 1: The Right to request delisting when the personal data are no longer necessary in relation to the search engine provider’s processing (Article 17.1.a)</a:t>
            </a:r>
          </a:p>
          <a:p>
            <a:r>
              <a:rPr lang="en-US" dirty="0">
                <a:solidFill>
                  <a:schemeClr val="bg1"/>
                </a:solidFill>
              </a:rPr>
              <a:t>For example, a data subject may exercise his or her Right to request delisting pursuant to Article 17.1.a when: </a:t>
            </a:r>
          </a:p>
          <a:p>
            <a:r>
              <a:rPr lang="en-US" dirty="0">
                <a:solidFill>
                  <a:schemeClr val="bg1"/>
                </a:solidFill>
              </a:rPr>
              <a:t> information about him or her held by a company has been removed from the public register; </a:t>
            </a:r>
          </a:p>
          <a:p>
            <a:r>
              <a:rPr lang="en-US" dirty="0">
                <a:solidFill>
                  <a:schemeClr val="bg1"/>
                </a:solidFill>
              </a:rPr>
              <a:t> a link to a firm’s website contains his or her contact details although he or she is no longer working in that firm; </a:t>
            </a:r>
          </a:p>
          <a:p>
            <a:r>
              <a:rPr lang="en-US" dirty="0">
                <a:solidFill>
                  <a:schemeClr val="bg1"/>
                </a:solidFill>
              </a:rPr>
              <a:t> information has to be published on the Internet for a number of years to meet a legal obligation and remained online longer than the time limit specified by the legislation.</a:t>
            </a:r>
            <a:endParaRPr lang="nl-NL" dirty="0">
              <a:solidFill>
                <a:schemeClr val="bg1"/>
              </a:solidFill>
            </a:endParaRPr>
          </a:p>
        </p:txBody>
      </p:sp>
    </p:spTree>
    <p:extLst>
      <p:ext uri="{BB962C8B-B14F-4D97-AF65-F5344CB8AC3E}">
        <p14:creationId xmlns:p14="http://schemas.microsoft.com/office/powerpoint/2010/main" val="4184854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B08AB8-AFA0-4ECA-B24E-78AA0F8A81FC}"/>
              </a:ext>
            </a:extLst>
          </p:cNvPr>
          <p:cNvSpPr>
            <a:spLocks noGrp="1"/>
          </p:cNvSpPr>
          <p:nvPr>
            <p:ph type="title"/>
          </p:nvPr>
        </p:nvSpPr>
        <p:spPr/>
        <p:txBody>
          <a:bodyPr/>
          <a:lstStyle/>
          <a:p>
            <a:r>
              <a:rPr lang="nl-NL" dirty="0"/>
              <a:t>(2) R</a:t>
            </a:r>
            <a:r>
              <a:rPr lang="nl-NL" i="0" dirty="0">
                <a:effectLst/>
                <a:latin typeface="PT Sans"/>
              </a:rPr>
              <a:t>ight </a:t>
            </a:r>
            <a:r>
              <a:rPr lang="nl-NL" i="0" dirty="0" err="1">
                <a:effectLst/>
                <a:latin typeface="PT Sans"/>
              </a:rPr>
              <a:t>to</a:t>
            </a:r>
            <a:r>
              <a:rPr lang="nl-NL" i="0" dirty="0">
                <a:effectLst/>
                <a:latin typeface="PT Sans"/>
              </a:rPr>
              <a:t> </a:t>
            </a:r>
            <a:r>
              <a:rPr lang="nl-NL" i="0" dirty="0" err="1">
                <a:effectLst/>
                <a:latin typeface="PT Sans"/>
              </a:rPr>
              <a:t>be</a:t>
            </a:r>
            <a:r>
              <a:rPr lang="nl-NL" i="0" dirty="0">
                <a:effectLst/>
                <a:latin typeface="PT Sans"/>
              </a:rPr>
              <a:t> </a:t>
            </a:r>
            <a:r>
              <a:rPr lang="nl-NL" i="0" dirty="0" err="1">
                <a:effectLst/>
                <a:latin typeface="PT Sans"/>
              </a:rPr>
              <a:t>Forgotten</a:t>
            </a:r>
            <a:br>
              <a:rPr lang="nl-NL" dirty="0">
                <a:latin typeface="PT Sans"/>
              </a:rPr>
            </a:br>
            <a:endParaRPr lang="nl-NL" dirty="0"/>
          </a:p>
        </p:txBody>
      </p:sp>
      <p:sp>
        <p:nvSpPr>
          <p:cNvPr id="3" name="Tijdelijke aanduiding voor inhoud 2">
            <a:extLst>
              <a:ext uri="{FF2B5EF4-FFF2-40B4-BE49-F238E27FC236}">
                <a16:creationId xmlns:a16="http://schemas.microsoft.com/office/drawing/2014/main" id="{E5513F02-1073-47E5-B4D4-9965D9EE287C}"/>
              </a:ext>
            </a:extLst>
          </p:cNvPr>
          <p:cNvSpPr>
            <a:spLocks noGrp="1"/>
          </p:cNvSpPr>
          <p:nvPr>
            <p:ph idx="1"/>
          </p:nvPr>
        </p:nvSpPr>
        <p:spPr/>
        <p:txBody>
          <a:bodyPr/>
          <a:lstStyle/>
          <a:p>
            <a:r>
              <a:rPr lang="en-US" dirty="0">
                <a:solidFill>
                  <a:schemeClr val="bg1"/>
                </a:solidFill>
              </a:rPr>
              <a:t>Ground 2: The Right to request delisting when the data subject withdraws consent where the legal basis for the processing is pursuant to Article 6.1.a or Article 9.2.a GDPR and where there is no other legal basis for the processing (Article 17.1.b)</a:t>
            </a:r>
          </a:p>
          <a:p>
            <a:r>
              <a:rPr lang="en-US" dirty="0">
                <a:solidFill>
                  <a:schemeClr val="bg1"/>
                </a:solidFill>
              </a:rPr>
              <a:t>Article 17.1 GDPR indeed raises the question of the lawful basis for processing relied upon by a search engine provider for the purpose of returning search engine results including personal data.</a:t>
            </a:r>
            <a:endParaRPr lang="nl-NL" dirty="0">
              <a:solidFill>
                <a:schemeClr val="bg1"/>
              </a:solidFill>
            </a:endParaRPr>
          </a:p>
        </p:txBody>
      </p:sp>
    </p:spTree>
    <p:extLst>
      <p:ext uri="{BB962C8B-B14F-4D97-AF65-F5344CB8AC3E}">
        <p14:creationId xmlns:p14="http://schemas.microsoft.com/office/powerpoint/2010/main" val="2116248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CF9FE7-45C0-400D-B369-0E663B66C7F2}"/>
              </a:ext>
            </a:extLst>
          </p:cNvPr>
          <p:cNvSpPr>
            <a:spLocks noGrp="1"/>
          </p:cNvSpPr>
          <p:nvPr>
            <p:ph type="title"/>
          </p:nvPr>
        </p:nvSpPr>
        <p:spPr/>
        <p:txBody>
          <a:bodyPr/>
          <a:lstStyle/>
          <a:p>
            <a:r>
              <a:rPr lang="nl-NL" dirty="0"/>
              <a:t>(2) R</a:t>
            </a:r>
            <a:r>
              <a:rPr lang="nl-NL" i="0" dirty="0">
                <a:effectLst/>
                <a:latin typeface="PT Sans"/>
              </a:rPr>
              <a:t>ight </a:t>
            </a:r>
            <a:r>
              <a:rPr lang="nl-NL" i="0" dirty="0" err="1">
                <a:effectLst/>
                <a:latin typeface="PT Sans"/>
              </a:rPr>
              <a:t>to</a:t>
            </a:r>
            <a:r>
              <a:rPr lang="nl-NL" i="0" dirty="0">
                <a:effectLst/>
                <a:latin typeface="PT Sans"/>
              </a:rPr>
              <a:t> </a:t>
            </a:r>
            <a:r>
              <a:rPr lang="nl-NL" i="0" dirty="0" err="1">
                <a:effectLst/>
                <a:latin typeface="PT Sans"/>
              </a:rPr>
              <a:t>be</a:t>
            </a:r>
            <a:r>
              <a:rPr lang="nl-NL" i="0" dirty="0">
                <a:effectLst/>
                <a:latin typeface="PT Sans"/>
              </a:rPr>
              <a:t> </a:t>
            </a:r>
            <a:r>
              <a:rPr lang="nl-NL" i="0" dirty="0" err="1">
                <a:effectLst/>
                <a:latin typeface="PT Sans"/>
              </a:rPr>
              <a:t>Forgotten</a:t>
            </a:r>
            <a:br>
              <a:rPr lang="nl-NL" dirty="0">
                <a:latin typeface="PT Sans"/>
              </a:rPr>
            </a:br>
            <a:endParaRPr lang="nl-NL" dirty="0"/>
          </a:p>
        </p:txBody>
      </p:sp>
      <p:sp>
        <p:nvSpPr>
          <p:cNvPr id="3" name="Tijdelijke aanduiding voor inhoud 2">
            <a:extLst>
              <a:ext uri="{FF2B5EF4-FFF2-40B4-BE49-F238E27FC236}">
                <a16:creationId xmlns:a16="http://schemas.microsoft.com/office/drawing/2014/main" id="{FDB9B9A9-4A7B-462D-87BA-C984B0021638}"/>
              </a:ext>
            </a:extLst>
          </p:cNvPr>
          <p:cNvSpPr>
            <a:spLocks noGrp="1"/>
          </p:cNvSpPr>
          <p:nvPr>
            <p:ph idx="1"/>
          </p:nvPr>
        </p:nvSpPr>
        <p:spPr/>
        <p:txBody>
          <a:bodyPr>
            <a:normAutofit fontScale="85000" lnSpcReduction="20000"/>
          </a:bodyPr>
          <a:lstStyle/>
          <a:p>
            <a:r>
              <a:rPr lang="en-US" dirty="0">
                <a:solidFill>
                  <a:schemeClr val="bg1"/>
                </a:solidFill>
              </a:rPr>
              <a:t>Ground 3: The Right to request delisting when the data subject has exercised his or her Right to object to the processing of his or her personal data (Article 17.1.c).</a:t>
            </a:r>
          </a:p>
          <a:p>
            <a:r>
              <a:rPr lang="en-US" dirty="0">
                <a:solidFill>
                  <a:schemeClr val="bg1"/>
                </a:solidFill>
              </a:rPr>
              <a:t>In this regard, the “particular situation” of the data subject will underlie the delisting request (for example, a search result creates detriment for a data subject when applying for jobs, or undermines his or her reputation in personal life) and will be taken into account when undertaking the balance between personal rights and right to information, in addition to the classic criteria for handling delisting requests, such as: </a:t>
            </a:r>
          </a:p>
          <a:p>
            <a:r>
              <a:rPr lang="en-US" dirty="0">
                <a:solidFill>
                  <a:schemeClr val="bg1"/>
                </a:solidFill>
              </a:rPr>
              <a:t> he or she does not play a role in public life; </a:t>
            </a:r>
          </a:p>
          <a:p>
            <a:r>
              <a:rPr lang="en-US" dirty="0">
                <a:solidFill>
                  <a:schemeClr val="bg1"/>
                </a:solidFill>
              </a:rPr>
              <a:t> the information at stake is not related to his or her professional life but affects his or her privacy; </a:t>
            </a:r>
          </a:p>
          <a:p>
            <a:r>
              <a:rPr lang="en-US" dirty="0">
                <a:solidFill>
                  <a:schemeClr val="bg1"/>
                </a:solidFill>
              </a:rPr>
              <a:t> the information constitutes hate speech, slander, libel or similar offences in the area of expression against him or her pursuant to a court order; </a:t>
            </a:r>
          </a:p>
          <a:p>
            <a:r>
              <a:rPr lang="en-US" dirty="0">
                <a:solidFill>
                  <a:schemeClr val="bg1"/>
                </a:solidFill>
              </a:rPr>
              <a:t> the data appears to be a verified fact but is factually inaccurate; </a:t>
            </a:r>
          </a:p>
          <a:p>
            <a:r>
              <a:rPr lang="en-US" dirty="0">
                <a:solidFill>
                  <a:schemeClr val="bg1"/>
                </a:solidFill>
              </a:rPr>
              <a:t> the data relates to a relatively minor criminal offence that happened a long time ago and causes prejudice to the data subject.</a:t>
            </a:r>
            <a:endParaRPr lang="nl-NL" dirty="0">
              <a:solidFill>
                <a:schemeClr val="bg1"/>
              </a:solidFill>
            </a:endParaRPr>
          </a:p>
        </p:txBody>
      </p:sp>
    </p:spTree>
    <p:extLst>
      <p:ext uri="{BB962C8B-B14F-4D97-AF65-F5344CB8AC3E}">
        <p14:creationId xmlns:p14="http://schemas.microsoft.com/office/powerpoint/2010/main" val="179255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3AC3E2-0509-4E06-BF2F-9718F7571118}"/>
              </a:ext>
            </a:extLst>
          </p:cNvPr>
          <p:cNvSpPr>
            <a:spLocks noGrp="1"/>
          </p:cNvSpPr>
          <p:nvPr>
            <p:ph type="title"/>
          </p:nvPr>
        </p:nvSpPr>
        <p:spPr/>
        <p:txBody>
          <a:bodyPr/>
          <a:lstStyle/>
          <a:p>
            <a:r>
              <a:rPr lang="nl-NL" dirty="0"/>
              <a:t>(2) R</a:t>
            </a:r>
            <a:r>
              <a:rPr lang="nl-NL" i="0" dirty="0">
                <a:effectLst/>
                <a:latin typeface="PT Sans"/>
              </a:rPr>
              <a:t>ight </a:t>
            </a:r>
            <a:r>
              <a:rPr lang="nl-NL" i="0" dirty="0" err="1">
                <a:effectLst/>
                <a:latin typeface="PT Sans"/>
              </a:rPr>
              <a:t>to</a:t>
            </a:r>
            <a:r>
              <a:rPr lang="nl-NL" i="0" dirty="0">
                <a:effectLst/>
                <a:latin typeface="PT Sans"/>
              </a:rPr>
              <a:t> </a:t>
            </a:r>
            <a:r>
              <a:rPr lang="nl-NL" i="0" dirty="0" err="1">
                <a:effectLst/>
                <a:latin typeface="PT Sans"/>
              </a:rPr>
              <a:t>be</a:t>
            </a:r>
            <a:r>
              <a:rPr lang="nl-NL" i="0" dirty="0">
                <a:effectLst/>
                <a:latin typeface="PT Sans"/>
              </a:rPr>
              <a:t> </a:t>
            </a:r>
            <a:r>
              <a:rPr lang="nl-NL" i="0" dirty="0" err="1">
                <a:effectLst/>
                <a:latin typeface="PT Sans"/>
              </a:rPr>
              <a:t>Forgotten</a:t>
            </a:r>
            <a:endParaRPr lang="nl-NL" dirty="0"/>
          </a:p>
        </p:txBody>
      </p:sp>
      <p:sp>
        <p:nvSpPr>
          <p:cNvPr id="3" name="Tijdelijke aanduiding voor inhoud 2">
            <a:extLst>
              <a:ext uri="{FF2B5EF4-FFF2-40B4-BE49-F238E27FC236}">
                <a16:creationId xmlns:a16="http://schemas.microsoft.com/office/drawing/2014/main" id="{3E85FD25-9F7B-45A0-B000-9DFB1B36BB46}"/>
              </a:ext>
            </a:extLst>
          </p:cNvPr>
          <p:cNvSpPr>
            <a:spLocks noGrp="1"/>
          </p:cNvSpPr>
          <p:nvPr>
            <p:ph idx="1"/>
          </p:nvPr>
        </p:nvSpPr>
        <p:spPr/>
        <p:txBody>
          <a:bodyPr/>
          <a:lstStyle/>
          <a:p>
            <a:r>
              <a:rPr lang="en-US" dirty="0">
                <a:solidFill>
                  <a:schemeClr val="bg1"/>
                </a:solidFill>
              </a:rPr>
              <a:t>Ground 4: The Right to request delisting when the personal data have been unlawfully processed (Article 17.1.d)</a:t>
            </a:r>
          </a:p>
          <a:p>
            <a:r>
              <a:rPr lang="en-US" dirty="0">
                <a:solidFill>
                  <a:schemeClr val="bg1"/>
                </a:solidFill>
              </a:rPr>
              <a:t>The notion of unlawful processing shall first be interpreted in view of Article 6 GDPR dedicated to lawfulness of processing. Other principles established under the GDPR (such as principles of Article 5 GDPR or of other provisions of Chapter II) may serve such interpretation. This notion shall secondly be interpreted broadly, as the infringement of a legal provision other than the GDPR</a:t>
            </a:r>
            <a:endParaRPr lang="nl-NL" dirty="0">
              <a:solidFill>
                <a:schemeClr val="bg1"/>
              </a:solidFill>
            </a:endParaRPr>
          </a:p>
        </p:txBody>
      </p:sp>
    </p:spTree>
    <p:extLst>
      <p:ext uri="{BB962C8B-B14F-4D97-AF65-F5344CB8AC3E}">
        <p14:creationId xmlns:p14="http://schemas.microsoft.com/office/powerpoint/2010/main" val="180780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pPr algn="l"/>
            <a:r>
              <a:rPr lang="nl-NL" dirty="0">
                <a:solidFill>
                  <a:schemeClr val="bg1"/>
                </a:solidFill>
              </a:rPr>
              <a:t>(1) Case </a:t>
            </a:r>
            <a:r>
              <a:rPr lang="nl-NL" dirty="0" err="1">
                <a:solidFill>
                  <a:schemeClr val="bg1"/>
                </a:solidFill>
              </a:rPr>
              <a:t>law</a:t>
            </a:r>
            <a:endParaRPr lang="nl-NL" dirty="0">
              <a:solidFill>
                <a:schemeClr val="bg1"/>
              </a:solidFill>
            </a:endParaRPr>
          </a:p>
          <a:p>
            <a:pPr algn="l"/>
            <a:r>
              <a:rPr lang="nl-NL" dirty="0">
                <a:solidFill>
                  <a:schemeClr val="bg1"/>
                </a:solidFill>
              </a:rPr>
              <a:t>(2) R</a:t>
            </a:r>
            <a:r>
              <a:rPr lang="nl-NL" i="0" dirty="0">
                <a:solidFill>
                  <a:schemeClr val="bg1"/>
                </a:solidFill>
                <a:effectLst/>
                <a:latin typeface="PT Sans"/>
              </a:rPr>
              <a:t>ight </a:t>
            </a:r>
            <a:r>
              <a:rPr lang="nl-NL" i="0" dirty="0" err="1">
                <a:solidFill>
                  <a:schemeClr val="bg1"/>
                </a:solidFill>
                <a:effectLst/>
                <a:latin typeface="PT Sans"/>
              </a:rPr>
              <a:t>to</a:t>
            </a:r>
            <a:r>
              <a:rPr lang="nl-NL" i="0" dirty="0">
                <a:solidFill>
                  <a:schemeClr val="bg1"/>
                </a:solidFill>
                <a:effectLst/>
                <a:latin typeface="PT Sans"/>
              </a:rPr>
              <a:t> </a:t>
            </a:r>
            <a:r>
              <a:rPr lang="nl-NL" i="0" dirty="0" err="1">
                <a:solidFill>
                  <a:schemeClr val="bg1"/>
                </a:solidFill>
                <a:effectLst/>
                <a:latin typeface="PT Sans"/>
              </a:rPr>
              <a:t>be</a:t>
            </a:r>
            <a:r>
              <a:rPr lang="nl-NL" i="0" dirty="0">
                <a:solidFill>
                  <a:schemeClr val="bg1"/>
                </a:solidFill>
                <a:effectLst/>
                <a:latin typeface="PT Sans"/>
              </a:rPr>
              <a:t> </a:t>
            </a:r>
            <a:r>
              <a:rPr lang="nl-NL" i="0" dirty="0" err="1">
                <a:solidFill>
                  <a:schemeClr val="bg1"/>
                </a:solidFill>
                <a:effectLst/>
                <a:latin typeface="PT Sans"/>
              </a:rPr>
              <a:t>Forgotten</a:t>
            </a:r>
            <a:endParaRPr lang="nl-NL" dirty="0">
              <a:solidFill>
                <a:schemeClr val="bg1"/>
              </a:solidFill>
              <a:latin typeface="PT Sans"/>
            </a:endParaRPr>
          </a:p>
          <a:p>
            <a:pPr algn="l"/>
            <a:r>
              <a:rPr lang="nl-NL" dirty="0">
                <a:solidFill>
                  <a:schemeClr val="bg1"/>
                </a:solidFill>
              </a:rPr>
              <a:t>(3) </a:t>
            </a:r>
            <a:r>
              <a:rPr lang="nl-NL" dirty="0">
                <a:solidFill>
                  <a:schemeClr val="bg1"/>
                </a:solidFill>
                <a:latin typeface="Arial" panose="020B0604020202020204" pitchFamily="34" charset="0"/>
              </a:rPr>
              <a:t>D</a:t>
            </a:r>
            <a:r>
              <a:rPr lang="nl-NL" i="0" dirty="0">
                <a:solidFill>
                  <a:schemeClr val="bg1"/>
                </a:solidFill>
                <a:effectLst/>
                <a:latin typeface="Arial" panose="020B0604020202020204" pitchFamily="34" charset="0"/>
              </a:rPr>
              <a:t>ata </a:t>
            </a:r>
            <a:r>
              <a:rPr lang="nl-NL" i="0" dirty="0" err="1">
                <a:solidFill>
                  <a:schemeClr val="bg1"/>
                </a:solidFill>
                <a:effectLst/>
                <a:latin typeface="Arial" panose="020B0604020202020204" pitchFamily="34" charset="0"/>
              </a:rPr>
              <a:t>Portability</a:t>
            </a:r>
            <a:endParaRPr lang="nl-NL" dirty="0">
              <a:solidFill>
                <a:schemeClr val="bg1"/>
              </a:solidFill>
              <a:latin typeface="Arial" panose="020B0604020202020204" pitchFamily="34" charset="0"/>
            </a:endParaRPr>
          </a:p>
          <a:p>
            <a:pPr algn="l"/>
            <a:r>
              <a:rPr lang="nl-NL" dirty="0">
                <a:solidFill>
                  <a:schemeClr val="bg1"/>
                </a:solidFill>
              </a:rPr>
              <a:t>(4) </a:t>
            </a:r>
            <a:r>
              <a:rPr lang="en-US" i="0" dirty="0">
                <a:solidFill>
                  <a:schemeClr val="bg1"/>
                </a:solidFill>
                <a:effectLst/>
                <a:latin typeface="Arial" panose="020B0604020202020204" pitchFamily="34" charset="0"/>
              </a:rPr>
              <a:t>Automated individual decision-making and Profiling</a:t>
            </a: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AE010-B407-4294-BD97-723F14B706B6}"/>
              </a:ext>
            </a:extLst>
          </p:cNvPr>
          <p:cNvSpPr>
            <a:spLocks noGrp="1"/>
          </p:cNvSpPr>
          <p:nvPr>
            <p:ph type="title"/>
          </p:nvPr>
        </p:nvSpPr>
        <p:spPr/>
        <p:txBody>
          <a:bodyPr/>
          <a:lstStyle/>
          <a:p>
            <a:r>
              <a:rPr lang="nl-NL" dirty="0"/>
              <a:t>(2) R</a:t>
            </a:r>
            <a:r>
              <a:rPr lang="nl-NL" i="0" dirty="0">
                <a:effectLst/>
                <a:latin typeface="PT Sans"/>
              </a:rPr>
              <a:t>ight </a:t>
            </a:r>
            <a:r>
              <a:rPr lang="nl-NL" i="0" dirty="0" err="1">
                <a:effectLst/>
                <a:latin typeface="PT Sans"/>
              </a:rPr>
              <a:t>to</a:t>
            </a:r>
            <a:r>
              <a:rPr lang="nl-NL" i="0" dirty="0">
                <a:effectLst/>
                <a:latin typeface="PT Sans"/>
              </a:rPr>
              <a:t> </a:t>
            </a:r>
            <a:r>
              <a:rPr lang="nl-NL" i="0" dirty="0" err="1">
                <a:effectLst/>
                <a:latin typeface="PT Sans"/>
              </a:rPr>
              <a:t>be</a:t>
            </a:r>
            <a:r>
              <a:rPr lang="nl-NL" i="0" dirty="0">
                <a:effectLst/>
                <a:latin typeface="PT Sans"/>
              </a:rPr>
              <a:t> </a:t>
            </a:r>
            <a:r>
              <a:rPr lang="nl-NL" i="0" dirty="0" err="1">
                <a:effectLst/>
                <a:latin typeface="PT Sans"/>
              </a:rPr>
              <a:t>Forgotten</a:t>
            </a:r>
            <a:endParaRPr lang="nl-NL" dirty="0"/>
          </a:p>
        </p:txBody>
      </p:sp>
      <p:sp>
        <p:nvSpPr>
          <p:cNvPr id="3" name="Tijdelijke aanduiding voor inhoud 2">
            <a:extLst>
              <a:ext uri="{FF2B5EF4-FFF2-40B4-BE49-F238E27FC236}">
                <a16:creationId xmlns:a16="http://schemas.microsoft.com/office/drawing/2014/main" id="{90A85E58-7A81-48F8-875D-9F454C168522}"/>
              </a:ext>
            </a:extLst>
          </p:cNvPr>
          <p:cNvSpPr>
            <a:spLocks noGrp="1"/>
          </p:cNvSpPr>
          <p:nvPr>
            <p:ph idx="1"/>
          </p:nvPr>
        </p:nvSpPr>
        <p:spPr/>
        <p:txBody>
          <a:bodyPr/>
          <a:lstStyle/>
          <a:p>
            <a:r>
              <a:rPr lang="en-US" dirty="0">
                <a:solidFill>
                  <a:schemeClr val="bg1"/>
                </a:solidFill>
              </a:rPr>
              <a:t>Ground 5: The Right to request delisting when the personal data have to be erased for compliance with a legal obligation (Article 17.1.e)</a:t>
            </a:r>
          </a:p>
          <a:p>
            <a:r>
              <a:rPr lang="en-US" dirty="0">
                <a:solidFill>
                  <a:schemeClr val="bg1"/>
                </a:solidFill>
              </a:rPr>
              <a:t>Compliance with a legal obligation may result from an injunction, an express request by national or EU law for being under a “legal obligation to erase” or the mere breach by the search engine provider of the retention period. For illustrative purposes, the retention period of data is set by a text but would not be complied with (but this hypothesis mainly concerns public files). This case could maybe encompass the hypothesis of non-anonymized or identifying data available in open data.</a:t>
            </a:r>
            <a:endParaRPr lang="nl-NL" dirty="0">
              <a:solidFill>
                <a:schemeClr val="bg1"/>
              </a:solidFill>
            </a:endParaRPr>
          </a:p>
        </p:txBody>
      </p:sp>
    </p:spTree>
    <p:extLst>
      <p:ext uri="{BB962C8B-B14F-4D97-AF65-F5344CB8AC3E}">
        <p14:creationId xmlns:p14="http://schemas.microsoft.com/office/powerpoint/2010/main" val="1719385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AE010-B407-4294-BD97-723F14B706B6}"/>
              </a:ext>
            </a:extLst>
          </p:cNvPr>
          <p:cNvSpPr>
            <a:spLocks noGrp="1"/>
          </p:cNvSpPr>
          <p:nvPr>
            <p:ph type="title"/>
          </p:nvPr>
        </p:nvSpPr>
        <p:spPr/>
        <p:txBody>
          <a:bodyPr/>
          <a:lstStyle/>
          <a:p>
            <a:r>
              <a:rPr lang="nl-NL" dirty="0"/>
              <a:t>(2) R</a:t>
            </a:r>
            <a:r>
              <a:rPr lang="nl-NL" i="0" dirty="0">
                <a:effectLst/>
                <a:latin typeface="PT Sans"/>
              </a:rPr>
              <a:t>ight </a:t>
            </a:r>
            <a:r>
              <a:rPr lang="nl-NL" i="0" dirty="0" err="1">
                <a:effectLst/>
                <a:latin typeface="PT Sans"/>
              </a:rPr>
              <a:t>to</a:t>
            </a:r>
            <a:r>
              <a:rPr lang="nl-NL" i="0" dirty="0">
                <a:effectLst/>
                <a:latin typeface="PT Sans"/>
              </a:rPr>
              <a:t> </a:t>
            </a:r>
            <a:r>
              <a:rPr lang="nl-NL" i="0" dirty="0" err="1">
                <a:effectLst/>
                <a:latin typeface="PT Sans"/>
              </a:rPr>
              <a:t>be</a:t>
            </a:r>
            <a:r>
              <a:rPr lang="nl-NL" i="0" dirty="0">
                <a:effectLst/>
                <a:latin typeface="PT Sans"/>
              </a:rPr>
              <a:t> </a:t>
            </a:r>
            <a:r>
              <a:rPr lang="nl-NL" i="0" dirty="0" err="1">
                <a:effectLst/>
                <a:latin typeface="PT Sans"/>
              </a:rPr>
              <a:t>Forgotten</a:t>
            </a:r>
            <a:endParaRPr lang="nl-NL" dirty="0"/>
          </a:p>
        </p:txBody>
      </p:sp>
      <p:sp>
        <p:nvSpPr>
          <p:cNvPr id="3" name="Tijdelijke aanduiding voor inhoud 2">
            <a:extLst>
              <a:ext uri="{FF2B5EF4-FFF2-40B4-BE49-F238E27FC236}">
                <a16:creationId xmlns:a16="http://schemas.microsoft.com/office/drawing/2014/main" id="{90A85E58-7A81-48F8-875D-9F454C168522}"/>
              </a:ext>
            </a:extLst>
          </p:cNvPr>
          <p:cNvSpPr>
            <a:spLocks noGrp="1"/>
          </p:cNvSpPr>
          <p:nvPr>
            <p:ph idx="1"/>
          </p:nvPr>
        </p:nvSpPr>
        <p:spPr/>
        <p:txBody>
          <a:bodyPr/>
          <a:lstStyle/>
          <a:p>
            <a:r>
              <a:rPr lang="en-US" dirty="0">
                <a:solidFill>
                  <a:schemeClr val="bg1"/>
                </a:solidFill>
              </a:rPr>
              <a:t>Ground 6: The Right to request delisting when the personal data have been collected in relation to the offer of information society services (ISS) to a child (Article 17.1.f)</a:t>
            </a:r>
          </a:p>
          <a:p>
            <a:r>
              <a:rPr lang="en-US" dirty="0">
                <a:solidFill>
                  <a:schemeClr val="bg1"/>
                </a:solidFill>
              </a:rPr>
              <a:t>In view of their specific responsibilities, and subject to the application of Article 17.3 GDPR, they would have to delist a content relating to a child pursuant to Article 17.1.c GDPR, acknowledging that being a child is a valid “ground relating to a particular situation” (Article 21 GDPR) and that “children merit specific protection with regard to their personal data” (Recital 38 GDPR). In such case, the context of the collection of personal data by the original controller must be considered. In particular, the date of the beginning of the processing by the original website must be taken into account when a data subject requests the delisting of a content.</a:t>
            </a:r>
            <a:endParaRPr lang="nl-NL" dirty="0">
              <a:solidFill>
                <a:schemeClr val="bg1"/>
              </a:solidFill>
            </a:endParaRPr>
          </a:p>
        </p:txBody>
      </p:sp>
    </p:spTree>
    <p:extLst>
      <p:ext uri="{BB962C8B-B14F-4D97-AF65-F5344CB8AC3E}">
        <p14:creationId xmlns:p14="http://schemas.microsoft.com/office/powerpoint/2010/main" val="248325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AE010-B407-4294-BD97-723F14B706B6}"/>
              </a:ext>
            </a:extLst>
          </p:cNvPr>
          <p:cNvSpPr>
            <a:spLocks noGrp="1"/>
          </p:cNvSpPr>
          <p:nvPr>
            <p:ph type="title"/>
          </p:nvPr>
        </p:nvSpPr>
        <p:spPr/>
        <p:txBody>
          <a:bodyPr/>
          <a:lstStyle/>
          <a:p>
            <a:pPr algn="l"/>
            <a:r>
              <a:rPr lang="nl-NL" dirty="0"/>
              <a:t>(3) </a:t>
            </a:r>
            <a:r>
              <a:rPr lang="nl-NL" dirty="0">
                <a:latin typeface="Arial" panose="020B0604020202020204" pitchFamily="34" charset="0"/>
              </a:rPr>
              <a:t>D</a:t>
            </a:r>
            <a:r>
              <a:rPr lang="nl-NL" i="0" dirty="0">
                <a:effectLst/>
                <a:latin typeface="Arial" panose="020B0604020202020204" pitchFamily="34" charset="0"/>
              </a:rPr>
              <a:t>ata </a:t>
            </a:r>
            <a:r>
              <a:rPr lang="nl-NL" i="0" dirty="0" err="1">
                <a:effectLst/>
                <a:latin typeface="Arial" panose="020B0604020202020204" pitchFamily="34" charset="0"/>
              </a:rPr>
              <a:t>Portability</a:t>
            </a:r>
            <a:endParaRPr lang="nl-NL" dirty="0">
              <a:latin typeface="Arial" panose="020B0604020202020204" pitchFamily="34" charset="0"/>
            </a:endParaRPr>
          </a:p>
        </p:txBody>
      </p:sp>
      <p:sp>
        <p:nvSpPr>
          <p:cNvPr id="3" name="Tijdelijke aanduiding voor inhoud 2">
            <a:extLst>
              <a:ext uri="{FF2B5EF4-FFF2-40B4-BE49-F238E27FC236}">
                <a16:creationId xmlns:a16="http://schemas.microsoft.com/office/drawing/2014/main" id="{90A85E58-7A81-48F8-875D-9F454C168522}"/>
              </a:ext>
            </a:extLst>
          </p:cNvPr>
          <p:cNvSpPr>
            <a:spLocks noGrp="1"/>
          </p:cNvSpPr>
          <p:nvPr>
            <p:ph idx="1"/>
          </p:nvPr>
        </p:nvSpPr>
        <p:spPr/>
        <p:txBody>
          <a:bodyPr>
            <a:normAutofit fontScale="92500" lnSpcReduction="10000"/>
          </a:bodyPr>
          <a:lstStyle/>
          <a:p>
            <a:r>
              <a:rPr lang="en-US" sz="1800" b="1" i="0" u="none" strike="noStrike" baseline="0" dirty="0">
                <a:solidFill>
                  <a:schemeClr val="bg1"/>
                </a:solidFill>
                <a:latin typeface="Times New Roman" panose="02020603050405020304" pitchFamily="18" charset="0"/>
              </a:rPr>
              <a:t>Guidelines on the right to data portability Adopted on 13 December 2016 As last Revised and adopted on 5 April 2017 </a:t>
            </a:r>
          </a:p>
          <a:p>
            <a:r>
              <a:rPr lang="en-US" sz="1800" b="1" i="0" u="none" strike="noStrike" baseline="0" dirty="0">
                <a:solidFill>
                  <a:schemeClr val="bg1"/>
                </a:solidFill>
                <a:latin typeface="Times New Roman" panose="02020603050405020304" pitchFamily="18" charset="0"/>
              </a:rPr>
              <a:t>(1) A right to receive personal data: </a:t>
            </a:r>
            <a:r>
              <a:rPr lang="en-US" sz="1800" b="0" i="0" u="none" strike="noStrike" baseline="0" dirty="0">
                <a:solidFill>
                  <a:schemeClr val="bg1"/>
                </a:solidFill>
                <a:latin typeface="Times New Roman" panose="02020603050405020304" pitchFamily="18" charset="0"/>
              </a:rPr>
              <a:t>data portability complements the right of access. One specificity of data portability lies in the fact that it offers an easy way for data subjects to manage and reuse personal data themselves. These data should be received “</a:t>
            </a:r>
            <a:r>
              <a:rPr lang="en-US" sz="1800" b="0" i="1" u="none" strike="noStrike" baseline="0" dirty="0">
                <a:solidFill>
                  <a:schemeClr val="bg1"/>
                </a:solidFill>
                <a:latin typeface="Times New Roman" panose="02020603050405020304" pitchFamily="18" charset="0"/>
              </a:rPr>
              <a:t>in a structured, commonly used and machine-readable format”</a:t>
            </a:r>
            <a:r>
              <a:rPr lang="en-US" sz="1800" b="0" i="0" u="none" strike="noStrike" baseline="0" dirty="0">
                <a:solidFill>
                  <a:schemeClr val="bg1"/>
                </a:solidFill>
                <a:latin typeface="Times New Roman" panose="02020603050405020304" pitchFamily="18" charset="0"/>
              </a:rPr>
              <a:t>. For example, a data subject might be interested in retrieving his current playlist (or a history of listened tracks) from a music streaming service, to find out how many times he listened to specific tracks, or to check which music he wants to purchase or listen to on another platform. </a:t>
            </a:r>
            <a:r>
              <a:rPr lang="en-US" sz="1800" b="1" i="0" u="none" strike="noStrike" baseline="0" dirty="0">
                <a:solidFill>
                  <a:schemeClr val="bg1"/>
                </a:solidFill>
                <a:latin typeface="Times New Roman" panose="02020603050405020304" pitchFamily="18" charset="0"/>
              </a:rPr>
              <a:t> </a:t>
            </a:r>
          </a:p>
          <a:p>
            <a:pPr algn="l"/>
            <a:r>
              <a:rPr lang="en-US" b="1" dirty="0">
                <a:solidFill>
                  <a:schemeClr val="bg1"/>
                </a:solidFill>
                <a:latin typeface="Times New Roman" panose="02020603050405020304" pitchFamily="18" charset="0"/>
              </a:rPr>
              <a:t>(2) </a:t>
            </a:r>
            <a:r>
              <a:rPr lang="en-US" sz="1800" b="1" i="0" u="none" strike="noStrike" baseline="0" dirty="0">
                <a:solidFill>
                  <a:schemeClr val="bg1"/>
                </a:solidFill>
                <a:latin typeface="Times New Roman" panose="02020603050405020304" pitchFamily="18" charset="0"/>
              </a:rPr>
              <a:t>A right to transmit personal data from one data controller to another data controller : </a:t>
            </a:r>
            <a:r>
              <a:rPr lang="en-US" sz="1800" b="0" i="0" u="none" strike="noStrike" baseline="0" dirty="0">
                <a:solidFill>
                  <a:schemeClr val="bg1"/>
                </a:solidFill>
                <a:latin typeface="Times New Roman" panose="02020603050405020304" pitchFamily="18" charset="0"/>
              </a:rPr>
              <a:t>In this respect, recital 68 encourages data controllers to develop interoperable formats that enable data portability5 but without creating an obligation for controllers to adopt or maintain processing systems which are technically compatible6. The GDPR does, however, prohibit controllers from establishing barriers to the transmission. </a:t>
            </a:r>
          </a:p>
          <a:p>
            <a:endParaRPr lang="en-US" sz="1800" b="0" i="0" u="none" strike="noStrike" baseline="0" dirty="0">
              <a:solidFill>
                <a:schemeClr val="bg1"/>
              </a:solidFill>
              <a:latin typeface="Times New Roman" panose="02020603050405020304" pitchFamily="18" charset="0"/>
            </a:endParaRPr>
          </a:p>
          <a:p>
            <a:endParaRPr lang="en-US" sz="1800" b="1" i="0" u="none" strike="noStrike" baseline="0" dirty="0">
              <a:solidFill>
                <a:schemeClr val="bg1"/>
              </a:solidFill>
              <a:latin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312596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AE010-B407-4294-BD97-723F14B706B6}"/>
              </a:ext>
            </a:extLst>
          </p:cNvPr>
          <p:cNvSpPr>
            <a:spLocks noGrp="1"/>
          </p:cNvSpPr>
          <p:nvPr>
            <p:ph type="title"/>
          </p:nvPr>
        </p:nvSpPr>
        <p:spPr/>
        <p:txBody>
          <a:bodyPr/>
          <a:lstStyle/>
          <a:p>
            <a:r>
              <a:rPr lang="nl-NL" dirty="0"/>
              <a:t>(3) </a:t>
            </a:r>
            <a:r>
              <a:rPr lang="nl-NL" dirty="0">
                <a:latin typeface="Arial" panose="020B0604020202020204" pitchFamily="34" charset="0"/>
              </a:rPr>
              <a:t>D</a:t>
            </a:r>
            <a:r>
              <a:rPr lang="nl-NL" i="0" dirty="0">
                <a:effectLst/>
                <a:latin typeface="Arial" panose="020B0604020202020204" pitchFamily="34" charset="0"/>
              </a:rPr>
              <a:t>ata </a:t>
            </a:r>
            <a:r>
              <a:rPr lang="nl-NL" i="0" dirty="0" err="1">
                <a:effectLst/>
                <a:latin typeface="Arial" panose="020B0604020202020204" pitchFamily="34" charset="0"/>
              </a:rPr>
              <a:t>Portability</a:t>
            </a:r>
            <a:endParaRPr lang="nl-NL" dirty="0"/>
          </a:p>
        </p:txBody>
      </p:sp>
      <p:sp>
        <p:nvSpPr>
          <p:cNvPr id="3" name="Tijdelijke aanduiding voor inhoud 2">
            <a:extLst>
              <a:ext uri="{FF2B5EF4-FFF2-40B4-BE49-F238E27FC236}">
                <a16:creationId xmlns:a16="http://schemas.microsoft.com/office/drawing/2014/main" id="{90A85E58-7A81-48F8-875D-9F454C168522}"/>
              </a:ext>
            </a:extLst>
          </p:cNvPr>
          <p:cNvSpPr>
            <a:spLocks noGrp="1"/>
          </p:cNvSpPr>
          <p:nvPr>
            <p:ph idx="1"/>
          </p:nvPr>
        </p:nvSpPr>
        <p:spPr/>
        <p:txBody>
          <a:bodyPr>
            <a:normAutofit fontScale="92500" lnSpcReduction="10000"/>
          </a:bodyPr>
          <a:lstStyle/>
          <a:p>
            <a:pPr algn="l"/>
            <a:r>
              <a:rPr lang="nl-NL" dirty="0">
                <a:solidFill>
                  <a:schemeClr val="bg1"/>
                </a:solidFill>
              </a:rPr>
              <a:t>(3) </a:t>
            </a:r>
            <a:r>
              <a:rPr lang="nl-NL" sz="1800" b="1" i="0" u="none" strike="noStrike" baseline="0" dirty="0" err="1">
                <a:solidFill>
                  <a:schemeClr val="bg1"/>
                </a:solidFill>
                <a:latin typeface="Times New Roman" panose="02020603050405020304" pitchFamily="18" charset="0"/>
              </a:rPr>
              <a:t>Controllership</a:t>
            </a:r>
            <a:r>
              <a:rPr lang="nl-NL" sz="1800" b="1" i="0" u="none" strike="noStrike" baseline="0" dirty="0">
                <a:solidFill>
                  <a:schemeClr val="bg1"/>
                </a:solidFill>
                <a:latin typeface="Times New Roman" panose="02020603050405020304" pitchFamily="18" charset="0"/>
              </a:rPr>
              <a:t>: </a:t>
            </a:r>
            <a:r>
              <a:rPr lang="en-US" sz="1800" b="0" i="0" u="none" strike="noStrike" baseline="0" dirty="0">
                <a:solidFill>
                  <a:schemeClr val="bg1"/>
                </a:solidFill>
                <a:latin typeface="Times New Roman" panose="02020603050405020304" pitchFamily="18" charset="0"/>
              </a:rPr>
              <a:t>Data controllers answering a data portability request have no specific obligation to check and verify the quality of the data before transmitting it. Of course, these data should already be accurate, and up to date, according to the principles stated in Art 5(1) of the GDPR. Moreover, data portability does not impose an obligation on the data controller to retain personal data for longer than is necessary or beyond any specified retention period10. Importantly, there is no additional requirement to retain data beyond the otherwise applicable retention periods, simply to serve any potential future data portability request. </a:t>
            </a:r>
          </a:p>
          <a:p>
            <a:pPr algn="l"/>
            <a:endParaRPr lang="nl-NL" sz="1800" b="0" i="0" u="none" strike="noStrike" baseline="0" dirty="0">
              <a:solidFill>
                <a:schemeClr val="bg1"/>
              </a:solidFill>
              <a:latin typeface="Times New Roman" panose="02020603050405020304" pitchFamily="18" charset="0"/>
            </a:endParaRPr>
          </a:p>
          <a:p>
            <a:r>
              <a:rPr lang="en-US" sz="1800" b="1" i="0" u="none" strike="noStrike" baseline="0" dirty="0">
                <a:solidFill>
                  <a:schemeClr val="bg1"/>
                </a:solidFill>
                <a:latin typeface="Times New Roman" panose="02020603050405020304" pitchFamily="18" charset="0"/>
              </a:rPr>
              <a:t>Data portability vs. other rights of data subjects</a:t>
            </a:r>
            <a:r>
              <a:rPr lang="nl-NL" sz="1800" b="1" i="0" u="none" strike="noStrike" baseline="0" dirty="0">
                <a:solidFill>
                  <a:schemeClr val="bg1"/>
                </a:solidFill>
                <a:latin typeface="Times New Roman" panose="02020603050405020304" pitchFamily="18" charset="0"/>
              </a:rPr>
              <a:t>: </a:t>
            </a:r>
            <a:r>
              <a:rPr lang="en-US" sz="1800" b="0" i="0" u="none" strike="noStrike" baseline="0" dirty="0">
                <a:solidFill>
                  <a:schemeClr val="bg1"/>
                </a:solidFill>
                <a:latin typeface="Times New Roman" panose="02020603050405020304" pitchFamily="18" charset="0"/>
              </a:rPr>
              <a:t>if the data subject wants to exercise his or her right to erasure (“right to be forgotten” under Article 17), data portability cannot be used by a data controller as a way of delaying or refusing such erasure. Should a data subject discover that personal data requested under the right to data portability does not fully address his or her request, any further request for personal data under a right of access should be fully complied with, in accordance with Article 15 of the GDPR. </a:t>
            </a:r>
          </a:p>
        </p:txBody>
      </p:sp>
    </p:spTree>
    <p:extLst>
      <p:ext uri="{BB962C8B-B14F-4D97-AF65-F5344CB8AC3E}">
        <p14:creationId xmlns:p14="http://schemas.microsoft.com/office/powerpoint/2010/main" val="529152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AE010-B407-4294-BD97-723F14B706B6}"/>
              </a:ext>
            </a:extLst>
          </p:cNvPr>
          <p:cNvSpPr>
            <a:spLocks noGrp="1"/>
          </p:cNvSpPr>
          <p:nvPr>
            <p:ph type="title"/>
          </p:nvPr>
        </p:nvSpPr>
        <p:spPr/>
        <p:txBody>
          <a:bodyPr/>
          <a:lstStyle/>
          <a:p>
            <a:r>
              <a:rPr lang="nl-NL" dirty="0"/>
              <a:t>(3) </a:t>
            </a:r>
            <a:r>
              <a:rPr lang="nl-NL" dirty="0">
                <a:latin typeface="Arial" panose="020B0604020202020204" pitchFamily="34" charset="0"/>
              </a:rPr>
              <a:t>D</a:t>
            </a:r>
            <a:r>
              <a:rPr lang="nl-NL" i="0" dirty="0">
                <a:effectLst/>
                <a:latin typeface="Arial" panose="020B0604020202020204" pitchFamily="34" charset="0"/>
              </a:rPr>
              <a:t>ata </a:t>
            </a:r>
            <a:r>
              <a:rPr lang="nl-NL" i="0" dirty="0" err="1">
                <a:effectLst/>
                <a:latin typeface="Arial" panose="020B0604020202020204" pitchFamily="34" charset="0"/>
              </a:rPr>
              <a:t>Portability</a:t>
            </a:r>
            <a:endParaRPr lang="nl-NL" dirty="0"/>
          </a:p>
        </p:txBody>
      </p:sp>
      <p:sp>
        <p:nvSpPr>
          <p:cNvPr id="3" name="Tijdelijke aanduiding voor inhoud 2">
            <a:extLst>
              <a:ext uri="{FF2B5EF4-FFF2-40B4-BE49-F238E27FC236}">
                <a16:creationId xmlns:a16="http://schemas.microsoft.com/office/drawing/2014/main" id="{90A85E58-7A81-48F8-875D-9F454C168522}"/>
              </a:ext>
            </a:extLst>
          </p:cNvPr>
          <p:cNvSpPr>
            <a:spLocks noGrp="1"/>
          </p:cNvSpPr>
          <p:nvPr>
            <p:ph idx="1"/>
          </p:nvPr>
        </p:nvSpPr>
        <p:spPr/>
        <p:txBody>
          <a:bodyPr>
            <a:normAutofit fontScale="92500" lnSpcReduction="20000"/>
          </a:bodyPr>
          <a:lstStyle/>
          <a:p>
            <a:r>
              <a:rPr lang="en-US" sz="1800" b="1" i="0" u="none" strike="noStrike" baseline="0" dirty="0">
                <a:solidFill>
                  <a:schemeClr val="bg1"/>
                </a:solidFill>
                <a:latin typeface="Times New Roman" panose="02020603050405020304" pitchFamily="18" charset="0"/>
              </a:rPr>
              <a:t>Which processing operations are covered by the right to data portability? </a:t>
            </a:r>
            <a:r>
              <a:rPr lang="en-US" sz="1800" b="0" i="0" u="none" strike="noStrike" baseline="0" dirty="0">
                <a:solidFill>
                  <a:schemeClr val="bg1"/>
                </a:solidFill>
                <a:latin typeface="Times New Roman" panose="02020603050405020304" pitchFamily="18" charset="0"/>
              </a:rPr>
              <a:t>As an example, the titles of books purchased by an individual from an online bookstore, or the songs listened to via a music streaming service are examples of personal data that are generally within the scope of data portability, because they are processed on the basis of the performance of a contract to which the data subject is a party. </a:t>
            </a:r>
          </a:p>
          <a:p>
            <a:pPr algn="l"/>
            <a:endParaRPr lang="nl-NL" sz="1800" b="0" i="0" u="none" strike="noStrike" baseline="0" dirty="0">
              <a:solidFill>
                <a:schemeClr val="bg1"/>
              </a:solidFill>
              <a:latin typeface="Times New Roman" panose="02020603050405020304" pitchFamily="18" charset="0"/>
            </a:endParaRPr>
          </a:p>
          <a:p>
            <a:r>
              <a:rPr lang="en-US" sz="1800" b="1" i="0" u="none" strike="noStrike" baseline="0" dirty="0">
                <a:solidFill>
                  <a:schemeClr val="bg1"/>
                </a:solidFill>
                <a:latin typeface="Times New Roman" panose="02020603050405020304" pitchFamily="18" charset="0"/>
              </a:rPr>
              <a:t>What personal data must be included? </a:t>
            </a:r>
          </a:p>
          <a:p>
            <a:r>
              <a:rPr lang="en-US" sz="1800" b="0" i="0" u="none" strike="noStrike" baseline="0" dirty="0">
                <a:solidFill>
                  <a:schemeClr val="bg1"/>
                </a:solidFill>
                <a:latin typeface="Times New Roman" panose="02020603050405020304" pitchFamily="18" charset="0"/>
              </a:rPr>
              <a:t>personal data concerning the data subject: In many circumstances, data controllers will process information that contains the personal data of several data subjects. Where this is the case, data controllers should not take an overly restrictive interpretation of the sentence “personal data concerning the data subject”. As an example, telephone, interpersonal messaging or VoIP records may include (in the subscriber’s account history) details of third parties involved in incoming and outgoing calls. Although records will therefore contain personal data concerning multiple people, subscribers should be able to have these records provided to them in response to data portability requests, because the records are (also) concerning the data subject. </a:t>
            </a:r>
            <a:endParaRPr lang="nl-NL" dirty="0">
              <a:solidFill>
                <a:schemeClr val="bg1"/>
              </a:solidFill>
            </a:endParaRPr>
          </a:p>
        </p:txBody>
      </p:sp>
    </p:spTree>
    <p:extLst>
      <p:ext uri="{BB962C8B-B14F-4D97-AF65-F5344CB8AC3E}">
        <p14:creationId xmlns:p14="http://schemas.microsoft.com/office/powerpoint/2010/main" val="1864163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AE010-B407-4294-BD97-723F14B706B6}"/>
              </a:ext>
            </a:extLst>
          </p:cNvPr>
          <p:cNvSpPr>
            <a:spLocks noGrp="1"/>
          </p:cNvSpPr>
          <p:nvPr>
            <p:ph type="title"/>
          </p:nvPr>
        </p:nvSpPr>
        <p:spPr/>
        <p:txBody>
          <a:bodyPr/>
          <a:lstStyle/>
          <a:p>
            <a:r>
              <a:rPr lang="nl-NL" dirty="0"/>
              <a:t>(3) </a:t>
            </a:r>
            <a:r>
              <a:rPr lang="nl-NL" dirty="0">
                <a:latin typeface="Arial" panose="020B0604020202020204" pitchFamily="34" charset="0"/>
              </a:rPr>
              <a:t>D</a:t>
            </a:r>
            <a:r>
              <a:rPr lang="nl-NL" i="0" dirty="0">
                <a:effectLst/>
                <a:latin typeface="Arial" panose="020B0604020202020204" pitchFamily="34" charset="0"/>
              </a:rPr>
              <a:t>ata </a:t>
            </a:r>
            <a:r>
              <a:rPr lang="nl-NL" i="0" dirty="0" err="1">
                <a:effectLst/>
                <a:latin typeface="Arial" panose="020B0604020202020204" pitchFamily="34" charset="0"/>
              </a:rPr>
              <a:t>Portability</a:t>
            </a:r>
            <a:endParaRPr lang="nl-NL" dirty="0"/>
          </a:p>
        </p:txBody>
      </p:sp>
      <p:sp>
        <p:nvSpPr>
          <p:cNvPr id="3" name="Tijdelijke aanduiding voor inhoud 2">
            <a:extLst>
              <a:ext uri="{FF2B5EF4-FFF2-40B4-BE49-F238E27FC236}">
                <a16:creationId xmlns:a16="http://schemas.microsoft.com/office/drawing/2014/main" id="{90A85E58-7A81-48F8-875D-9F454C168522}"/>
              </a:ext>
            </a:extLst>
          </p:cNvPr>
          <p:cNvSpPr>
            <a:spLocks noGrp="1"/>
          </p:cNvSpPr>
          <p:nvPr>
            <p:ph idx="1"/>
          </p:nvPr>
        </p:nvSpPr>
        <p:spPr/>
        <p:txBody>
          <a:bodyPr/>
          <a:lstStyle/>
          <a:p>
            <a:r>
              <a:rPr lang="en-US" dirty="0">
                <a:solidFill>
                  <a:schemeClr val="bg1"/>
                </a:solidFill>
                <a:latin typeface="Times New Roman" panose="02020603050405020304" pitchFamily="18" charset="0"/>
              </a:rPr>
              <a:t>D</a:t>
            </a:r>
            <a:r>
              <a:rPr lang="en-US" sz="1800" b="0" i="0" u="none" strike="noStrike" baseline="0" dirty="0">
                <a:solidFill>
                  <a:schemeClr val="bg1"/>
                </a:solidFill>
                <a:latin typeface="Times New Roman" panose="02020603050405020304" pitchFamily="18" charset="0"/>
              </a:rPr>
              <a:t>ata provided by the data subject There are many examples of personal data, which will be knowingly and actively “provided by” the data subject such as account data (e.g. mailing address, user name, age) submitted via online forms. Nevertheless, data “provided by” the data subject also result from the observation of his activity. As a consequence, the WP29 considers that to give its full value to this new right, “provided by” should also include the personal data that are observed from the  activities of users such as raw data processed by a smart meter or other types of connected objects, activity logs, history of website usage or search activities. </a:t>
            </a:r>
          </a:p>
          <a:p>
            <a:r>
              <a:rPr lang="en-US" sz="1800" b="0" i="0" u="none" strike="noStrike" baseline="0" dirty="0">
                <a:solidFill>
                  <a:schemeClr val="bg1"/>
                </a:solidFill>
                <a:latin typeface="Times New Roman" panose="02020603050405020304" pitchFamily="18" charset="0"/>
              </a:rPr>
              <a:t>This latter category of data does not include data that are created by the data controller (using the data observed or directly provided as input) such as a user profile created by analysis of the raw smart metering data collected. Inferred data and derived data are created by the data controller on the basis of the data “provided by the data subject”. </a:t>
            </a:r>
            <a:endParaRPr lang="nl-NL" dirty="0">
              <a:solidFill>
                <a:schemeClr val="bg1"/>
              </a:solidFill>
            </a:endParaRPr>
          </a:p>
        </p:txBody>
      </p:sp>
    </p:spTree>
    <p:extLst>
      <p:ext uri="{BB962C8B-B14F-4D97-AF65-F5344CB8AC3E}">
        <p14:creationId xmlns:p14="http://schemas.microsoft.com/office/powerpoint/2010/main" val="628191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AE010-B407-4294-BD97-723F14B706B6}"/>
              </a:ext>
            </a:extLst>
          </p:cNvPr>
          <p:cNvSpPr>
            <a:spLocks noGrp="1"/>
          </p:cNvSpPr>
          <p:nvPr>
            <p:ph type="title"/>
          </p:nvPr>
        </p:nvSpPr>
        <p:spPr/>
        <p:txBody>
          <a:bodyPr/>
          <a:lstStyle/>
          <a:p>
            <a:pPr algn="l"/>
            <a:r>
              <a:rPr lang="nl-NL" dirty="0"/>
              <a:t>(4) </a:t>
            </a:r>
            <a:r>
              <a:rPr lang="en-US" i="0" dirty="0">
                <a:effectLst/>
                <a:latin typeface="Arial" panose="020B0604020202020204" pitchFamily="34" charset="0"/>
              </a:rPr>
              <a:t>Automated individual decision-making and Profiling</a:t>
            </a:r>
          </a:p>
        </p:txBody>
      </p:sp>
      <p:sp>
        <p:nvSpPr>
          <p:cNvPr id="3" name="Tijdelijke aanduiding voor inhoud 2">
            <a:extLst>
              <a:ext uri="{FF2B5EF4-FFF2-40B4-BE49-F238E27FC236}">
                <a16:creationId xmlns:a16="http://schemas.microsoft.com/office/drawing/2014/main" id="{90A85E58-7A81-48F8-875D-9F454C168522}"/>
              </a:ext>
            </a:extLst>
          </p:cNvPr>
          <p:cNvSpPr>
            <a:spLocks noGrp="1"/>
          </p:cNvSpPr>
          <p:nvPr>
            <p:ph idx="1"/>
          </p:nvPr>
        </p:nvSpPr>
        <p:spPr/>
        <p:txBody>
          <a:bodyPr/>
          <a:lstStyle/>
          <a:p>
            <a:r>
              <a:rPr lang="en-US" sz="1800" b="1" i="0" u="none" strike="noStrike" baseline="0" dirty="0">
                <a:solidFill>
                  <a:schemeClr val="bg1"/>
                </a:solidFill>
                <a:latin typeface="Cambria" panose="02040503050406030204" pitchFamily="18" charset="0"/>
              </a:rPr>
              <a:t>Guidelines on Automated individual decision-making and Profiling for the purposes of Regulation 2016/679 </a:t>
            </a:r>
          </a:p>
          <a:p>
            <a:r>
              <a:rPr lang="en-US" sz="1800" b="0" i="0" u="none" strike="noStrike" baseline="0" dirty="0">
                <a:solidFill>
                  <a:schemeClr val="bg1"/>
                </a:solidFill>
                <a:latin typeface="Times New Roman" panose="02020603050405020304" pitchFamily="18" charset="0"/>
              </a:rPr>
              <a:t>The term “right” in the provision does not mean that Article 22(1) applies only when actively invoked by the data subject. Article 22(1) establishes a general prohibition for decision-making based solely on automated processing. This prohibition applies whether or not the data subject takes an action regarding the processing of their personal data. </a:t>
            </a:r>
            <a:endParaRPr lang="nl-NL" dirty="0">
              <a:solidFill>
                <a:schemeClr val="bg1"/>
              </a:solidFill>
            </a:endParaRPr>
          </a:p>
        </p:txBody>
      </p:sp>
    </p:spTree>
    <p:extLst>
      <p:ext uri="{BB962C8B-B14F-4D97-AF65-F5344CB8AC3E}">
        <p14:creationId xmlns:p14="http://schemas.microsoft.com/office/powerpoint/2010/main" val="1769400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18D6B-7368-4690-BE6C-A631B107F37E}"/>
              </a:ext>
            </a:extLst>
          </p:cNvPr>
          <p:cNvSpPr>
            <a:spLocks noGrp="1"/>
          </p:cNvSpPr>
          <p:nvPr>
            <p:ph type="title"/>
          </p:nvPr>
        </p:nvSpPr>
        <p:spPr/>
        <p:txBody>
          <a:bodyPr/>
          <a:lstStyle/>
          <a:p>
            <a:r>
              <a:rPr lang="nl-NL" dirty="0"/>
              <a:t>(4) </a:t>
            </a:r>
            <a:r>
              <a:rPr lang="en-US" i="0" dirty="0">
                <a:effectLst/>
                <a:latin typeface="Arial" panose="020B0604020202020204" pitchFamily="34" charset="0"/>
              </a:rPr>
              <a:t>Automated individual decision-making and Profiling</a:t>
            </a:r>
            <a:endParaRPr lang="nl-NL" dirty="0"/>
          </a:p>
        </p:txBody>
      </p:sp>
      <p:sp>
        <p:nvSpPr>
          <p:cNvPr id="3" name="Tijdelijke aanduiding voor inhoud 2">
            <a:extLst>
              <a:ext uri="{FF2B5EF4-FFF2-40B4-BE49-F238E27FC236}">
                <a16:creationId xmlns:a16="http://schemas.microsoft.com/office/drawing/2014/main" id="{E59C3DEC-6396-4E1D-8C23-F6147A63A309}"/>
              </a:ext>
            </a:extLst>
          </p:cNvPr>
          <p:cNvSpPr>
            <a:spLocks noGrp="1"/>
          </p:cNvSpPr>
          <p:nvPr>
            <p:ph idx="1"/>
          </p:nvPr>
        </p:nvSpPr>
        <p:spPr/>
        <p:txBody>
          <a:bodyPr/>
          <a:lstStyle/>
          <a:p>
            <a:r>
              <a:rPr lang="en-US" sz="1800" b="1" i="0" u="none" strike="noStrike" baseline="0" dirty="0">
                <a:solidFill>
                  <a:schemeClr val="bg1"/>
                </a:solidFill>
                <a:latin typeface="Georgia" panose="02040502050405020303" pitchFamily="18" charset="0"/>
              </a:rPr>
              <a:t>‘Decision based solely on automated processing’ </a:t>
            </a:r>
          </a:p>
          <a:p>
            <a:r>
              <a:rPr lang="en-US" sz="1800" b="0" i="0" u="none" strike="noStrike" baseline="0" dirty="0">
                <a:solidFill>
                  <a:schemeClr val="bg1"/>
                </a:solidFill>
                <a:latin typeface="Times New Roman" panose="02020603050405020304" pitchFamily="18" charset="0"/>
              </a:rPr>
              <a:t>The controller cannot avoid the Article 22 provisions by fabricating human involvement. For example, if someone routinely applies automatically generated profiles to individuals without any actual influence on the result, this would still be a decision based solely on automated processing. </a:t>
            </a:r>
          </a:p>
          <a:p>
            <a:r>
              <a:rPr lang="en-US" sz="1800" b="0" i="0" u="none" strike="noStrike" baseline="0" dirty="0">
                <a:solidFill>
                  <a:schemeClr val="bg1"/>
                </a:solidFill>
                <a:latin typeface="Times New Roman" panose="02020603050405020304" pitchFamily="18" charset="0"/>
              </a:rPr>
              <a:t>To qualify as human involvement, the controller must ensure that any oversight of the decision is meaningful, rather than just a token gesture. It should be carried out by someone who has the authority and competence to change the decision. As part of the analysis, they should consider all the relevant data. </a:t>
            </a:r>
            <a:endParaRPr lang="nl-NL" dirty="0">
              <a:solidFill>
                <a:schemeClr val="bg1"/>
              </a:solidFill>
            </a:endParaRPr>
          </a:p>
        </p:txBody>
      </p:sp>
    </p:spTree>
    <p:extLst>
      <p:ext uri="{BB962C8B-B14F-4D97-AF65-F5344CB8AC3E}">
        <p14:creationId xmlns:p14="http://schemas.microsoft.com/office/powerpoint/2010/main" val="2516812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18D6B-7368-4690-BE6C-A631B107F37E}"/>
              </a:ext>
            </a:extLst>
          </p:cNvPr>
          <p:cNvSpPr>
            <a:spLocks noGrp="1"/>
          </p:cNvSpPr>
          <p:nvPr>
            <p:ph type="title"/>
          </p:nvPr>
        </p:nvSpPr>
        <p:spPr/>
        <p:txBody>
          <a:bodyPr/>
          <a:lstStyle/>
          <a:p>
            <a:r>
              <a:rPr lang="nl-NL" dirty="0"/>
              <a:t>(4) </a:t>
            </a:r>
            <a:r>
              <a:rPr lang="en-US" i="0" dirty="0">
                <a:effectLst/>
                <a:latin typeface="Arial" panose="020B0604020202020204" pitchFamily="34" charset="0"/>
              </a:rPr>
              <a:t>Automated individual decision-making and Profiling</a:t>
            </a:r>
            <a:endParaRPr lang="nl-NL" dirty="0"/>
          </a:p>
        </p:txBody>
      </p:sp>
      <p:sp>
        <p:nvSpPr>
          <p:cNvPr id="3" name="Tijdelijke aanduiding voor inhoud 2">
            <a:extLst>
              <a:ext uri="{FF2B5EF4-FFF2-40B4-BE49-F238E27FC236}">
                <a16:creationId xmlns:a16="http://schemas.microsoft.com/office/drawing/2014/main" id="{E59C3DEC-6396-4E1D-8C23-F6147A63A309}"/>
              </a:ext>
            </a:extLst>
          </p:cNvPr>
          <p:cNvSpPr>
            <a:spLocks noGrp="1"/>
          </p:cNvSpPr>
          <p:nvPr>
            <p:ph idx="1"/>
          </p:nvPr>
        </p:nvSpPr>
        <p:spPr/>
        <p:txBody>
          <a:bodyPr/>
          <a:lstStyle/>
          <a:p>
            <a:r>
              <a:rPr lang="en-US" sz="1800" b="1" i="0" u="none" strike="noStrike" baseline="0" dirty="0">
                <a:solidFill>
                  <a:schemeClr val="bg1"/>
                </a:solidFill>
                <a:latin typeface="Georgia" panose="02040502050405020303" pitchFamily="18" charset="0"/>
              </a:rPr>
              <a:t>‘Legal’ or ‘similarly significant’ effects </a:t>
            </a:r>
          </a:p>
          <a:p>
            <a:r>
              <a:rPr lang="en-US" sz="1800" b="0" i="0" u="none" strike="noStrike" baseline="0" dirty="0">
                <a:solidFill>
                  <a:schemeClr val="bg1"/>
                </a:solidFill>
                <a:latin typeface="Times New Roman" panose="02020603050405020304" pitchFamily="18" charset="0"/>
              </a:rPr>
              <a:t>A legal effect requires that the decision, which is based on solely automated processing, affects someone’s legal rights, such as the freedom to associate with others, vote in an election, or take legal action. A legal effect may also be something that affects a person’s legal status or their rights under a contract. Examples of this type of effect include automated decisions about an individual that result in: </a:t>
            </a:r>
          </a:p>
          <a:p>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cancellation</a:t>
            </a:r>
            <a:r>
              <a:rPr lang="nl-NL" sz="1800" b="0" i="0" u="none" strike="noStrike" baseline="0" dirty="0">
                <a:solidFill>
                  <a:schemeClr val="bg1"/>
                </a:solidFill>
                <a:latin typeface="Times New Roman" panose="02020603050405020304" pitchFamily="18" charset="0"/>
              </a:rPr>
              <a:t> of a contract; </a:t>
            </a:r>
          </a:p>
          <a:p>
            <a:r>
              <a:rPr lang="en-US" sz="1800" b="0" i="0" u="none" strike="noStrike" baseline="0" dirty="0">
                <a:solidFill>
                  <a:schemeClr val="bg1"/>
                </a:solidFill>
                <a:latin typeface="Times New Roman" panose="02020603050405020304" pitchFamily="18" charset="0"/>
              </a:rPr>
              <a:t> entitlement to or denial of a particular social benefit granted by law, such as child or housing benefit; </a:t>
            </a:r>
          </a:p>
          <a:p>
            <a:r>
              <a:rPr lang="en-US" sz="1800" b="0" i="0" u="none" strike="noStrike" baseline="0" dirty="0">
                <a:solidFill>
                  <a:schemeClr val="bg1"/>
                </a:solidFill>
                <a:latin typeface="Times New Roman" panose="02020603050405020304" pitchFamily="18" charset="0"/>
              </a:rPr>
              <a:t> refused admission to a country or denial of citizenship. </a:t>
            </a:r>
          </a:p>
          <a:p>
            <a:endParaRPr lang="nl-NL" dirty="0">
              <a:solidFill>
                <a:schemeClr val="bg1"/>
              </a:solidFill>
            </a:endParaRPr>
          </a:p>
        </p:txBody>
      </p:sp>
    </p:spTree>
    <p:extLst>
      <p:ext uri="{BB962C8B-B14F-4D97-AF65-F5344CB8AC3E}">
        <p14:creationId xmlns:p14="http://schemas.microsoft.com/office/powerpoint/2010/main" val="239265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18D6B-7368-4690-BE6C-A631B107F37E}"/>
              </a:ext>
            </a:extLst>
          </p:cNvPr>
          <p:cNvSpPr>
            <a:spLocks noGrp="1"/>
          </p:cNvSpPr>
          <p:nvPr>
            <p:ph type="title"/>
          </p:nvPr>
        </p:nvSpPr>
        <p:spPr/>
        <p:txBody>
          <a:bodyPr/>
          <a:lstStyle/>
          <a:p>
            <a:r>
              <a:rPr lang="nl-NL" dirty="0"/>
              <a:t>(4) </a:t>
            </a:r>
            <a:r>
              <a:rPr lang="en-US" i="0" dirty="0">
                <a:effectLst/>
                <a:latin typeface="Arial" panose="020B0604020202020204" pitchFamily="34" charset="0"/>
              </a:rPr>
              <a:t>Automated individual decision-making and Profiling</a:t>
            </a:r>
            <a:endParaRPr lang="nl-NL" dirty="0"/>
          </a:p>
        </p:txBody>
      </p:sp>
      <p:sp>
        <p:nvSpPr>
          <p:cNvPr id="3" name="Tijdelijke aanduiding voor inhoud 2">
            <a:extLst>
              <a:ext uri="{FF2B5EF4-FFF2-40B4-BE49-F238E27FC236}">
                <a16:creationId xmlns:a16="http://schemas.microsoft.com/office/drawing/2014/main" id="{E59C3DEC-6396-4E1D-8C23-F6147A63A309}"/>
              </a:ext>
            </a:extLst>
          </p:cNvPr>
          <p:cNvSpPr>
            <a:spLocks noGrp="1"/>
          </p:cNvSpPr>
          <p:nvPr>
            <p:ph idx="1"/>
          </p:nvPr>
        </p:nvSpPr>
        <p:spPr/>
        <p:txBody>
          <a:bodyPr>
            <a:normAutofit fontScale="92500"/>
          </a:bodyPr>
          <a:lstStyle/>
          <a:p>
            <a:r>
              <a:rPr lang="en-US" sz="1800" b="1" i="0" u="none" strike="noStrike" baseline="0" dirty="0">
                <a:solidFill>
                  <a:schemeClr val="bg1"/>
                </a:solidFill>
                <a:latin typeface="Times New Roman" panose="02020603050405020304" pitchFamily="18" charset="0"/>
              </a:rPr>
              <a:t>‘Similarly significantly affects him or her’ </a:t>
            </a:r>
          </a:p>
          <a:p>
            <a:r>
              <a:rPr lang="en-US" sz="1800" b="0" i="0" u="none" strike="noStrike" baseline="0" dirty="0">
                <a:solidFill>
                  <a:schemeClr val="bg1"/>
                </a:solidFill>
                <a:latin typeface="Times New Roman" panose="02020603050405020304" pitchFamily="18" charset="0"/>
              </a:rPr>
              <a:t>In other words, even where there is no change in their legal rights or obligations, the data subject could still be impacted sufficiently to require the protections under this provision. The GDPR introduces the word ‘similarly’ (not present in Article 15 of Directive 95/46/EC) to the phrase ‘significantly affects’. Therefore the threshold for </a:t>
            </a:r>
            <a:r>
              <a:rPr lang="en-US" sz="1800" b="0" i="1" u="none" strike="noStrike" baseline="0" dirty="0">
                <a:solidFill>
                  <a:schemeClr val="bg1"/>
                </a:solidFill>
                <a:latin typeface="Times New Roman" panose="02020603050405020304" pitchFamily="18" charset="0"/>
              </a:rPr>
              <a:t>significance </a:t>
            </a:r>
            <a:r>
              <a:rPr lang="en-US" sz="1800" b="0" i="0" u="none" strike="noStrike" baseline="0" dirty="0">
                <a:solidFill>
                  <a:schemeClr val="bg1"/>
                </a:solidFill>
                <a:latin typeface="Times New Roman" panose="02020603050405020304" pitchFamily="18" charset="0"/>
              </a:rPr>
              <a:t>must be similar to that of a decision producing a legal effect. </a:t>
            </a:r>
          </a:p>
          <a:p>
            <a:r>
              <a:rPr lang="en-US" sz="1800" b="0" i="0" u="none" strike="noStrike" baseline="0" dirty="0">
                <a:solidFill>
                  <a:schemeClr val="bg1"/>
                </a:solidFill>
                <a:latin typeface="Times New Roman" panose="02020603050405020304" pitchFamily="18" charset="0"/>
              </a:rPr>
              <a:t>For data processing to significantly affect someone the effects of the processing must be sufficiently great or important to be worthy of attention. In other words, the decision must have the potential to: </a:t>
            </a:r>
          </a:p>
          <a:p>
            <a:r>
              <a:rPr lang="en-US" sz="1800" b="0" i="0" u="none" strike="noStrike" baseline="0" dirty="0">
                <a:solidFill>
                  <a:schemeClr val="bg1"/>
                </a:solidFill>
                <a:latin typeface="Times New Roman" panose="02020603050405020304" pitchFamily="18" charset="0"/>
              </a:rPr>
              <a:t> significantly affect the circumstances, </a:t>
            </a:r>
            <a:r>
              <a:rPr lang="en-US" sz="1800" b="0" i="0" u="none" strike="noStrike" baseline="0" dirty="0" err="1">
                <a:solidFill>
                  <a:schemeClr val="bg1"/>
                </a:solidFill>
                <a:latin typeface="Times New Roman" panose="02020603050405020304" pitchFamily="18" charset="0"/>
              </a:rPr>
              <a:t>behaviour</a:t>
            </a:r>
            <a:r>
              <a:rPr lang="en-US" sz="1800" b="0" i="0" u="none" strike="noStrike" baseline="0" dirty="0">
                <a:solidFill>
                  <a:schemeClr val="bg1"/>
                </a:solidFill>
                <a:latin typeface="Times New Roman" panose="02020603050405020304" pitchFamily="18" charset="0"/>
              </a:rPr>
              <a:t> or choices of the individuals concerned; </a:t>
            </a:r>
          </a:p>
          <a:p>
            <a:r>
              <a:rPr lang="en-US" sz="1800" b="0" i="0" u="none" strike="noStrike" baseline="0" dirty="0">
                <a:solidFill>
                  <a:schemeClr val="bg1"/>
                </a:solidFill>
                <a:latin typeface="Times New Roman" panose="02020603050405020304" pitchFamily="18" charset="0"/>
              </a:rPr>
              <a:t> have a prolonged or permanent impact on the data subject; or </a:t>
            </a:r>
          </a:p>
          <a:p>
            <a:r>
              <a:rPr lang="en-US" sz="1800" b="0" i="0" u="none" strike="noStrike" baseline="0" dirty="0">
                <a:solidFill>
                  <a:schemeClr val="bg1"/>
                </a:solidFill>
                <a:latin typeface="Times New Roman" panose="02020603050405020304" pitchFamily="18" charset="0"/>
              </a:rPr>
              <a:t> at its most extreme, lead to the exclusion or discrimination of individuals. </a:t>
            </a:r>
          </a:p>
          <a:p>
            <a:endParaRPr lang="nl-NL" dirty="0">
              <a:solidFill>
                <a:schemeClr val="bg1"/>
              </a:solidFill>
            </a:endParaRPr>
          </a:p>
        </p:txBody>
      </p:sp>
    </p:spTree>
    <p:extLst>
      <p:ext uri="{BB962C8B-B14F-4D97-AF65-F5344CB8AC3E}">
        <p14:creationId xmlns:p14="http://schemas.microsoft.com/office/powerpoint/2010/main" val="390245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25A098-9BE5-48C7-9B12-70696A9C7893}"/>
              </a:ext>
            </a:extLst>
          </p:cNvPr>
          <p:cNvSpPr>
            <a:spLocks noGrp="1"/>
          </p:cNvSpPr>
          <p:nvPr>
            <p:ph type="title"/>
          </p:nvPr>
        </p:nvSpPr>
        <p:spPr/>
        <p:txBody>
          <a:bodyPr/>
          <a:lstStyle/>
          <a:p>
            <a:r>
              <a:rPr lang="nl-NL" dirty="0"/>
              <a:t>Overzicht</a:t>
            </a:r>
          </a:p>
        </p:txBody>
      </p:sp>
      <p:graphicFrame>
        <p:nvGraphicFramePr>
          <p:cNvPr id="4" name="Tijdelijke aanduiding voor inhoud 3">
            <a:extLst>
              <a:ext uri="{FF2B5EF4-FFF2-40B4-BE49-F238E27FC236}">
                <a16:creationId xmlns:a16="http://schemas.microsoft.com/office/drawing/2014/main" id="{2C3B50A7-3EFD-4697-B77D-736D28A92FE1}"/>
              </a:ext>
            </a:extLst>
          </p:cNvPr>
          <p:cNvGraphicFramePr>
            <a:graphicFrameLocks noGrp="1"/>
          </p:cNvGraphicFramePr>
          <p:nvPr>
            <p:ph idx="1"/>
            <p:extLst>
              <p:ext uri="{D42A27DB-BD31-4B8C-83A1-F6EECF244321}">
                <p14:modId xmlns:p14="http://schemas.microsoft.com/office/powerpoint/2010/main" val="4063432983"/>
              </p:ext>
            </p:extLst>
          </p:nvPr>
        </p:nvGraphicFramePr>
        <p:xfrm>
          <a:off x="677334" y="1638738"/>
          <a:ext cx="8596668" cy="4859817"/>
        </p:xfrm>
        <a:graphic>
          <a:graphicData uri="http://schemas.openxmlformats.org/drawingml/2006/table">
            <a:tbl>
              <a:tblPr firstRow="1" firstCol="1" bandRow="1">
                <a:tableStyleId>{5C22544A-7EE6-4342-B048-85BDC9FD1C3A}</a:tableStyleId>
              </a:tblPr>
              <a:tblGrid>
                <a:gridCol w="2416214">
                  <a:extLst>
                    <a:ext uri="{9D8B030D-6E8A-4147-A177-3AD203B41FA5}">
                      <a16:colId xmlns:a16="http://schemas.microsoft.com/office/drawing/2014/main" val="3370800429"/>
                    </a:ext>
                  </a:extLst>
                </a:gridCol>
                <a:gridCol w="6180454">
                  <a:extLst>
                    <a:ext uri="{9D8B030D-6E8A-4147-A177-3AD203B41FA5}">
                      <a16:colId xmlns:a16="http://schemas.microsoft.com/office/drawing/2014/main" val="2489454848"/>
                    </a:ext>
                  </a:extLst>
                </a:gridCol>
              </a:tblGrid>
              <a:tr h="59893">
                <a:tc>
                  <a:txBody>
                    <a:bodyPr/>
                    <a:lstStyle/>
                    <a:p>
                      <a:pPr>
                        <a:lnSpc>
                          <a:spcPct val="107000"/>
                        </a:lnSpc>
                        <a:spcAft>
                          <a:spcPts val="800"/>
                        </a:spcAft>
                      </a:pPr>
                      <a:r>
                        <a:rPr lang="en-GB" sz="1000">
                          <a:effectLst/>
                        </a:rPr>
                        <a:t>Rights</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a:effectLst/>
                        </a:rPr>
                        <a:t>Obligations</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1783513838"/>
                  </a:ext>
                </a:extLst>
              </a:tr>
              <a:tr h="59893">
                <a:tc>
                  <a:txBody>
                    <a:bodyPr/>
                    <a:lstStyle/>
                    <a:p>
                      <a:pPr>
                        <a:lnSpc>
                          <a:spcPct val="107000"/>
                        </a:lnSpc>
                        <a:spcAft>
                          <a:spcPts val="800"/>
                        </a:spcAft>
                      </a:pPr>
                      <a:r>
                        <a:rPr lang="en-GB" sz="1000">
                          <a:effectLst/>
                        </a:rPr>
                        <a:t> </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a:effectLst/>
                        </a:rPr>
                        <a:t> </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3332302233"/>
                  </a:ext>
                </a:extLst>
              </a:tr>
              <a:tr h="350447">
                <a:tc>
                  <a:txBody>
                    <a:bodyPr/>
                    <a:lstStyle/>
                    <a:p>
                      <a:pPr>
                        <a:lnSpc>
                          <a:spcPct val="107000"/>
                        </a:lnSpc>
                        <a:spcAft>
                          <a:spcPts val="800"/>
                        </a:spcAft>
                      </a:pPr>
                      <a:r>
                        <a:rPr lang="en-GB" sz="1000">
                          <a:effectLst/>
                        </a:rPr>
                        <a:t>Right to information (section 5.1)</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The data subject can always rely on her right to information. However, if the data controller had adhered to its obligation to inform the data subject (section 4.5), this mostly would not have been necessary.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1921773040"/>
                  </a:ext>
                </a:extLst>
              </a:tr>
              <a:tr h="350447">
                <a:tc>
                  <a:txBody>
                    <a:bodyPr/>
                    <a:lstStyle/>
                    <a:p>
                      <a:pPr>
                        <a:lnSpc>
                          <a:spcPct val="107000"/>
                        </a:lnSpc>
                        <a:spcAft>
                          <a:spcPts val="800"/>
                        </a:spcAft>
                      </a:pPr>
                      <a:r>
                        <a:rPr lang="en-GB" sz="1000" dirty="0">
                          <a:effectLst/>
                        </a:rPr>
                        <a:t>Right to access (section 5.2)</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The GDPR encourages (but does not mandate) data controllers to make personal data permanently accessible for data subjects via digital means, so that they do not have to invoke their right to access.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1702586027"/>
                  </a:ext>
                </a:extLst>
              </a:tr>
              <a:tr h="350447">
                <a:tc>
                  <a:txBody>
                    <a:bodyPr/>
                    <a:lstStyle/>
                    <a:p>
                      <a:pPr>
                        <a:lnSpc>
                          <a:spcPct val="107000"/>
                        </a:lnSpc>
                        <a:spcAft>
                          <a:spcPts val="800"/>
                        </a:spcAft>
                      </a:pPr>
                      <a:r>
                        <a:rPr lang="en-GB" sz="1000" dirty="0">
                          <a:effectLst/>
                        </a:rPr>
                        <a:t>Right to copy (section 5.3)</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The GDPR encourages (but does not mandate) data controllers to make personal data permanently accessible for data subjects via digital means, so that they do not have to invoke their right to copy.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410014408"/>
                  </a:ext>
                </a:extLst>
              </a:tr>
              <a:tr h="350447">
                <a:tc>
                  <a:txBody>
                    <a:bodyPr/>
                    <a:lstStyle/>
                    <a:p>
                      <a:pPr>
                        <a:lnSpc>
                          <a:spcPct val="107000"/>
                        </a:lnSpc>
                        <a:spcAft>
                          <a:spcPts val="800"/>
                        </a:spcAft>
                      </a:pPr>
                      <a:r>
                        <a:rPr lang="en-GB" sz="1000">
                          <a:effectLst/>
                        </a:rPr>
                        <a:t>Right to data portability (section 5.4)</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The right to data portability is perhaps the only right that does not directly correlate with an independent obligation by the data controller, though it can be seen simply as a combination of the right to copy and the right to erasure.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505552646"/>
                  </a:ext>
                </a:extLst>
              </a:tr>
              <a:tr h="350447">
                <a:tc>
                  <a:txBody>
                    <a:bodyPr/>
                    <a:lstStyle/>
                    <a:p>
                      <a:pPr>
                        <a:lnSpc>
                          <a:spcPct val="107000"/>
                        </a:lnSpc>
                        <a:spcAft>
                          <a:spcPts val="800"/>
                        </a:spcAft>
                      </a:pPr>
                      <a:r>
                        <a:rPr lang="en-GB" sz="1000">
                          <a:effectLst/>
                        </a:rPr>
                        <a:t>Right to rectification and completion (section 5.5)</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If the data subject successfully invokes her right to rectification, this typically means that the data controller has violated one of the FIPs, namely to process personal data only when they are accurate and kept up to date (section 3.2).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788573730"/>
                  </a:ext>
                </a:extLst>
              </a:tr>
              <a:tr h="414742">
                <a:tc>
                  <a:txBody>
                    <a:bodyPr/>
                    <a:lstStyle/>
                    <a:p>
                      <a:pPr>
                        <a:lnSpc>
                          <a:spcPct val="107000"/>
                        </a:lnSpc>
                        <a:spcAft>
                          <a:spcPts val="800"/>
                        </a:spcAft>
                      </a:pPr>
                      <a:r>
                        <a:rPr lang="en-GB" sz="1000">
                          <a:effectLst/>
                        </a:rPr>
                        <a:t>Right to erasure (right to be forgotten) (section 5.6)</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The data subject can only successfully exercise her right to erasure (right to be forgotten) if the data controller has processed her personal data unlawfully or without a legitimate ground, thus violating the basic principles of the GDPR (sections 3.2 and 3.3/3.4).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4101492198"/>
                  </a:ext>
                </a:extLst>
              </a:tr>
              <a:tr h="479036">
                <a:tc>
                  <a:txBody>
                    <a:bodyPr/>
                    <a:lstStyle/>
                    <a:p>
                      <a:pPr>
                        <a:lnSpc>
                          <a:spcPct val="107000"/>
                        </a:lnSpc>
                        <a:spcAft>
                          <a:spcPts val="800"/>
                        </a:spcAft>
                      </a:pPr>
                      <a:r>
                        <a:rPr lang="en-GB" sz="1000">
                          <a:effectLst/>
                        </a:rPr>
                        <a:t>Right not to be subject to automated decision-making (section 5.7)</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In principle, the data subject should not have to invoke her right not to be subject to automated decision-making, because this doctrine lays down an obligation for organisations not to subject natural persons to automated decision-making (similar to the right to non-discrimination at its core being a duty not to discriminate).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1743447773"/>
                  </a:ext>
                </a:extLst>
              </a:tr>
              <a:tr h="543330">
                <a:tc>
                  <a:txBody>
                    <a:bodyPr/>
                    <a:lstStyle/>
                    <a:p>
                      <a:pPr>
                        <a:lnSpc>
                          <a:spcPct val="107000"/>
                        </a:lnSpc>
                        <a:spcAft>
                          <a:spcPts val="800"/>
                        </a:spcAft>
                      </a:pPr>
                      <a:r>
                        <a:rPr lang="en-GB" sz="1000">
                          <a:effectLst/>
                        </a:rPr>
                        <a:t>Right to object (section 5.8)</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If the data subject’s request to stop processing her personal data is granted by the organisation, this means, except where direct marketing is concerned, that the organisation has wrongfully relied on its legitimate interests overriding those of the data subject (sub-section 3.3.5) or on the public interest for which processing the data subject’s data would be necessary (sub-section 3.3.4) as a legal ground for processing personal data.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1410695810"/>
                  </a:ext>
                </a:extLst>
              </a:tr>
              <a:tr h="245615">
                <a:tc>
                  <a:txBody>
                    <a:bodyPr/>
                    <a:lstStyle/>
                    <a:p>
                      <a:pPr>
                        <a:lnSpc>
                          <a:spcPct val="107000"/>
                        </a:lnSpc>
                        <a:spcAft>
                          <a:spcPts val="800"/>
                        </a:spcAft>
                      </a:pPr>
                      <a:r>
                        <a:rPr lang="en-GB" sz="1000">
                          <a:effectLst/>
                        </a:rPr>
                        <a:t>Right to restrict (section 5.9)</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The right to restrict applies only if one of the other data subject’s rights is successfully invoked or when data processing is contrary to the GDPR.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2459992195"/>
                  </a:ext>
                </a:extLst>
              </a:tr>
              <a:tr h="286153">
                <a:tc>
                  <a:txBody>
                    <a:bodyPr/>
                    <a:lstStyle/>
                    <a:p>
                      <a:pPr>
                        <a:lnSpc>
                          <a:spcPct val="107000"/>
                        </a:lnSpc>
                        <a:spcAft>
                          <a:spcPts val="800"/>
                        </a:spcAft>
                      </a:pPr>
                      <a:r>
                        <a:rPr lang="en-GB" sz="1000">
                          <a:effectLst/>
                        </a:rPr>
                        <a:t>Right to file a complaint (section 5.10)</a:t>
                      </a:r>
                      <a:endParaRPr lang="nl-NL" sz="90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tc>
                  <a:txBody>
                    <a:bodyPr/>
                    <a:lstStyle/>
                    <a:p>
                      <a:pPr>
                        <a:lnSpc>
                          <a:spcPct val="107000"/>
                        </a:lnSpc>
                        <a:spcAft>
                          <a:spcPts val="800"/>
                        </a:spcAft>
                      </a:pPr>
                      <a:r>
                        <a:rPr lang="en-GB" sz="1000" dirty="0">
                          <a:effectLst/>
                        </a:rPr>
                        <a:t>If the data subject exercises her right to file a complaint and her claim is granted, this obviously means that the organisation processing her data did not act in line with the GDPR.   </a:t>
                      </a:r>
                      <a:endParaRPr lang="nl-NL" sz="900" dirty="0">
                        <a:effectLst/>
                        <a:latin typeface="Arial" panose="020B0604020202020204" pitchFamily="34" charset="0"/>
                        <a:ea typeface="Calibri" panose="020F0502020204030204" pitchFamily="34" charset="0"/>
                        <a:cs typeface="DokChampa" panose="020B0604020202020204" pitchFamily="34" charset="-34"/>
                      </a:endParaRPr>
                    </a:p>
                  </a:txBody>
                  <a:tcPr marL="22530" marR="22530" marT="0" marB="0"/>
                </a:tc>
                <a:extLst>
                  <a:ext uri="{0D108BD9-81ED-4DB2-BD59-A6C34878D82A}">
                    <a16:rowId xmlns:a16="http://schemas.microsoft.com/office/drawing/2014/main" val="1549501180"/>
                  </a:ext>
                </a:extLst>
              </a:tr>
            </a:tbl>
          </a:graphicData>
        </a:graphic>
      </p:graphicFrame>
    </p:spTree>
    <p:extLst>
      <p:ext uri="{BB962C8B-B14F-4D97-AF65-F5344CB8AC3E}">
        <p14:creationId xmlns:p14="http://schemas.microsoft.com/office/powerpoint/2010/main" val="2819527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B2E93-D93F-4495-8645-D33CDFAA2286}"/>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4EE6DE35-02F2-4489-B26C-5525095A32A1}"/>
              </a:ext>
            </a:extLst>
          </p:cNvPr>
          <p:cNvSpPr>
            <a:spLocks noGrp="1"/>
          </p:cNvSpPr>
          <p:nvPr>
            <p:ph idx="1"/>
          </p:nvPr>
        </p:nvSpPr>
        <p:spPr/>
        <p:txBody>
          <a:bodyPr>
            <a:normAutofit fontScale="70000" lnSpcReduction="20000"/>
          </a:bodyPr>
          <a:lstStyle/>
          <a:p>
            <a:r>
              <a:rPr lang="en-US" sz="1800" b="0" i="0" kern="1200" dirty="0">
                <a:solidFill>
                  <a:schemeClr val="bg1"/>
                </a:solidFill>
                <a:effectLst/>
                <a:latin typeface="+mn-lt"/>
                <a:ea typeface="+mn-ea"/>
                <a:cs typeface="+mn-cs"/>
              </a:rPr>
              <a:t>Article 12 (Data Protection Directive 1995)</a:t>
            </a:r>
          </a:p>
          <a:p>
            <a:r>
              <a:rPr lang="en-US" sz="1800" b="0" i="0" kern="1200" dirty="0">
                <a:solidFill>
                  <a:schemeClr val="bg1"/>
                </a:solidFill>
                <a:effectLst/>
                <a:latin typeface="+mn-lt"/>
                <a:ea typeface="+mn-ea"/>
                <a:cs typeface="+mn-cs"/>
              </a:rPr>
              <a:t>Right of access</a:t>
            </a:r>
          </a:p>
          <a:p>
            <a:r>
              <a:rPr lang="en-US" sz="1800" b="0" i="0" kern="1200" dirty="0">
                <a:solidFill>
                  <a:schemeClr val="bg1"/>
                </a:solidFill>
                <a:effectLst/>
                <a:latin typeface="+mn-lt"/>
                <a:ea typeface="+mn-ea"/>
                <a:cs typeface="+mn-cs"/>
              </a:rPr>
              <a:t>Member States shall guarantee every data subject the right to obtain from the controller:</a:t>
            </a:r>
          </a:p>
          <a:p>
            <a:r>
              <a:rPr lang="en-US" sz="1800" b="0" i="0" kern="1200" dirty="0">
                <a:solidFill>
                  <a:schemeClr val="bg1"/>
                </a:solidFill>
                <a:effectLst/>
                <a:latin typeface="+mn-lt"/>
                <a:ea typeface="+mn-ea"/>
                <a:cs typeface="+mn-cs"/>
              </a:rPr>
              <a:t>(a) without constraint at reasonable intervals and without excessive delay or expense:</a:t>
            </a:r>
          </a:p>
          <a:p>
            <a:r>
              <a:rPr lang="en-US" sz="1800" b="0" i="0" kern="1200" dirty="0">
                <a:solidFill>
                  <a:schemeClr val="bg1"/>
                </a:solidFill>
                <a:effectLst/>
                <a:latin typeface="+mn-lt"/>
                <a:ea typeface="+mn-ea"/>
                <a:cs typeface="+mn-cs"/>
              </a:rPr>
              <a:t>- confirmation as to whether or not data relating to him are being processed and information at least as to the purposes of the processing, the categories of data concerned, and the recipients or categories of recipients to whom the data are disclosed,</a:t>
            </a:r>
          </a:p>
          <a:p>
            <a:r>
              <a:rPr lang="en-US" sz="1800" b="0" i="0" kern="1200" dirty="0">
                <a:solidFill>
                  <a:schemeClr val="bg1"/>
                </a:solidFill>
                <a:effectLst/>
                <a:latin typeface="+mn-lt"/>
                <a:ea typeface="+mn-ea"/>
                <a:cs typeface="+mn-cs"/>
              </a:rPr>
              <a:t>- communication to him in an intelligible form of the data undergoing processing and of any available information as to their source,</a:t>
            </a:r>
          </a:p>
          <a:p>
            <a:r>
              <a:rPr lang="en-US" sz="1800" b="0" i="0" kern="1200" dirty="0">
                <a:solidFill>
                  <a:schemeClr val="bg1"/>
                </a:solidFill>
                <a:effectLst/>
                <a:latin typeface="+mn-lt"/>
                <a:ea typeface="+mn-ea"/>
                <a:cs typeface="+mn-cs"/>
              </a:rPr>
              <a:t>- knowledge of the logic involved in any automatic processing of data concerning him at least in the case of the automated decisions referred to in Article 15 (1);</a:t>
            </a:r>
          </a:p>
          <a:p>
            <a:pPr algn="l"/>
            <a:r>
              <a:rPr lang="en-US" b="0" i="0" dirty="0">
                <a:solidFill>
                  <a:schemeClr val="bg1"/>
                </a:solidFill>
                <a:effectLst/>
                <a:latin typeface="Tahoma" panose="020B0604030504040204" pitchFamily="34" charset="0"/>
              </a:rPr>
              <a:t>(b) as appropriate the rectification, erasure or blocking of data the processing of which does not comply with the provisions of this Directive, in particular because of the incomplete or inaccurate nature of the data;</a:t>
            </a:r>
          </a:p>
          <a:p>
            <a:pPr algn="l"/>
            <a:r>
              <a:rPr lang="en-US" b="0" i="0" dirty="0">
                <a:solidFill>
                  <a:schemeClr val="bg1"/>
                </a:solidFill>
                <a:effectLst/>
                <a:latin typeface="Tahoma" panose="020B0604030504040204" pitchFamily="34" charset="0"/>
              </a:rPr>
              <a:t>(c) notification to third parties to whom the data have been disclosed of any rectification, erasure or blocking carried out in compliance with (b), unless this proves impossible or involves a disproportionate effort.</a:t>
            </a:r>
          </a:p>
          <a:p>
            <a:endParaRPr lang="en-US" sz="1800" b="0" i="0" kern="1200" dirty="0">
              <a:solidFill>
                <a:schemeClr val="bg1"/>
              </a:solidFill>
              <a:effectLst/>
              <a:latin typeface="+mn-lt"/>
              <a:ea typeface="+mn-ea"/>
              <a:cs typeface="+mn-cs"/>
            </a:endParaRPr>
          </a:p>
          <a:p>
            <a:endParaRPr lang="nl-NL" dirty="0">
              <a:solidFill>
                <a:schemeClr val="bg1"/>
              </a:solidFill>
            </a:endParaRPr>
          </a:p>
        </p:txBody>
      </p:sp>
    </p:spTree>
    <p:extLst>
      <p:ext uri="{BB962C8B-B14F-4D97-AF65-F5344CB8AC3E}">
        <p14:creationId xmlns:p14="http://schemas.microsoft.com/office/powerpoint/2010/main" val="78131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BE68C7-14F3-45E2-B2F6-C2D29DCD9853}"/>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AD4772A1-C157-40DE-87BD-5E39C939D1A9}"/>
              </a:ext>
            </a:extLst>
          </p:cNvPr>
          <p:cNvSpPr>
            <a:spLocks noGrp="1"/>
          </p:cNvSpPr>
          <p:nvPr>
            <p:ph idx="1"/>
          </p:nvPr>
        </p:nvSpPr>
        <p:spPr/>
        <p:txBody>
          <a:bodyPr>
            <a:normAutofit fontScale="85000" lnSpcReduction="10000"/>
          </a:bodyPr>
          <a:lstStyle/>
          <a:p>
            <a:r>
              <a:rPr lang="en-US" b="0" i="0" dirty="0">
                <a:solidFill>
                  <a:schemeClr val="bg1"/>
                </a:solidFill>
                <a:effectLst/>
                <a:latin typeface="Tahoma" panose="020B0604030504040204" pitchFamily="34" charset="0"/>
              </a:rPr>
              <a:t>Article 14 </a:t>
            </a:r>
            <a:r>
              <a:rPr lang="en-US" sz="1800" b="0" i="0" kern="1200" dirty="0">
                <a:solidFill>
                  <a:schemeClr val="bg1"/>
                </a:solidFill>
                <a:effectLst/>
                <a:latin typeface="+mn-lt"/>
                <a:ea typeface="+mn-ea"/>
                <a:cs typeface="+mn-cs"/>
              </a:rPr>
              <a:t>(Data Protection Directive 1995)</a:t>
            </a:r>
            <a:endParaRPr lang="en-US" b="0" i="0" dirty="0">
              <a:solidFill>
                <a:schemeClr val="bg1"/>
              </a:solidFill>
              <a:effectLst/>
              <a:latin typeface="Tahoma" panose="020B0604030504040204" pitchFamily="34" charset="0"/>
            </a:endParaRPr>
          </a:p>
          <a:p>
            <a:pPr algn="l"/>
            <a:r>
              <a:rPr lang="en-US" b="0" i="0" dirty="0">
                <a:solidFill>
                  <a:schemeClr val="bg1"/>
                </a:solidFill>
                <a:effectLst/>
                <a:latin typeface="Tahoma" panose="020B0604030504040204" pitchFamily="34" charset="0"/>
              </a:rPr>
              <a:t>The data subject's right to object</a:t>
            </a:r>
          </a:p>
          <a:p>
            <a:pPr algn="l"/>
            <a:r>
              <a:rPr lang="en-US" b="0" i="0" dirty="0">
                <a:solidFill>
                  <a:schemeClr val="bg1"/>
                </a:solidFill>
                <a:effectLst/>
                <a:latin typeface="Tahoma" panose="020B0604030504040204" pitchFamily="34" charset="0"/>
              </a:rPr>
              <a:t>Member States shall grant the data subject the right:</a:t>
            </a:r>
          </a:p>
          <a:p>
            <a:pPr algn="l"/>
            <a:r>
              <a:rPr lang="en-US" b="0" i="0" dirty="0">
                <a:solidFill>
                  <a:schemeClr val="bg1"/>
                </a:solidFill>
                <a:effectLst/>
                <a:latin typeface="Tahoma" panose="020B0604030504040204" pitchFamily="34" charset="0"/>
              </a:rPr>
              <a:t>(a) at least in the cases referred to in Article 7 (e) and (f), to object at any time on compelling legitimate grounds relating to his particular situation to the processing of data relating to him, save where otherwise provided by national legislation. Where there is a justified objection, the processing instigated by the controller may no longer involve those data;</a:t>
            </a:r>
          </a:p>
          <a:p>
            <a:pPr algn="l"/>
            <a:r>
              <a:rPr lang="en-US" b="0" i="0" dirty="0">
                <a:solidFill>
                  <a:schemeClr val="bg1"/>
                </a:solidFill>
                <a:effectLst/>
                <a:latin typeface="Tahoma" panose="020B0604030504040204" pitchFamily="34" charset="0"/>
              </a:rPr>
              <a:t>(b) to object, on request and free of charge, to the processing of personal data relating to him which the controller anticipates being processed for the purposes of direct marketing, or to be informed before personal data are disclosed for the first time to third parties or used on their behalf for the purposes of direct marketing, and to be expressly offered the right to object free of charge to such disclosures or uses.</a:t>
            </a:r>
          </a:p>
          <a:p>
            <a:pPr algn="l"/>
            <a:r>
              <a:rPr lang="en-US" b="0" i="0" dirty="0">
                <a:solidFill>
                  <a:schemeClr val="bg1"/>
                </a:solidFill>
                <a:effectLst/>
                <a:latin typeface="Tahoma" panose="020B0604030504040204" pitchFamily="34" charset="0"/>
              </a:rPr>
              <a:t>Member States shall take the necessary measures to ensure that data subjects are aware of the existence of the right referred to in the first subparagraph of (b).</a:t>
            </a:r>
          </a:p>
          <a:p>
            <a:endParaRPr lang="nl-NL" dirty="0">
              <a:solidFill>
                <a:schemeClr val="bg1"/>
              </a:solidFill>
            </a:endParaRPr>
          </a:p>
        </p:txBody>
      </p:sp>
    </p:spTree>
    <p:extLst>
      <p:ext uri="{BB962C8B-B14F-4D97-AF65-F5344CB8AC3E}">
        <p14:creationId xmlns:p14="http://schemas.microsoft.com/office/powerpoint/2010/main" val="24533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7390C-B622-4413-A108-0B65C824B04B}"/>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EAA08D82-96FA-4E95-8A98-578C5C5AE558}"/>
              </a:ext>
            </a:extLst>
          </p:cNvPr>
          <p:cNvSpPr>
            <a:spLocks noGrp="1"/>
          </p:cNvSpPr>
          <p:nvPr>
            <p:ph idx="1"/>
          </p:nvPr>
        </p:nvSpPr>
        <p:spPr/>
        <p:txBody>
          <a:bodyPr>
            <a:normAutofit fontScale="85000" lnSpcReduction="10000"/>
          </a:bodyPr>
          <a:lstStyle/>
          <a:p>
            <a:r>
              <a:rPr lang="en-US" b="0" i="0" dirty="0">
                <a:solidFill>
                  <a:schemeClr val="bg1"/>
                </a:solidFill>
                <a:effectLst/>
                <a:latin typeface="Tahoma" panose="020B0604030504040204" pitchFamily="34" charset="0"/>
              </a:rPr>
              <a:t>Article 15 </a:t>
            </a:r>
            <a:r>
              <a:rPr lang="en-US" sz="1800" b="0" i="0" kern="1200" dirty="0">
                <a:solidFill>
                  <a:schemeClr val="bg1"/>
                </a:solidFill>
                <a:effectLst/>
                <a:latin typeface="+mn-lt"/>
                <a:ea typeface="+mn-ea"/>
                <a:cs typeface="+mn-cs"/>
              </a:rPr>
              <a:t>(Data Protection Directive 1995)</a:t>
            </a:r>
            <a:endParaRPr lang="en-US" b="0" i="0" dirty="0">
              <a:solidFill>
                <a:schemeClr val="bg1"/>
              </a:solidFill>
              <a:effectLst/>
              <a:latin typeface="Tahoma" panose="020B0604030504040204" pitchFamily="34" charset="0"/>
            </a:endParaRPr>
          </a:p>
          <a:p>
            <a:pPr algn="l"/>
            <a:r>
              <a:rPr lang="en-US" b="0" i="0" dirty="0">
                <a:solidFill>
                  <a:schemeClr val="bg1"/>
                </a:solidFill>
                <a:effectLst/>
                <a:latin typeface="Tahoma" panose="020B0604030504040204" pitchFamily="34" charset="0"/>
              </a:rPr>
              <a:t>Automated individual decisions</a:t>
            </a:r>
          </a:p>
          <a:p>
            <a:pPr algn="l"/>
            <a:r>
              <a:rPr lang="en-US" b="0" i="0" dirty="0">
                <a:solidFill>
                  <a:schemeClr val="bg1"/>
                </a:solidFill>
                <a:effectLst/>
                <a:latin typeface="Tahoma" panose="020B0604030504040204" pitchFamily="34" charset="0"/>
              </a:rPr>
              <a:t>1. Member States shall grant the right to every person not to be subject to a decision which produces legal effects concerning him or significantly affects him and which is based solely on automated processing of data intended to evaluate certain personal aspects relating to him, such as his performance at work, creditworthiness, reliability, conduct, etc.</a:t>
            </a:r>
          </a:p>
          <a:p>
            <a:pPr algn="l"/>
            <a:r>
              <a:rPr lang="en-US" b="0" i="0" dirty="0">
                <a:solidFill>
                  <a:schemeClr val="bg1"/>
                </a:solidFill>
                <a:effectLst/>
                <a:latin typeface="Tahoma" panose="020B0604030504040204" pitchFamily="34" charset="0"/>
              </a:rPr>
              <a:t>2. Subject to the other Articles of this Directive, Member States shall provide that a person may be subjected to a decision of the kind referred to in paragraph 1 if that decision:</a:t>
            </a:r>
          </a:p>
          <a:p>
            <a:pPr algn="l"/>
            <a:r>
              <a:rPr lang="en-US" b="0" i="0" dirty="0">
                <a:solidFill>
                  <a:schemeClr val="bg1"/>
                </a:solidFill>
                <a:effectLst/>
                <a:latin typeface="Tahoma" panose="020B0604030504040204" pitchFamily="34" charset="0"/>
              </a:rPr>
              <a:t>(a) is taken in the course of the entering into or performance of a contract, provided the request for the entering into or the performance of the contract, lodged by the data subject, has been satisfied or that there are suitable measures to safeguard his legitimate interests, such as arrangements allowing him to put his point of view; or</a:t>
            </a:r>
          </a:p>
          <a:p>
            <a:pPr algn="l"/>
            <a:r>
              <a:rPr lang="en-US" b="0" i="0" dirty="0">
                <a:solidFill>
                  <a:schemeClr val="bg1"/>
                </a:solidFill>
                <a:effectLst/>
                <a:latin typeface="Tahoma" panose="020B0604030504040204" pitchFamily="34" charset="0"/>
              </a:rPr>
              <a:t>(b) is authorized by a law which also lays down measures to safeguard the data subject's legitimate interests.</a:t>
            </a:r>
          </a:p>
          <a:p>
            <a:endParaRPr lang="nl-NL" dirty="0">
              <a:solidFill>
                <a:schemeClr val="bg1"/>
              </a:solidFill>
            </a:endParaRPr>
          </a:p>
        </p:txBody>
      </p:sp>
    </p:spTree>
    <p:extLst>
      <p:ext uri="{BB962C8B-B14F-4D97-AF65-F5344CB8AC3E}">
        <p14:creationId xmlns:p14="http://schemas.microsoft.com/office/powerpoint/2010/main" val="429347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normAutofit fontScale="85000" lnSpcReduction="10000"/>
          </a:bodyPr>
          <a:lstStyle/>
          <a:p>
            <a:r>
              <a:rPr lang="en-US" dirty="0">
                <a:solidFill>
                  <a:schemeClr val="bg1"/>
                </a:solidFill>
              </a:rPr>
              <a:t>College van </a:t>
            </a:r>
            <a:r>
              <a:rPr lang="en-US" dirty="0" err="1">
                <a:solidFill>
                  <a:schemeClr val="bg1"/>
                </a:solidFill>
              </a:rPr>
              <a:t>burgemeester</a:t>
            </a:r>
            <a:r>
              <a:rPr lang="en-US" dirty="0">
                <a:solidFill>
                  <a:schemeClr val="bg1"/>
                </a:solidFill>
              </a:rPr>
              <a:t> </a:t>
            </a:r>
            <a:r>
              <a:rPr lang="en-US" dirty="0" err="1">
                <a:solidFill>
                  <a:schemeClr val="bg1"/>
                </a:solidFill>
              </a:rPr>
              <a:t>en</a:t>
            </a:r>
            <a:r>
              <a:rPr lang="en-US" dirty="0">
                <a:solidFill>
                  <a:schemeClr val="bg1"/>
                </a:solidFill>
              </a:rPr>
              <a:t> </a:t>
            </a:r>
            <a:r>
              <a:rPr lang="en-US" dirty="0" err="1">
                <a:solidFill>
                  <a:schemeClr val="bg1"/>
                </a:solidFill>
              </a:rPr>
              <a:t>wethouders</a:t>
            </a:r>
            <a:r>
              <a:rPr lang="en-US" dirty="0">
                <a:solidFill>
                  <a:schemeClr val="bg1"/>
                </a:solidFill>
              </a:rPr>
              <a:t> van Rotterdam (C-553/07)</a:t>
            </a:r>
            <a:endParaRPr lang="nl-NL" dirty="0">
              <a:solidFill>
                <a:schemeClr val="bg1"/>
              </a:solidFill>
            </a:endParaRPr>
          </a:p>
          <a:p>
            <a:r>
              <a:rPr lang="en-US" dirty="0">
                <a:solidFill>
                  <a:schemeClr val="bg1"/>
                </a:solidFill>
                <a:effectLst/>
              </a:rPr>
              <a:t>Article 12(a) of Directive 95/46/EC of the European Parliament and of the Council of 24 October 1995 on the protection of individuals with regard to the processing of personal data and on the free movement of such data requires Member States to ensure a right of access to information on the recipients or categories of recipient of personal data and on the content of the data disclosed not only in respect of the present but also in respect of the past. It is for Member States to fix a time-limit for storage of that information and to provide for access to that information which constitutes a fair balance between, on the one hand, the interest of the data subject in protecting his privacy, in particular by way of his rights to object and to bring legal proceedings and, on the other, the burden which the obligation to store that information represents for the controller. </a:t>
            </a:r>
            <a:r>
              <a:rPr lang="en-US" u="sng" dirty="0">
                <a:solidFill>
                  <a:schemeClr val="bg1"/>
                </a:solidFill>
                <a:effectLst/>
              </a:rPr>
              <a:t>Rules limiting the storage of information on the recipients or categories of recipient of personal data and on the content of the data disclosed to a period of one year and correspondingly limiting access to that information, while basic data is stored for a much longer period, do not constitute a fair balance of the interest and obligation at issue, unless it can be shown that longer storage of that information would constitute an excessive burden on the controller.</a:t>
            </a:r>
            <a:r>
              <a:rPr lang="en-US" dirty="0">
                <a:solidFill>
                  <a:schemeClr val="bg1"/>
                </a:solidFill>
                <a:effectLst/>
              </a:rPr>
              <a:t> It is, however, for national courts to make the determinations necessary.</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4000248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normAutofit fontScale="77500" lnSpcReduction="20000"/>
          </a:bodyPr>
          <a:lstStyle/>
          <a:p>
            <a:r>
              <a:rPr lang="en-US" dirty="0" err="1">
                <a:solidFill>
                  <a:schemeClr val="bg1"/>
                </a:solidFill>
              </a:rPr>
              <a:t>ClientEarth</a:t>
            </a:r>
            <a:r>
              <a:rPr lang="en-US" dirty="0">
                <a:solidFill>
                  <a:schemeClr val="bg1"/>
                </a:solidFill>
              </a:rPr>
              <a:t> (Case C-615/13 P)</a:t>
            </a:r>
          </a:p>
          <a:p>
            <a:r>
              <a:rPr lang="en-US" dirty="0">
                <a:solidFill>
                  <a:schemeClr val="bg1"/>
                </a:solidFill>
              </a:rPr>
              <a:t>It </a:t>
            </a:r>
            <a:r>
              <a:rPr lang="en-US" dirty="0">
                <a:solidFill>
                  <a:schemeClr val="bg1"/>
                </a:solidFill>
                <a:effectLst/>
              </a:rPr>
              <a:t>follows that, while the authority concerned must assess whether the disclosure requested might have a specific and actual adverse effect on the interest protected (see, to that effect, the judgment in Sweden and Turco v Council, C-39/05 P and C-52/05 P, EU:C:2008:374, paragraph 49), EFSA’s allegation that the disclosure of the information at issue would have been likely to undermine the privacy and integrity of the experts concerned is a consideration of a general nature which is not otherwise supported by any factor which is specific to this case. On the contrary, such disclosure would, by itself, have made it possible for the suspicions of partiality in question to be dispelled or would have provided to experts who might be concerned with the opportunity to dispute, if necessary by available legal remedies, the merits of those allegations of partiality. If such a claim as that made by EFSA, unsupported by evidence, were to be accepted, it could be applied, generally, to any situation where an authority of the European Union obtains the opinions of experts prior to the adoption of a measure which has effects on the activities of economic operators in the sector concerned by such a measure, regardless of which sector. </a:t>
            </a:r>
            <a:r>
              <a:rPr lang="en-US" u="sng" dirty="0">
                <a:solidFill>
                  <a:schemeClr val="bg1"/>
                </a:solidFill>
                <a:effectLst/>
              </a:rPr>
              <a:t>Such an outcome would be contrary to the requirement that exceptions to the right of access to documents held by the institutions must be interpreted strictly, a requirement which entails that it must be established that there is a risk of a specific and actual adverse effect on the interest protected. </a:t>
            </a:r>
            <a:r>
              <a:rPr lang="en-US" dirty="0">
                <a:solidFill>
                  <a:schemeClr val="bg1"/>
                </a:solidFill>
                <a:effectLst/>
              </a:rPr>
              <a:t>It follows from the foregoing considerations that, contrary to the view taken by EFSA in its decision of 12 December 2011, the conditions required by Article 8(b) of Regulation No 45/2001 to permit the transfer of the information at issue were satisfied in this case. </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272753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B3DD-1354-4409-995C-C88E09D117F3}"/>
              </a:ext>
            </a:extLst>
          </p:cNvPr>
          <p:cNvSpPr>
            <a:spLocks noGrp="1"/>
          </p:cNvSpPr>
          <p:nvPr>
            <p:ph type="title"/>
          </p:nvPr>
        </p:nvSpPr>
        <p:spPr/>
        <p:txBody>
          <a:bodyPr/>
          <a:lstStyle/>
          <a:p>
            <a:r>
              <a:rPr lang="nl-NL" dirty="0"/>
              <a:t>(1) Case </a:t>
            </a:r>
            <a:r>
              <a:rPr lang="nl-NL" dirty="0" err="1"/>
              <a:t>law</a:t>
            </a:r>
            <a:endParaRPr lang="nl-NL" dirty="0"/>
          </a:p>
        </p:txBody>
      </p:sp>
      <p:sp>
        <p:nvSpPr>
          <p:cNvPr id="3" name="Tijdelijke aanduiding voor inhoud 2">
            <a:extLst>
              <a:ext uri="{FF2B5EF4-FFF2-40B4-BE49-F238E27FC236}">
                <a16:creationId xmlns:a16="http://schemas.microsoft.com/office/drawing/2014/main" id="{F0A9CD47-33E0-4E64-9B2C-D931510A0744}"/>
              </a:ext>
            </a:extLst>
          </p:cNvPr>
          <p:cNvSpPr>
            <a:spLocks noGrp="1"/>
          </p:cNvSpPr>
          <p:nvPr>
            <p:ph idx="1"/>
          </p:nvPr>
        </p:nvSpPr>
        <p:spPr/>
        <p:txBody>
          <a:bodyPr/>
          <a:lstStyle/>
          <a:p>
            <a:r>
              <a:rPr lang="en-US" dirty="0">
                <a:solidFill>
                  <a:schemeClr val="bg1"/>
                </a:solidFill>
              </a:rPr>
              <a:t>C-486/12, X, 12.12.2013 (“X”)</a:t>
            </a:r>
          </a:p>
          <a:p>
            <a:r>
              <a:rPr lang="en-US" dirty="0">
                <a:solidFill>
                  <a:schemeClr val="bg1"/>
                </a:solidFill>
              </a:rPr>
              <a:t>Article </a:t>
            </a:r>
            <a:r>
              <a:rPr lang="en-US" dirty="0">
                <a:solidFill>
                  <a:schemeClr val="bg1"/>
                </a:solidFill>
                <a:effectLst/>
              </a:rPr>
              <a:t>12(a) of Directive 95/46/EC of the European Parliament and of the Council of 24 October 1995 on the protection of individuals with regard to the processing of personal data and on the free movement of such data must be interpreted </a:t>
            </a:r>
            <a:r>
              <a:rPr lang="en-US" u="sng" dirty="0">
                <a:solidFill>
                  <a:schemeClr val="bg1"/>
                </a:solidFill>
                <a:effectLst/>
              </a:rPr>
              <a:t>as not precluding the levying of fees in respect of the communication of personal data by a public authority.</a:t>
            </a:r>
            <a:r>
              <a:rPr lang="nl-NL" dirty="0">
                <a:solidFill>
                  <a:schemeClr val="bg1"/>
                </a:solidFill>
                <a:effectLst/>
              </a:rPr>
              <a:t> </a:t>
            </a:r>
            <a:r>
              <a:rPr lang="en-US" dirty="0">
                <a:solidFill>
                  <a:schemeClr val="bg1"/>
                </a:solidFill>
                <a:effectLst/>
              </a:rPr>
              <a:t>Article 12(a) of Directive 95/46 must be interpreted as meaning that, in order to ensure that fees levied when the right to access personal data is exercised are not excessive for the purposes of that provision, the level of those fees must not exceed the cost of communicating such data. It is for the national court to carry out any verifications necessary, having regard to the circumstances of the case.</a:t>
            </a:r>
            <a:endParaRPr lang="nl-NL"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7625312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5556</TotalTime>
  <Words>5719</Words>
  <Application>Microsoft Office PowerPoint</Application>
  <PresentationFormat>Breedbeeld</PresentationFormat>
  <Paragraphs>148</Paragraphs>
  <Slides>29</Slides>
  <Notes>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29</vt:i4>
      </vt:variant>
    </vt:vector>
  </HeadingPairs>
  <TitlesOfParts>
    <vt:vector size="39" baseType="lpstr">
      <vt:lpstr>Arial</vt:lpstr>
      <vt:lpstr>Cambria</vt:lpstr>
      <vt:lpstr>Georgia</vt:lpstr>
      <vt:lpstr>PT Sans</vt:lpstr>
      <vt:lpstr>Roboto</vt:lpstr>
      <vt:lpstr>Tahoma</vt:lpstr>
      <vt:lpstr>Times New Roman</vt:lpstr>
      <vt:lpstr>Trebuchet MS</vt:lpstr>
      <vt:lpstr>Wingdings 3</vt:lpstr>
      <vt:lpstr>Facet</vt:lpstr>
      <vt:lpstr>College IX: Rechten</vt:lpstr>
      <vt:lpstr>Overzicht van dit college</vt:lpstr>
      <vt:lpstr>Overzicht</vt:lpstr>
      <vt:lpstr>Overzicht</vt:lpstr>
      <vt:lpstr>Overzicht</vt:lpstr>
      <vt:lpstr>Overzicht</vt:lpstr>
      <vt:lpstr>(1) Case law</vt:lpstr>
      <vt:lpstr>(1) Case law</vt:lpstr>
      <vt:lpstr>(1) Case law</vt:lpstr>
      <vt:lpstr>(1) Case law</vt:lpstr>
      <vt:lpstr>(1) Case law</vt:lpstr>
      <vt:lpstr>(1) Case law</vt:lpstr>
      <vt:lpstr>(1) Case law</vt:lpstr>
      <vt:lpstr>(1) Case law</vt:lpstr>
      <vt:lpstr>(2) Right to be Forgotten </vt:lpstr>
      <vt:lpstr>(2) Right to be Forgotten </vt:lpstr>
      <vt:lpstr>(2) Right to be Forgotten </vt:lpstr>
      <vt:lpstr>(2) Right to be Forgotten </vt:lpstr>
      <vt:lpstr>(2) Right to be Forgotten</vt:lpstr>
      <vt:lpstr>(2) Right to be Forgotten</vt:lpstr>
      <vt:lpstr>(2) Right to be Forgotten</vt:lpstr>
      <vt:lpstr>(3) Data Portability</vt:lpstr>
      <vt:lpstr>(3) Data Portability</vt:lpstr>
      <vt:lpstr>(3) Data Portability</vt:lpstr>
      <vt:lpstr>(3) Data Portability</vt:lpstr>
      <vt:lpstr>(4) Automated individual decision-making and Profiling</vt:lpstr>
      <vt:lpstr>(4) Automated individual decision-making and Profiling</vt:lpstr>
      <vt:lpstr>(4) Automated individual decision-making and Profiling</vt:lpstr>
      <vt:lpstr>(4) Automated individual decision-making and Profiling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340</cp:revision>
  <dcterms:created xsi:type="dcterms:W3CDTF">2020-07-16T14:25:51Z</dcterms:created>
  <dcterms:modified xsi:type="dcterms:W3CDTF">2020-09-05T11:40:36Z</dcterms:modified>
</cp:coreProperties>
</file>