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779" r:id="rId3"/>
    <p:sldId id="294" r:id="rId4"/>
    <p:sldId id="296" r:id="rId5"/>
    <p:sldId id="257" r:id="rId6"/>
    <p:sldId id="259" r:id="rId7"/>
    <p:sldId id="260" r:id="rId8"/>
    <p:sldId id="263" r:id="rId9"/>
    <p:sldId id="261" r:id="rId10"/>
    <p:sldId id="262" r:id="rId11"/>
    <p:sldId id="265" r:id="rId12"/>
    <p:sldId id="266" r:id="rId13"/>
    <p:sldId id="268" r:id="rId14"/>
    <p:sldId id="269" r:id="rId15"/>
    <p:sldId id="277" r:id="rId16"/>
    <p:sldId id="773" r:id="rId17"/>
    <p:sldId id="774" r:id="rId18"/>
    <p:sldId id="775" r:id="rId19"/>
    <p:sldId id="776" r:id="rId20"/>
    <p:sldId id="341" r:id="rId21"/>
    <p:sldId id="302" r:id="rId22"/>
    <p:sldId id="778" r:id="rId23"/>
    <p:sldId id="33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49533-A250-4230-84D2-479A6E7185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81B045D-3B73-4B65-B2B8-54DAB1B8F585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0" i="0"/>
            <a:t>1) persoonsgegevens</a:t>
          </a:r>
          <a:endParaRPr lang="en-US"/>
        </a:p>
      </dgm:t>
    </dgm:pt>
    <dgm:pt modelId="{8AD8F00A-CD1B-4C59-A8EF-304DE4C24F73}" type="parTrans" cxnId="{536D1848-9AB2-4233-9730-0D6889F38FCE}">
      <dgm:prSet/>
      <dgm:spPr/>
      <dgm:t>
        <a:bodyPr/>
        <a:lstStyle/>
        <a:p>
          <a:endParaRPr lang="en-US"/>
        </a:p>
      </dgm:t>
    </dgm:pt>
    <dgm:pt modelId="{066234FD-715A-4469-B9F7-EFFA9823E37F}" type="sibTrans" cxnId="{536D1848-9AB2-4233-9730-0D6889F38FCE}">
      <dgm:prSet/>
      <dgm:spPr/>
      <dgm:t>
        <a:bodyPr/>
        <a:lstStyle/>
        <a:p>
          <a:endParaRPr lang="en-US"/>
        </a:p>
      </dgm:t>
    </dgm:pt>
    <dgm:pt modelId="{712714A2-9BC9-41B0-AECF-8C350542FA4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0" i="0"/>
            <a:t>2) verwerking</a:t>
          </a:r>
          <a:endParaRPr lang="en-US"/>
        </a:p>
      </dgm:t>
    </dgm:pt>
    <dgm:pt modelId="{59DF519B-72AC-481E-9F4F-EA1856760050}" type="parTrans" cxnId="{F64D1D61-90B1-4955-9186-CD602BBB1958}">
      <dgm:prSet/>
      <dgm:spPr/>
      <dgm:t>
        <a:bodyPr/>
        <a:lstStyle/>
        <a:p>
          <a:endParaRPr lang="en-US"/>
        </a:p>
      </dgm:t>
    </dgm:pt>
    <dgm:pt modelId="{0663626B-DB26-49B5-9BFD-6E3FD3D3B3EE}" type="sibTrans" cxnId="{F64D1D61-90B1-4955-9186-CD602BBB1958}">
      <dgm:prSet/>
      <dgm:spPr/>
      <dgm:t>
        <a:bodyPr/>
        <a:lstStyle/>
        <a:p>
          <a:endParaRPr lang="en-US"/>
        </a:p>
      </dgm:t>
    </dgm:pt>
    <dgm:pt modelId="{B94B6852-A548-46B4-BB8F-10B2FC71A57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0" i="0"/>
            <a:t>3) verantwoordelijke</a:t>
          </a:r>
          <a:endParaRPr lang="en-US"/>
        </a:p>
      </dgm:t>
    </dgm:pt>
    <dgm:pt modelId="{238FD75F-19B8-4F33-9522-D42516774166}" type="parTrans" cxnId="{5E112E2B-2E39-453C-821A-ECE24FF68642}">
      <dgm:prSet/>
      <dgm:spPr/>
      <dgm:t>
        <a:bodyPr/>
        <a:lstStyle/>
        <a:p>
          <a:endParaRPr lang="en-US"/>
        </a:p>
      </dgm:t>
    </dgm:pt>
    <dgm:pt modelId="{9EEB281E-6E00-4EAE-A405-24E588CC167F}" type="sibTrans" cxnId="{5E112E2B-2E39-453C-821A-ECE24FF68642}">
      <dgm:prSet/>
      <dgm:spPr/>
      <dgm:t>
        <a:bodyPr/>
        <a:lstStyle/>
        <a:p>
          <a:endParaRPr lang="en-US"/>
        </a:p>
      </dgm:t>
    </dgm:pt>
    <dgm:pt modelId="{61F105F2-1E7D-45C2-BE9F-690A7225C6D9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0" i="0"/>
            <a:t>4) verantwoordelijke is gevestigd in de EU of verwerkt gegevens over EU burgers </a:t>
          </a:r>
          <a:endParaRPr lang="en-US"/>
        </a:p>
      </dgm:t>
    </dgm:pt>
    <dgm:pt modelId="{7C2A2D07-BDDA-4036-8CD0-40E503C99762}" type="parTrans" cxnId="{7D8BB1FF-7522-4F6B-ABB9-9A70EB8C8CB4}">
      <dgm:prSet/>
      <dgm:spPr/>
      <dgm:t>
        <a:bodyPr/>
        <a:lstStyle/>
        <a:p>
          <a:endParaRPr lang="en-US"/>
        </a:p>
      </dgm:t>
    </dgm:pt>
    <dgm:pt modelId="{617CA4A9-C754-4355-852B-33E48E35CD21}" type="sibTrans" cxnId="{7D8BB1FF-7522-4F6B-ABB9-9A70EB8C8CB4}">
      <dgm:prSet/>
      <dgm:spPr/>
      <dgm:t>
        <a:bodyPr/>
        <a:lstStyle/>
        <a:p>
          <a:endParaRPr lang="en-US"/>
        </a:p>
      </dgm:t>
    </dgm:pt>
    <dgm:pt modelId="{0ABE95BF-1F47-4FA1-83F7-ED9A3AA166BE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0" i="0"/>
            <a:t>5) Uitzonderingen </a:t>
          </a:r>
          <a:endParaRPr lang="en-US"/>
        </a:p>
      </dgm:t>
    </dgm:pt>
    <dgm:pt modelId="{94B2407D-ED9D-4B93-861F-97DDF132DFFC}" type="parTrans" cxnId="{1D97D3F8-D32A-4E45-9D87-284E309F1EFC}">
      <dgm:prSet/>
      <dgm:spPr/>
      <dgm:t>
        <a:bodyPr/>
        <a:lstStyle/>
        <a:p>
          <a:endParaRPr lang="en-US"/>
        </a:p>
      </dgm:t>
    </dgm:pt>
    <dgm:pt modelId="{142230AC-039D-4C7D-BBB7-0E7B149E6D31}" type="sibTrans" cxnId="{1D97D3F8-D32A-4E45-9D87-284E309F1EFC}">
      <dgm:prSet/>
      <dgm:spPr/>
      <dgm:t>
        <a:bodyPr/>
        <a:lstStyle/>
        <a:p>
          <a:endParaRPr lang="en-US"/>
        </a:p>
      </dgm:t>
    </dgm:pt>
    <dgm:pt modelId="{B4934692-B4E8-4CC2-BB63-678D2D1ABE9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088E351-0841-4051-AC2D-3983DB263FF4}" type="parTrans" cxnId="{C5C57EC3-E1E0-43E8-868E-5B414C1B5B66}">
      <dgm:prSet/>
      <dgm:spPr/>
      <dgm:t>
        <a:bodyPr/>
        <a:lstStyle/>
        <a:p>
          <a:endParaRPr lang="en-US"/>
        </a:p>
      </dgm:t>
    </dgm:pt>
    <dgm:pt modelId="{801BA65D-40F1-4CA8-9B4A-A56838DC9ED0}" type="sibTrans" cxnId="{C5C57EC3-E1E0-43E8-868E-5B414C1B5B66}">
      <dgm:prSet/>
      <dgm:spPr/>
      <dgm:t>
        <a:bodyPr/>
        <a:lstStyle/>
        <a:p>
          <a:endParaRPr lang="en-US"/>
        </a:p>
      </dgm:t>
    </dgm:pt>
    <dgm:pt modelId="{53F94362-D1B2-4A62-95D9-A46EB5B681B5}" type="pres">
      <dgm:prSet presAssocID="{AFA49533-A250-4230-84D2-479A6E7185E9}" presName="root" presStyleCnt="0">
        <dgm:presLayoutVars>
          <dgm:dir/>
          <dgm:resizeHandles val="exact"/>
        </dgm:presLayoutVars>
      </dgm:prSet>
      <dgm:spPr/>
    </dgm:pt>
    <dgm:pt modelId="{F120DFC2-C69E-4BAB-BBA2-552DD13CABAD}" type="pres">
      <dgm:prSet presAssocID="{B81B045D-3B73-4B65-B2B8-54DAB1B8F585}" presName="compNode" presStyleCnt="0"/>
      <dgm:spPr/>
    </dgm:pt>
    <dgm:pt modelId="{233F96BE-BB0B-4BBE-B6B5-AE76AD1857D4}" type="pres">
      <dgm:prSet presAssocID="{B81B045D-3B73-4B65-B2B8-54DAB1B8F585}" presName="bgRect" presStyleLbl="bgShp" presStyleIdx="0" presStyleCnt="5"/>
      <dgm:spPr/>
    </dgm:pt>
    <dgm:pt modelId="{600FF811-5AAF-4BA0-9A6B-045757ABCBEE}" type="pres">
      <dgm:prSet presAssocID="{B81B045D-3B73-4B65-B2B8-54DAB1B8F58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FF71CBA-1A19-4835-8BD1-937C54656633}" type="pres">
      <dgm:prSet presAssocID="{B81B045D-3B73-4B65-B2B8-54DAB1B8F585}" presName="spaceRect" presStyleCnt="0"/>
      <dgm:spPr/>
    </dgm:pt>
    <dgm:pt modelId="{22A98F23-B876-4DF0-BF4E-25B5D066823B}" type="pres">
      <dgm:prSet presAssocID="{B81B045D-3B73-4B65-B2B8-54DAB1B8F585}" presName="parTx" presStyleLbl="revTx" presStyleIdx="0" presStyleCnt="6">
        <dgm:presLayoutVars>
          <dgm:chMax val="0"/>
          <dgm:chPref val="0"/>
        </dgm:presLayoutVars>
      </dgm:prSet>
      <dgm:spPr/>
    </dgm:pt>
    <dgm:pt modelId="{DFA7CFFE-4DFF-48B7-A6FD-8FC1D65E09F9}" type="pres">
      <dgm:prSet presAssocID="{066234FD-715A-4469-B9F7-EFFA9823E37F}" presName="sibTrans" presStyleCnt="0"/>
      <dgm:spPr/>
    </dgm:pt>
    <dgm:pt modelId="{DADE69E1-6F01-411C-B0AF-7D18C7266F5B}" type="pres">
      <dgm:prSet presAssocID="{712714A2-9BC9-41B0-AECF-8C350542FA4B}" presName="compNode" presStyleCnt="0"/>
      <dgm:spPr/>
    </dgm:pt>
    <dgm:pt modelId="{795D7A4C-A95A-46C5-A6A1-49871B5440AC}" type="pres">
      <dgm:prSet presAssocID="{712714A2-9BC9-41B0-AECF-8C350542FA4B}" presName="bgRect" presStyleLbl="bgShp" presStyleIdx="1" presStyleCnt="5"/>
      <dgm:spPr/>
    </dgm:pt>
    <dgm:pt modelId="{D4801E7B-D91F-418C-8EDF-B4BA3314327D}" type="pres">
      <dgm:prSet presAssocID="{712714A2-9BC9-41B0-AECF-8C350542FA4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CD41BB74-8E40-4E74-841D-7A5BD60F7B41}" type="pres">
      <dgm:prSet presAssocID="{712714A2-9BC9-41B0-AECF-8C350542FA4B}" presName="spaceRect" presStyleCnt="0"/>
      <dgm:spPr/>
    </dgm:pt>
    <dgm:pt modelId="{F2929C66-1FD7-472A-ADEF-0DA05E8173E3}" type="pres">
      <dgm:prSet presAssocID="{712714A2-9BC9-41B0-AECF-8C350542FA4B}" presName="parTx" presStyleLbl="revTx" presStyleIdx="1" presStyleCnt="6">
        <dgm:presLayoutVars>
          <dgm:chMax val="0"/>
          <dgm:chPref val="0"/>
        </dgm:presLayoutVars>
      </dgm:prSet>
      <dgm:spPr/>
    </dgm:pt>
    <dgm:pt modelId="{B3E00203-952C-4609-8E79-934609BE003F}" type="pres">
      <dgm:prSet presAssocID="{0663626B-DB26-49B5-9BFD-6E3FD3D3B3EE}" presName="sibTrans" presStyleCnt="0"/>
      <dgm:spPr/>
    </dgm:pt>
    <dgm:pt modelId="{81E7CAB6-8CC1-4484-854A-41E840B59B4A}" type="pres">
      <dgm:prSet presAssocID="{B94B6852-A548-46B4-BB8F-10B2FC71A570}" presName="compNode" presStyleCnt="0"/>
      <dgm:spPr/>
    </dgm:pt>
    <dgm:pt modelId="{82198E70-D97A-4E52-9DCA-2CFFB98B4966}" type="pres">
      <dgm:prSet presAssocID="{B94B6852-A548-46B4-BB8F-10B2FC71A570}" presName="bgRect" presStyleLbl="bgShp" presStyleIdx="2" presStyleCnt="5"/>
      <dgm:spPr/>
    </dgm:pt>
    <dgm:pt modelId="{90B1F4E5-1CD5-414F-AA15-B911FCAA2FB6}" type="pres">
      <dgm:prSet presAssocID="{B94B6852-A548-46B4-BB8F-10B2FC71A57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12D91FD-13B5-4286-9881-A375413ADA3D}" type="pres">
      <dgm:prSet presAssocID="{B94B6852-A548-46B4-BB8F-10B2FC71A570}" presName="spaceRect" presStyleCnt="0"/>
      <dgm:spPr/>
    </dgm:pt>
    <dgm:pt modelId="{FA3763F5-4078-4E38-928E-FA7B0A7E5195}" type="pres">
      <dgm:prSet presAssocID="{B94B6852-A548-46B4-BB8F-10B2FC71A570}" presName="parTx" presStyleLbl="revTx" presStyleIdx="2" presStyleCnt="6">
        <dgm:presLayoutVars>
          <dgm:chMax val="0"/>
          <dgm:chPref val="0"/>
        </dgm:presLayoutVars>
      </dgm:prSet>
      <dgm:spPr/>
    </dgm:pt>
    <dgm:pt modelId="{F328D7CE-5416-4D87-B6B4-ED5D116BFA18}" type="pres">
      <dgm:prSet presAssocID="{9EEB281E-6E00-4EAE-A405-24E588CC167F}" presName="sibTrans" presStyleCnt="0"/>
      <dgm:spPr/>
    </dgm:pt>
    <dgm:pt modelId="{F114D9AB-8634-4929-A43C-4B3BFE5C6DA5}" type="pres">
      <dgm:prSet presAssocID="{61F105F2-1E7D-45C2-BE9F-690A7225C6D9}" presName="compNode" presStyleCnt="0"/>
      <dgm:spPr/>
    </dgm:pt>
    <dgm:pt modelId="{F0EE6638-C8AB-445E-974F-E0ECA5ECB291}" type="pres">
      <dgm:prSet presAssocID="{61F105F2-1E7D-45C2-BE9F-690A7225C6D9}" presName="bgRect" presStyleLbl="bgShp" presStyleIdx="3" presStyleCnt="5"/>
      <dgm:spPr/>
    </dgm:pt>
    <dgm:pt modelId="{7AADE364-BEE7-45E6-8689-90A3E076367E}" type="pres">
      <dgm:prSet presAssocID="{61F105F2-1E7D-45C2-BE9F-690A7225C6D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ardbol Afrika en Europa"/>
        </a:ext>
      </dgm:extLst>
    </dgm:pt>
    <dgm:pt modelId="{134119D4-1332-4173-92E2-C174739F5BCA}" type="pres">
      <dgm:prSet presAssocID="{61F105F2-1E7D-45C2-BE9F-690A7225C6D9}" presName="spaceRect" presStyleCnt="0"/>
      <dgm:spPr/>
    </dgm:pt>
    <dgm:pt modelId="{AD97ABB0-34B8-4A12-99B6-181F3CCBF522}" type="pres">
      <dgm:prSet presAssocID="{61F105F2-1E7D-45C2-BE9F-690A7225C6D9}" presName="parTx" presStyleLbl="revTx" presStyleIdx="3" presStyleCnt="6">
        <dgm:presLayoutVars>
          <dgm:chMax val="0"/>
          <dgm:chPref val="0"/>
        </dgm:presLayoutVars>
      </dgm:prSet>
      <dgm:spPr/>
    </dgm:pt>
    <dgm:pt modelId="{ED02CE6C-3F9F-45CD-8F40-880E54505904}" type="pres">
      <dgm:prSet presAssocID="{617CA4A9-C754-4355-852B-33E48E35CD21}" presName="sibTrans" presStyleCnt="0"/>
      <dgm:spPr/>
    </dgm:pt>
    <dgm:pt modelId="{CEF57EF1-C37D-4684-BC6C-68F4372ECA1B}" type="pres">
      <dgm:prSet presAssocID="{0ABE95BF-1F47-4FA1-83F7-ED9A3AA166BE}" presName="compNode" presStyleCnt="0"/>
      <dgm:spPr/>
    </dgm:pt>
    <dgm:pt modelId="{7C5BBC52-DBC8-4F41-90B6-39993D5EDB0F}" type="pres">
      <dgm:prSet presAssocID="{0ABE95BF-1F47-4FA1-83F7-ED9A3AA166BE}" presName="bgRect" presStyleLbl="bgShp" presStyleIdx="4" presStyleCnt="5"/>
      <dgm:spPr/>
    </dgm:pt>
    <dgm:pt modelId="{6205BF2A-A65F-498E-8D55-E0CB69D95527}" type="pres">
      <dgm:prSet presAssocID="{0ABE95BF-1F47-4FA1-83F7-ED9A3AA166B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426E1D5F-CADB-437E-ABEC-BC87844A3FE2}" type="pres">
      <dgm:prSet presAssocID="{0ABE95BF-1F47-4FA1-83F7-ED9A3AA166BE}" presName="spaceRect" presStyleCnt="0"/>
      <dgm:spPr/>
    </dgm:pt>
    <dgm:pt modelId="{ABE3FA01-2A2C-47B9-958A-6D52E5F6C51B}" type="pres">
      <dgm:prSet presAssocID="{0ABE95BF-1F47-4FA1-83F7-ED9A3AA166BE}" presName="parTx" presStyleLbl="revTx" presStyleIdx="4" presStyleCnt="6">
        <dgm:presLayoutVars>
          <dgm:chMax val="0"/>
          <dgm:chPref val="0"/>
        </dgm:presLayoutVars>
      </dgm:prSet>
      <dgm:spPr/>
    </dgm:pt>
    <dgm:pt modelId="{227790DD-3B45-4DEB-8948-6F98ED41477D}" type="pres">
      <dgm:prSet presAssocID="{0ABE95BF-1F47-4FA1-83F7-ED9A3AA166BE}" presName="desTx" presStyleLbl="revTx" presStyleIdx="5" presStyleCnt="6">
        <dgm:presLayoutVars/>
      </dgm:prSet>
      <dgm:spPr/>
    </dgm:pt>
  </dgm:ptLst>
  <dgm:cxnLst>
    <dgm:cxn modelId="{24CBC424-AA55-40A5-AFE3-F46B3655E528}" type="presOf" srcId="{61F105F2-1E7D-45C2-BE9F-690A7225C6D9}" destId="{AD97ABB0-34B8-4A12-99B6-181F3CCBF522}" srcOrd="0" destOrd="0" presId="urn:microsoft.com/office/officeart/2018/2/layout/IconVerticalSolidList"/>
    <dgm:cxn modelId="{5E112E2B-2E39-453C-821A-ECE24FF68642}" srcId="{AFA49533-A250-4230-84D2-479A6E7185E9}" destId="{B94B6852-A548-46B4-BB8F-10B2FC71A570}" srcOrd="2" destOrd="0" parTransId="{238FD75F-19B8-4F33-9522-D42516774166}" sibTransId="{9EEB281E-6E00-4EAE-A405-24E588CC167F}"/>
    <dgm:cxn modelId="{F3D47432-2E06-43E2-9177-7EC9BD9C8A73}" type="presOf" srcId="{712714A2-9BC9-41B0-AECF-8C350542FA4B}" destId="{F2929C66-1FD7-472A-ADEF-0DA05E8173E3}" srcOrd="0" destOrd="0" presId="urn:microsoft.com/office/officeart/2018/2/layout/IconVerticalSolidList"/>
    <dgm:cxn modelId="{BCAF873F-7D7D-413A-A36C-5A1B7D7F889A}" type="presOf" srcId="{B94B6852-A548-46B4-BB8F-10B2FC71A570}" destId="{FA3763F5-4078-4E38-928E-FA7B0A7E5195}" srcOrd="0" destOrd="0" presId="urn:microsoft.com/office/officeart/2018/2/layout/IconVerticalSolidList"/>
    <dgm:cxn modelId="{F64D1D61-90B1-4955-9186-CD602BBB1958}" srcId="{AFA49533-A250-4230-84D2-479A6E7185E9}" destId="{712714A2-9BC9-41B0-AECF-8C350542FA4B}" srcOrd="1" destOrd="0" parTransId="{59DF519B-72AC-481E-9F4F-EA1856760050}" sibTransId="{0663626B-DB26-49B5-9BFD-6E3FD3D3B3EE}"/>
    <dgm:cxn modelId="{BF4BBB45-BCA0-4738-8BD3-1AB987184136}" type="presOf" srcId="{B4934692-B4E8-4CC2-BB63-678D2D1ABE96}" destId="{227790DD-3B45-4DEB-8948-6F98ED41477D}" srcOrd="0" destOrd="0" presId="urn:microsoft.com/office/officeart/2018/2/layout/IconVerticalSolidList"/>
    <dgm:cxn modelId="{536D1848-9AB2-4233-9730-0D6889F38FCE}" srcId="{AFA49533-A250-4230-84D2-479A6E7185E9}" destId="{B81B045D-3B73-4B65-B2B8-54DAB1B8F585}" srcOrd="0" destOrd="0" parTransId="{8AD8F00A-CD1B-4C59-A8EF-304DE4C24F73}" sibTransId="{066234FD-715A-4469-B9F7-EFFA9823E37F}"/>
    <dgm:cxn modelId="{B6A39073-30FB-4260-BD58-0EBA77489C5F}" type="presOf" srcId="{B81B045D-3B73-4B65-B2B8-54DAB1B8F585}" destId="{22A98F23-B876-4DF0-BF4E-25B5D066823B}" srcOrd="0" destOrd="0" presId="urn:microsoft.com/office/officeart/2018/2/layout/IconVerticalSolidList"/>
    <dgm:cxn modelId="{CADAA6B4-7C10-4C97-8918-30D6D0D55A3E}" type="presOf" srcId="{0ABE95BF-1F47-4FA1-83F7-ED9A3AA166BE}" destId="{ABE3FA01-2A2C-47B9-958A-6D52E5F6C51B}" srcOrd="0" destOrd="0" presId="urn:microsoft.com/office/officeart/2018/2/layout/IconVerticalSolidList"/>
    <dgm:cxn modelId="{C5C57EC3-E1E0-43E8-868E-5B414C1B5B66}" srcId="{0ABE95BF-1F47-4FA1-83F7-ED9A3AA166BE}" destId="{B4934692-B4E8-4CC2-BB63-678D2D1ABE96}" srcOrd="0" destOrd="0" parTransId="{4088E351-0841-4051-AC2D-3983DB263FF4}" sibTransId="{801BA65D-40F1-4CA8-9B4A-A56838DC9ED0}"/>
    <dgm:cxn modelId="{4FD3B7EA-473D-4E4D-A6AA-EC3BAD2C335A}" type="presOf" srcId="{AFA49533-A250-4230-84D2-479A6E7185E9}" destId="{53F94362-D1B2-4A62-95D9-A46EB5B681B5}" srcOrd="0" destOrd="0" presId="urn:microsoft.com/office/officeart/2018/2/layout/IconVerticalSolidList"/>
    <dgm:cxn modelId="{1D97D3F8-D32A-4E45-9D87-284E309F1EFC}" srcId="{AFA49533-A250-4230-84D2-479A6E7185E9}" destId="{0ABE95BF-1F47-4FA1-83F7-ED9A3AA166BE}" srcOrd="4" destOrd="0" parTransId="{94B2407D-ED9D-4B93-861F-97DDF132DFFC}" sibTransId="{142230AC-039D-4C7D-BBB7-0E7B149E6D31}"/>
    <dgm:cxn modelId="{7D8BB1FF-7522-4F6B-ABB9-9A70EB8C8CB4}" srcId="{AFA49533-A250-4230-84D2-479A6E7185E9}" destId="{61F105F2-1E7D-45C2-BE9F-690A7225C6D9}" srcOrd="3" destOrd="0" parTransId="{7C2A2D07-BDDA-4036-8CD0-40E503C99762}" sibTransId="{617CA4A9-C754-4355-852B-33E48E35CD21}"/>
    <dgm:cxn modelId="{096AE573-4C7F-47ED-AC07-8DEB0F0C7D2B}" type="presParOf" srcId="{53F94362-D1B2-4A62-95D9-A46EB5B681B5}" destId="{F120DFC2-C69E-4BAB-BBA2-552DD13CABAD}" srcOrd="0" destOrd="0" presId="urn:microsoft.com/office/officeart/2018/2/layout/IconVerticalSolidList"/>
    <dgm:cxn modelId="{AFBC9D32-5E88-4D6A-8FC1-C45AB028E42D}" type="presParOf" srcId="{F120DFC2-C69E-4BAB-BBA2-552DD13CABAD}" destId="{233F96BE-BB0B-4BBE-B6B5-AE76AD1857D4}" srcOrd="0" destOrd="0" presId="urn:microsoft.com/office/officeart/2018/2/layout/IconVerticalSolidList"/>
    <dgm:cxn modelId="{FA2B231E-37B0-4738-9521-784BF79C607D}" type="presParOf" srcId="{F120DFC2-C69E-4BAB-BBA2-552DD13CABAD}" destId="{600FF811-5AAF-4BA0-9A6B-045757ABCBEE}" srcOrd="1" destOrd="0" presId="urn:microsoft.com/office/officeart/2018/2/layout/IconVerticalSolidList"/>
    <dgm:cxn modelId="{836673A5-2E32-4E6C-88F3-812E82E06FFA}" type="presParOf" srcId="{F120DFC2-C69E-4BAB-BBA2-552DD13CABAD}" destId="{CFF71CBA-1A19-4835-8BD1-937C54656633}" srcOrd="2" destOrd="0" presId="urn:microsoft.com/office/officeart/2018/2/layout/IconVerticalSolidList"/>
    <dgm:cxn modelId="{0546EC74-2805-4A0D-AF21-4E2DB4483089}" type="presParOf" srcId="{F120DFC2-C69E-4BAB-BBA2-552DD13CABAD}" destId="{22A98F23-B876-4DF0-BF4E-25B5D066823B}" srcOrd="3" destOrd="0" presId="urn:microsoft.com/office/officeart/2018/2/layout/IconVerticalSolidList"/>
    <dgm:cxn modelId="{3BDEA1E1-25B9-4E42-95E4-C63611B610A8}" type="presParOf" srcId="{53F94362-D1B2-4A62-95D9-A46EB5B681B5}" destId="{DFA7CFFE-4DFF-48B7-A6FD-8FC1D65E09F9}" srcOrd="1" destOrd="0" presId="urn:microsoft.com/office/officeart/2018/2/layout/IconVerticalSolidList"/>
    <dgm:cxn modelId="{AA7293F3-1366-4051-B015-B04DEC5E8BAE}" type="presParOf" srcId="{53F94362-D1B2-4A62-95D9-A46EB5B681B5}" destId="{DADE69E1-6F01-411C-B0AF-7D18C7266F5B}" srcOrd="2" destOrd="0" presId="urn:microsoft.com/office/officeart/2018/2/layout/IconVerticalSolidList"/>
    <dgm:cxn modelId="{5DF57934-31CA-4CC7-BCD2-D655CBAE63D1}" type="presParOf" srcId="{DADE69E1-6F01-411C-B0AF-7D18C7266F5B}" destId="{795D7A4C-A95A-46C5-A6A1-49871B5440AC}" srcOrd="0" destOrd="0" presId="urn:microsoft.com/office/officeart/2018/2/layout/IconVerticalSolidList"/>
    <dgm:cxn modelId="{FC02566B-299E-4DD3-A3D2-FA7E9EFD7618}" type="presParOf" srcId="{DADE69E1-6F01-411C-B0AF-7D18C7266F5B}" destId="{D4801E7B-D91F-418C-8EDF-B4BA3314327D}" srcOrd="1" destOrd="0" presId="urn:microsoft.com/office/officeart/2018/2/layout/IconVerticalSolidList"/>
    <dgm:cxn modelId="{BBB2EE6E-CE5E-47C1-905F-624D650809F2}" type="presParOf" srcId="{DADE69E1-6F01-411C-B0AF-7D18C7266F5B}" destId="{CD41BB74-8E40-4E74-841D-7A5BD60F7B41}" srcOrd="2" destOrd="0" presId="urn:microsoft.com/office/officeart/2018/2/layout/IconVerticalSolidList"/>
    <dgm:cxn modelId="{10C5D1CC-E066-4852-B59A-5CC01F2E5387}" type="presParOf" srcId="{DADE69E1-6F01-411C-B0AF-7D18C7266F5B}" destId="{F2929C66-1FD7-472A-ADEF-0DA05E8173E3}" srcOrd="3" destOrd="0" presId="urn:microsoft.com/office/officeart/2018/2/layout/IconVerticalSolidList"/>
    <dgm:cxn modelId="{39AE45A7-9CDA-4987-8139-AF4993813899}" type="presParOf" srcId="{53F94362-D1B2-4A62-95D9-A46EB5B681B5}" destId="{B3E00203-952C-4609-8E79-934609BE003F}" srcOrd="3" destOrd="0" presId="urn:microsoft.com/office/officeart/2018/2/layout/IconVerticalSolidList"/>
    <dgm:cxn modelId="{E87167A2-1FE9-492F-8C44-9A2F7BB7C1E6}" type="presParOf" srcId="{53F94362-D1B2-4A62-95D9-A46EB5B681B5}" destId="{81E7CAB6-8CC1-4484-854A-41E840B59B4A}" srcOrd="4" destOrd="0" presId="urn:microsoft.com/office/officeart/2018/2/layout/IconVerticalSolidList"/>
    <dgm:cxn modelId="{E1D9DD73-302B-42A2-85E1-65C0A75EAC63}" type="presParOf" srcId="{81E7CAB6-8CC1-4484-854A-41E840B59B4A}" destId="{82198E70-D97A-4E52-9DCA-2CFFB98B4966}" srcOrd="0" destOrd="0" presId="urn:microsoft.com/office/officeart/2018/2/layout/IconVerticalSolidList"/>
    <dgm:cxn modelId="{2558DE7F-9E65-4735-B73D-C79F2F24F700}" type="presParOf" srcId="{81E7CAB6-8CC1-4484-854A-41E840B59B4A}" destId="{90B1F4E5-1CD5-414F-AA15-B911FCAA2FB6}" srcOrd="1" destOrd="0" presId="urn:microsoft.com/office/officeart/2018/2/layout/IconVerticalSolidList"/>
    <dgm:cxn modelId="{4A459056-E597-4792-82DA-808D9C2CAF44}" type="presParOf" srcId="{81E7CAB6-8CC1-4484-854A-41E840B59B4A}" destId="{A12D91FD-13B5-4286-9881-A375413ADA3D}" srcOrd="2" destOrd="0" presId="urn:microsoft.com/office/officeart/2018/2/layout/IconVerticalSolidList"/>
    <dgm:cxn modelId="{B358DE17-76F6-493F-AF3D-F480036B2184}" type="presParOf" srcId="{81E7CAB6-8CC1-4484-854A-41E840B59B4A}" destId="{FA3763F5-4078-4E38-928E-FA7B0A7E5195}" srcOrd="3" destOrd="0" presId="urn:microsoft.com/office/officeart/2018/2/layout/IconVerticalSolidList"/>
    <dgm:cxn modelId="{7EE34A24-1C9A-4317-880C-88CB02891EC3}" type="presParOf" srcId="{53F94362-D1B2-4A62-95D9-A46EB5B681B5}" destId="{F328D7CE-5416-4D87-B6B4-ED5D116BFA18}" srcOrd="5" destOrd="0" presId="urn:microsoft.com/office/officeart/2018/2/layout/IconVerticalSolidList"/>
    <dgm:cxn modelId="{BDB4E568-230C-4C7A-B495-2D8274C0E703}" type="presParOf" srcId="{53F94362-D1B2-4A62-95D9-A46EB5B681B5}" destId="{F114D9AB-8634-4929-A43C-4B3BFE5C6DA5}" srcOrd="6" destOrd="0" presId="urn:microsoft.com/office/officeart/2018/2/layout/IconVerticalSolidList"/>
    <dgm:cxn modelId="{5D8A61DC-3AC7-4583-9770-C9169AD10186}" type="presParOf" srcId="{F114D9AB-8634-4929-A43C-4B3BFE5C6DA5}" destId="{F0EE6638-C8AB-445E-974F-E0ECA5ECB291}" srcOrd="0" destOrd="0" presId="urn:microsoft.com/office/officeart/2018/2/layout/IconVerticalSolidList"/>
    <dgm:cxn modelId="{D397347A-505F-410C-91E9-C07FB04F08C6}" type="presParOf" srcId="{F114D9AB-8634-4929-A43C-4B3BFE5C6DA5}" destId="{7AADE364-BEE7-45E6-8689-90A3E076367E}" srcOrd="1" destOrd="0" presId="urn:microsoft.com/office/officeart/2018/2/layout/IconVerticalSolidList"/>
    <dgm:cxn modelId="{4496062F-95A8-4D8D-A90C-23B602E46835}" type="presParOf" srcId="{F114D9AB-8634-4929-A43C-4B3BFE5C6DA5}" destId="{134119D4-1332-4173-92E2-C174739F5BCA}" srcOrd="2" destOrd="0" presId="urn:microsoft.com/office/officeart/2018/2/layout/IconVerticalSolidList"/>
    <dgm:cxn modelId="{E868B9FD-0BDE-4F70-9F68-1CDAA23FBAAC}" type="presParOf" srcId="{F114D9AB-8634-4929-A43C-4B3BFE5C6DA5}" destId="{AD97ABB0-34B8-4A12-99B6-181F3CCBF522}" srcOrd="3" destOrd="0" presId="urn:microsoft.com/office/officeart/2018/2/layout/IconVerticalSolidList"/>
    <dgm:cxn modelId="{E38B1324-6AAD-4AB2-A2E4-5D5E2DC964C4}" type="presParOf" srcId="{53F94362-D1B2-4A62-95D9-A46EB5B681B5}" destId="{ED02CE6C-3F9F-45CD-8F40-880E54505904}" srcOrd="7" destOrd="0" presId="urn:microsoft.com/office/officeart/2018/2/layout/IconVerticalSolidList"/>
    <dgm:cxn modelId="{3A3756AB-EA0C-4114-9A3E-8213EB733BFD}" type="presParOf" srcId="{53F94362-D1B2-4A62-95D9-A46EB5B681B5}" destId="{CEF57EF1-C37D-4684-BC6C-68F4372ECA1B}" srcOrd="8" destOrd="0" presId="urn:microsoft.com/office/officeart/2018/2/layout/IconVerticalSolidList"/>
    <dgm:cxn modelId="{B9579437-DEFD-434B-9C60-D79A003B99C9}" type="presParOf" srcId="{CEF57EF1-C37D-4684-BC6C-68F4372ECA1B}" destId="{7C5BBC52-DBC8-4F41-90B6-39993D5EDB0F}" srcOrd="0" destOrd="0" presId="urn:microsoft.com/office/officeart/2018/2/layout/IconVerticalSolidList"/>
    <dgm:cxn modelId="{68F80952-018E-4A43-9DCB-644D96EE88AE}" type="presParOf" srcId="{CEF57EF1-C37D-4684-BC6C-68F4372ECA1B}" destId="{6205BF2A-A65F-498E-8D55-E0CB69D95527}" srcOrd="1" destOrd="0" presId="urn:microsoft.com/office/officeart/2018/2/layout/IconVerticalSolidList"/>
    <dgm:cxn modelId="{52A327E3-83B4-48AF-BF54-5D50F27A82AF}" type="presParOf" srcId="{CEF57EF1-C37D-4684-BC6C-68F4372ECA1B}" destId="{426E1D5F-CADB-437E-ABEC-BC87844A3FE2}" srcOrd="2" destOrd="0" presId="urn:microsoft.com/office/officeart/2018/2/layout/IconVerticalSolidList"/>
    <dgm:cxn modelId="{B9921245-917A-443D-9FD6-B547DBC30EDE}" type="presParOf" srcId="{CEF57EF1-C37D-4684-BC6C-68F4372ECA1B}" destId="{ABE3FA01-2A2C-47B9-958A-6D52E5F6C51B}" srcOrd="3" destOrd="0" presId="urn:microsoft.com/office/officeart/2018/2/layout/IconVerticalSolidList"/>
    <dgm:cxn modelId="{F5BF10D9-64BD-4726-A6FA-9FAE21A211D4}" type="presParOf" srcId="{CEF57EF1-C37D-4684-BC6C-68F4372ECA1B}" destId="{227790DD-3B45-4DEB-8948-6F98ED41477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F96BE-BB0B-4BBE-B6B5-AE76AD1857D4}">
      <dsp:nvSpPr>
        <dsp:cNvPr id="0" name=""/>
        <dsp:cNvSpPr/>
      </dsp:nvSpPr>
      <dsp:spPr>
        <a:xfrm>
          <a:off x="0" y="2659"/>
          <a:ext cx="10895369" cy="5664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FF811-5AAF-4BA0-9A6B-045757ABCBEE}">
      <dsp:nvSpPr>
        <dsp:cNvPr id="0" name=""/>
        <dsp:cNvSpPr/>
      </dsp:nvSpPr>
      <dsp:spPr>
        <a:xfrm>
          <a:off x="171364" y="130120"/>
          <a:ext cx="311571" cy="3115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98F23-B876-4DF0-BF4E-25B5D066823B}">
      <dsp:nvSpPr>
        <dsp:cNvPr id="0" name=""/>
        <dsp:cNvSpPr/>
      </dsp:nvSpPr>
      <dsp:spPr>
        <a:xfrm>
          <a:off x="654299" y="2659"/>
          <a:ext cx="10241070" cy="56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4" tIns="59954" rIns="59954" bIns="5995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0" i="0" kern="1200"/>
            <a:t>1) persoonsgegevens</a:t>
          </a:r>
          <a:endParaRPr lang="en-US" sz="1900" kern="1200"/>
        </a:p>
      </dsp:txBody>
      <dsp:txXfrm>
        <a:off x="654299" y="2659"/>
        <a:ext cx="10241070" cy="566492"/>
      </dsp:txXfrm>
    </dsp:sp>
    <dsp:sp modelId="{795D7A4C-A95A-46C5-A6A1-49871B5440AC}">
      <dsp:nvSpPr>
        <dsp:cNvPr id="0" name=""/>
        <dsp:cNvSpPr/>
      </dsp:nvSpPr>
      <dsp:spPr>
        <a:xfrm>
          <a:off x="0" y="710775"/>
          <a:ext cx="10895369" cy="5664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01E7B-D91F-418C-8EDF-B4BA3314327D}">
      <dsp:nvSpPr>
        <dsp:cNvPr id="0" name=""/>
        <dsp:cNvSpPr/>
      </dsp:nvSpPr>
      <dsp:spPr>
        <a:xfrm>
          <a:off x="171364" y="838236"/>
          <a:ext cx="311571" cy="3115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29C66-1FD7-472A-ADEF-0DA05E8173E3}">
      <dsp:nvSpPr>
        <dsp:cNvPr id="0" name=""/>
        <dsp:cNvSpPr/>
      </dsp:nvSpPr>
      <dsp:spPr>
        <a:xfrm>
          <a:off x="654299" y="710775"/>
          <a:ext cx="10241070" cy="56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4" tIns="59954" rIns="59954" bIns="5995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0" i="0" kern="1200"/>
            <a:t>2) verwerking</a:t>
          </a:r>
          <a:endParaRPr lang="en-US" sz="1900" kern="1200"/>
        </a:p>
      </dsp:txBody>
      <dsp:txXfrm>
        <a:off x="654299" y="710775"/>
        <a:ext cx="10241070" cy="566492"/>
      </dsp:txXfrm>
    </dsp:sp>
    <dsp:sp modelId="{82198E70-D97A-4E52-9DCA-2CFFB98B4966}">
      <dsp:nvSpPr>
        <dsp:cNvPr id="0" name=""/>
        <dsp:cNvSpPr/>
      </dsp:nvSpPr>
      <dsp:spPr>
        <a:xfrm>
          <a:off x="0" y="1418892"/>
          <a:ext cx="10895369" cy="5664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1F4E5-1CD5-414F-AA15-B911FCAA2FB6}">
      <dsp:nvSpPr>
        <dsp:cNvPr id="0" name=""/>
        <dsp:cNvSpPr/>
      </dsp:nvSpPr>
      <dsp:spPr>
        <a:xfrm>
          <a:off x="171364" y="1546352"/>
          <a:ext cx="311571" cy="3115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763F5-4078-4E38-928E-FA7B0A7E5195}">
      <dsp:nvSpPr>
        <dsp:cNvPr id="0" name=""/>
        <dsp:cNvSpPr/>
      </dsp:nvSpPr>
      <dsp:spPr>
        <a:xfrm>
          <a:off x="654299" y="1418892"/>
          <a:ext cx="10241070" cy="56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4" tIns="59954" rIns="59954" bIns="5995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0" i="0" kern="1200"/>
            <a:t>3) verantwoordelijke</a:t>
          </a:r>
          <a:endParaRPr lang="en-US" sz="1900" kern="1200"/>
        </a:p>
      </dsp:txBody>
      <dsp:txXfrm>
        <a:off x="654299" y="1418892"/>
        <a:ext cx="10241070" cy="566492"/>
      </dsp:txXfrm>
    </dsp:sp>
    <dsp:sp modelId="{F0EE6638-C8AB-445E-974F-E0ECA5ECB291}">
      <dsp:nvSpPr>
        <dsp:cNvPr id="0" name=""/>
        <dsp:cNvSpPr/>
      </dsp:nvSpPr>
      <dsp:spPr>
        <a:xfrm>
          <a:off x="0" y="2127008"/>
          <a:ext cx="10895369" cy="5664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DE364-BEE7-45E6-8689-90A3E076367E}">
      <dsp:nvSpPr>
        <dsp:cNvPr id="0" name=""/>
        <dsp:cNvSpPr/>
      </dsp:nvSpPr>
      <dsp:spPr>
        <a:xfrm>
          <a:off x="171364" y="2254469"/>
          <a:ext cx="311571" cy="3115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7ABB0-34B8-4A12-99B6-181F3CCBF522}">
      <dsp:nvSpPr>
        <dsp:cNvPr id="0" name=""/>
        <dsp:cNvSpPr/>
      </dsp:nvSpPr>
      <dsp:spPr>
        <a:xfrm>
          <a:off x="654299" y="2127008"/>
          <a:ext cx="10241070" cy="56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4" tIns="59954" rIns="59954" bIns="5995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0" i="0" kern="1200"/>
            <a:t>4) verantwoordelijke is gevestigd in de EU of verwerkt gegevens over EU burgers </a:t>
          </a:r>
          <a:endParaRPr lang="en-US" sz="1900" kern="1200"/>
        </a:p>
      </dsp:txBody>
      <dsp:txXfrm>
        <a:off x="654299" y="2127008"/>
        <a:ext cx="10241070" cy="566492"/>
      </dsp:txXfrm>
    </dsp:sp>
    <dsp:sp modelId="{7C5BBC52-DBC8-4F41-90B6-39993D5EDB0F}">
      <dsp:nvSpPr>
        <dsp:cNvPr id="0" name=""/>
        <dsp:cNvSpPr/>
      </dsp:nvSpPr>
      <dsp:spPr>
        <a:xfrm>
          <a:off x="0" y="2835124"/>
          <a:ext cx="10895369" cy="5664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5BF2A-A65F-498E-8D55-E0CB69D95527}">
      <dsp:nvSpPr>
        <dsp:cNvPr id="0" name=""/>
        <dsp:cNvSpPr/>
      </dsp:nvSpPr>
      <dsp:spPr>
        <a:xfrm>
          <a:off x="171364" y="2962585"/>
          <a:ext cx="311571" cy="3115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3FA01-2A2C-47B9-958A-6D52E5F6C51B}">
      <dsp:nvSpPr>
        <dsp:cNvPr id="0" name=""/>
        <dsp:cNvSpPr/>
      </dsp:nvSpPr>
      <dsp:spPr>
        <a:xfrm>
          <a:off x="654299" y="2835124"/>
          <a:ext cx="4902916" cy="56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4" tIns="59954" rIns="59954" bIns="5995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0" i="0" kern="1200"/>
            <a:t>5) Uitzonderingen </a:t>
          </a:r>
          <a:endParaRPr lang="en-US" sz="1900" kern="1200"/>
        </a:p>
      </dsp:txBody>
      <dsp:txXfrm>
        <a:off x="654299" y="2835124"/>
        <a:ext cx="4902916" cy="566492"/>
      </dsp:txXfrm>
    </dsp:sp>
    <dsp:sp modelId="{227790DD-3B45-4DEB-8948-6F98ED41477D}">
      <dsp:nvSpPr>
        <dsp:cNvPr id="0" name=""/>
        <dsp:cNvSpPr/>
      </dsp:nvSpPr>
      <dsp:spPr>
        <a:xfrm>
          <a:off x="5557215" y="2835124"/>
          <a:ext cx="5338154" cy="56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4" tIns="59954" rIns="59954" bIns="599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557215" y="2835124"/>
        <a:ext cx="5338154" cy="566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1904F-EDE1-4093-822D-02362DFCDE58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2CA80-67E8-4161-8A6F-BFC7C6CCF9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27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66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12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361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013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42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21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691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39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45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86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94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8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23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52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22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57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41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B9990C-A131-4198-B05B-B97153813F8B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725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rtvandersloot.n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es/url?sa=i&amp;rct=j&amp;q=&amp;esrc=s&amp;source=images&amp;cd=&amp;cad=rja&amp;uact=8&amp;ved=0ahUKEwiz8qac7LvYAhUjleAKHdVEDg0QjRwIBw&amp;url=https://hi.wikipedia.org/wiki/%E0%A4%AA%E0%A5%89%E0%A4%9C%E0%A4%BF%E0%A4%BC%E0%A4%9F%E0%A5%8D%E0%A4%B0%E0%A4%BE%E0%A4%A8_%E0%A4%89%E0%A4%A4%E0%A5%8D%E0%A4%B8%E0%A4%B0%E0%A5%8D%E0%A4%9C%E0%A4%A8_%E0%A4%9F%E0%A5%8B%E0%A4%AE%E0%A5%8B%E0%A4%97%E0%A5%8D%E0%A4%B0%E0%A4%BE%E0%A4%AB%E0%A5%80&amp;psig=AOvVaw0Pcyyvnbpi1uppFFqlCBCI&amp;ust=15150706469256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sleepcycle.com/wp-content/uploads/2016/06/microphone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s://www.google.nl/url?sa=i&amp;rct=j&amp;q=&amp;esrc=s&amp;source=images&amp;cd=&amp;cad=rja&amp;uact=8&amp;ved=2ahUKEwi6guTqpM7YAhVL46QKHZekC1YQjRx6BAgAEAY&amp;url=https://commons.wikimedia.org/wiki/File:Shadow_200_UAV_(2).jpg&amp;psig=AOvVaw20r7X02TOTepYoZcf1YVep&amp;ust=15157043356702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es/url?sa=i&amp;rct=j&amp;q=&amp;esrc=s&amp;source=images&amp;cd=&amp;cad=rja&amp;uact=8&amp;ved=0ahUKEwit_bach7zYAhVnB8AKHf6yCsgQjRwIBw&amp;url=https://pixabay.com/en/smart-home-home-technology-2769239/&amp;psig=AOvVaw0XnF-hT2EyH_iBkwK7M1rx&amp;ust=1515077238968135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google.nl/url?sa=i&amp;rct=j&amp;q=&amp;esrc=s&amp;source=images&amp;cd=&amp;cad=rja&amp;uact=8&amp;ved=2ahUKEwjBuL6Npc7YAhXH4aQKHeV6AfgQjRx6BAgAEAY&amp;url=https://www.flickr.com/photos/smoothgroover22/15104006386&amp;psig=AOvVaw2thBt7CQzal3ogAw1rLX3e&amp;ust=151570440492510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google.es/url?sa=i&amp;rct=j&amp;q=&amp;esrc=s&amp;source=images&amp;cd=&amp;cad=rja&amp;uact=8&amp;ved=0ahUKEwjN9OTGt7nYAhVFzRQKHV77CpcQjRwIBw&amp;url=https://commons.wikimedia.org/wiki/File:Graph_of_Martin-Quinn_Scores_of_Supreme_Court_Justices_1937-Now.png&amp;psig=AOvVaw0NpxEMoliwhY6R1MsNGNF1&amp;ust=151498781256134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s://www.google.es/url?sa=i&amp;rct=j&amp;q=&amp;esrc=s&amp;source=images&amp;cd=&amp;cad=rja&amp;uact=8&amp;ved=2ahUKEwjLrPi4msHYAhVCsBQKHQZBBn4QjRx6BAgAEAY&amp;url=https://commons.wikimedia.org/wiki/File:IBM_Watson.PNG&amp;psig=AOvVaw3upKz5Xxm4OoJ9kQVEmSKl&amp;ust=15152548602522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source=images&amp;cd=&amp;cad=rja&amp;uact=8&amp;ved=2ahUKEwjN5r77spvZAhUS2KQKHaoyCO0QjRx6BAgAEAY&amp;url=http://www.dla.mil/News/Images/igphoto/2001524687/&amp;psig=AOvVaw1JKO9LO5a6pP-C6fyNAdEu&amp;ust=1518353830943975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s://www.google.es/url?sa=i&amp;rct=j&amp;q=&amp;esrc=s&amp;source=images&amp;cd=&amp;cad=rja&amp;uact=8&amp;ved=2ahUKEwieq9rkoMHYAhWKOxQKHeRQAkgQjRx6BAgAEAY&amp;url=https://commons.wikimedia.org/wiki/File:ASIMO_2nd-gen_model_dancing.jpg&amp;psig=AOvVaw3Kb4Lhp_HWDqFJgqbn_Vro&amp;ust=151525656763685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nl/url?sa=i&amp;rct=j&amp;q=&amp;esrc=s&amp;source=images&amp;cd=&amp;cad=rja&amp;uact=8&amp;ved=0ahUKEwjs2qPK_OvZAhXDKewKHb4dCIMQjRwIBg&amp;url=https://technode.com/2017/08/23/chinas-social-credit-system-ai-driven-panopticon-or-fragmented-foundation-for-a-sincerity-culture/&amp;psig=AOvVaw2ZUgvSkuI_R3aTci3aF0bU&amp;ust=152112195918621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hyperlink" Target="https://www.google.bg/url?sa=i&amp;rct=j&amp;q=&amp;esrc=s&amp;source=images&amp;cd=&amp;ved=2ahUKEwjSz9up5fDYAhVO26QKHeXVAOkQjRx6BAgAEAY&amp;url=https://commons.wikimedia.org/wiki/File:Panopticon.jpg&amp;psig=AOvVaw19a29yTxL60Vs_vc5NIiLf&amp;ust=151688987708703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es/url?sa=i&amp;rct=j&amp;q=&amp;esrc=s&amp;source=images&amp;cd=&amp;cad=rja&amp;uact=8&amp;ved=0ahUKEwjLipaE3LfYAhVEuRQKHYTiD0cQjRwIBw&amp;url=https://www.flickr.com/photos/dielis/8197950092&amp;psig=AOvVaw3iKpEm6CypUeaB9KIrJuid&amp;ust=151492887213986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es/url?sa=i&amp;rct=j&amp;q=&amp;esrc=s&amp;source=images&amp;cd=&amp;cad=rja&amp;uact=8&amp;ved=0ahUKEwj3pIWClLnYAhWL7BQKHVmGCPIQjRwIBw&amp;url=https://commons.wikimedia.org/wiki/File:Criminaliteits_Anticipatie_Systeem.png&amp;psig=AOvVaw0VJ_pbNgZWVsrPCzJjWmy0&amp;ust=151497826249236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nl/url?sa=i&amp;rct=j&amp;q=&amp;esrc=s&amp;source=images&amp;cd=&amp;cad=rja&amp;uact=8&amp;ved=0ahUKEwjL8J2OpcPYAhWBYlAKHdjLAQEQjRwIBw&amp;url=https://commons.wikimedia.org/wiki/File:National_Security_Agency_headquarters,_Fort_Meade,_Maryland.jpg&amp;psig=AOvVaw3VtQC0R-U5bzAGCt429PZr&amp;ust=151532644475710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nl/url?sa=i&amp;rct=j&amp;q=&amp;esrc=s&amp;source=images&amp;cd=&amp;cad=rja&amp;uact=8&amp;ved=0ahUKEwj2scDyrcPYAhVLb1AKHV_cCHMQjRwIBw&amp;url=https://commons.wikimedia.org/wiki/File:Gebouw_AIVD_Zoetermeer.jpeg&amp;psig=AOvVaw0fwuKX7-6UHRbRoB9uNduD&amp;ust=151532880830486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0ahUKEwiEmuruvrnYAhWE0RQKHbNLCAEQjRwIBw&amp;url=https://vimeo.com/219820643&amp;psig=AOvVaw13_LVOnXhBZacOpt2-TzzK&amp;ust=151498973550760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BD1E5-AA38-418A-9AD8-0966B130A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506523"/>
            <a:ext cx="9192048" cy="1354123"/>
          </a:xfrm>
        </p:spPr>
        <p:txBody>
          <a:bodyPr/>
          <a:lstStyle/>
          <a:p>
            <a:r>
              <a:rPr lang="nl-NL" sz="4800" dirty="0"/>
              <a:t>Gegevensbescherming in een data-gedreven samenleving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714093F-EBB3-4441-A7D6-7CC13EE70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6622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Bart van der Sloot</a:t>
            </a:r>
          </a:p>
          <a:p>
            <a:r>
              <a:rPr lang="en-US" dirty="0"/>
              <a:t>Tilburg Institute for Law, Technology, and Society (TILT)</a:t>
            </a:r>
          </a:p>
          <a:p>
            <a:r>
              <a:rPr lang="en-US" dirty="0">
                <a:hlinkClick r:id="rId2"/>
              </a:rPr>
              <a:t>Www.bartvandersloot.nl</a:t>
            </a:r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72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sresultaat voor full body scan">
            <a:hlinkClick r:id="rId2" tgtFrame="&quot;_blank&quot;"/>
            <a:extLst>
              <a:ext uri="{FF2B5EF4-FFF2-40B4-BE49-F238E27FC236}">
                <a16:creationId xmlns:a16="http://schemas.microsoft.com/office/drawing/2014/main" id="{92C13E96-7FB3-4150-A6B8-4367A468C1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05" y="899038"/>
            <a:ext cx="4374614" cy="409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https://www.sleepcycle.com/wp-content/uploads/2016/06/microphone.jpg">
            <a:hlinkClick r:id="rId4"/>
            <a:extLst>
              <a:ext uri="{FF2B5EF4-FFF2-40B4-BE49-F238E27FC236}">
                <a16:creationId xmlns:a16="http://schemas.microsoft.com/office/drawing/2014/main" id="{6AE42912-CE44-4ED4-A7FE-D5F13B2BED2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44" y="899038"/>
            <a:ext cx="3603800" cy="409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98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sresultaat voor drones war">
            <a:hlinkClick r:id="rId2" tgtFrame="&quot;_blank&quot;"/>
            <a:extLst>
              <a:ext uri="{FF2B5EF4-FFF2-40B4-BE49-F238E27FC236}">
                <a16:creationId xmlns:a16="http://schemas.microsoft.com/office/drawing/2014/main" id="{78BDF77D-C295-4492-B207-6E029EBBF3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1" y="547024"/>
            <a:ext cx="3896746" cy="288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Afbeeldingsresultaat voor self driving car">
            <a:hlinkClick r:id="rId4" tgtFrame="&quot;_blank&quot;"/>
            <a:extLst>
              <a:ext uri="{FF2B5EF4-FFF2-40B4-BE49-F238E27FC236}">
                <a16:creationId xmlns:a16="http://schemas.microsoft.com/office/drawing/2014/main" id="{03DA6772-F572-4533-A666-FFCA55C7971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49" y="547024"/>
            <a:ext cx="5163755" cy="321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Afbeeldingsresultaat voor smart home">
            <a:hlinkClick r:id="rId6" tgtFrame="&quot;_blank&quot;"/>
            <a:extLst>
              <a:ext uri="{FF2B5EF4-FFF2-40B4-BE49-F238E27FC236}">
                <a16:creationId xmlns:a16="http://schemas.microsoft.com/office/drawing/2014/main" id="{F4CA90EF-A5BE-42A2-9943-D0362BAE676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50" y="3757131"/>
            <a:ext cx="8642500" cy="2992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31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sresultaat voor court data">
            <a:hlinkClick r:id="rId2" tgtFrame="&quot;_blank&quot;"/>
            <a:extLst>
              <a:ext uri="{FF2B5EF4-FFF2-40B4-BE49-F238E27FC236}">
                <a16:creationId xmlns:a16="http://schemas.microsoft.com/office/drawing/2014/main" id="{05BFCC48-A823-42D1-BB7A-275913BFEA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2" y="568064"/>
            <a:ext cx="9345954" cy="555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117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sresultaat voor watson ibm">
            <a:hlinkClick r:id="rId2" tgtFrame="&quot;_blank&quot;"/>
            <a:extLst>
              <a:ext uri="{FF2B5EF4-FFF2-40B4-BE49-F238E27FC236}">
                <a16:creationId xmlns:a16="http://schemas.microsoft.com/office/drawing/2014/main" id="{6C7A7589-1BAD-4EFB-97FA-7EA79C2B8E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0" y="529902"/>
            <a:ext cx="4063526" cy="289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Afbeeldingsresultaat voor robot healthcare">
            <a:hlinkClick r:id="rId4" tgtFrame="&quot;_blank&quot;"/>
            <a:extLst>
              <a:ext uri="{FF2B5EF4-FFF2-40B4-BE49-F238E27FC236}">
                <a16:creationId xmlns:a16="http://schemas.microsoft.com/office/drawing/2014/main" id="{8E4F6F5E-AADB-4736-9346-558B59238F0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16" y="927181"/>
            <a:ext cx="4752015" cy="4698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Afbeeldingsresultaat voor google glass">
            <a:hlinkClick r:id="rId6"/>
            <a:extLst>
              <a:ext uri="{FF2B5EF4-FFF2-40B4-BE49-F238E27FC236}">
                <a16:creationId xmlns:a16="http://schemas.microsoft.com/office/drawing/2014/main" id="{4DC9A58C-110C-43A0-ABC4-34548B597F3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0" y="3924269"/>
            <a:ext cx="4063526" cy="2403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15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sresultaat voor social credit score">
            <a:hlinkClick r:id="rId2" tgtFrame="&quot;_blank&quot;"/>
            <a:extLst>
              <a:ext uri="{FF2B5EF4-FFF2-40B4-BE49-F238E27FC236}">
                <a16:creationId xmlns:a16="http://schemas.microsoft.com/office/drawing/2014/main" id="{9AEE19FA-A394-457D-B4C9-E08705963C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63" y="543844"/>
            <a:ext cx="9724856" cy="5590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42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BCB37A-B21D-41AE-A803-EAEC4220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39" y="268160"/>
            <a:ext cx="9404723" cy="1400530"/>
          </a:xfrm>
        </p:spPr>
        <p:txBody>
          <a:bodyPr/>
          <a:lstStyle/>
          <a:p>
            <a:r>
              <a:rPr lang="nl-NL" dirty="0"/>
              <a:t>Tien adagia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1003F2-B20E-4E90-A4A3-550FF1E2F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39" y="1400537"/>
            <a:ext cx="9118674" cy="5092859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The more,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merrier</a:t>
            </a:r>
            <a:endParaRPr lang="nl-NL" dirty="0"/>
          </a:p>
          <a:p>
            <a:pPr lvl="0"/>
            <a:r>
              <a:rPr lang="nl-NL" dirty="0" err="1"/>
              <a:t>Quantity</a:t>
            </a:r>
            <a:r>
              <a:rPr lang="nl-NL" dirty="0"/>
              <a:t> over </a:t>
            </a:r>
            <a:r>
              <a:rPr lang="nl-NL" dirty="0" err="1"/>
              <a:t>quality</a:t>
            </a:r>
            <a:r>
              <a:rPr lang="nl-NL" dirty="0"/>
              <a:t> </a:t>
            </a:r>
          </a:p>
          <a:p>
            <a:pPr lvl="0"/>
            <a:r>
              <a:rPr lang="nl-NL" dirty="0"/>
              <a:t>Dirty data is hot</a:t>
            </a:r>
          </a:p>
          <a:p>
            <a:pPr lvl="0"/>
            <a:r>
              <a:rPr lang="nl-NL" dirty="0"/>
              <a:t>Old data is new data</a:t>
            </a:r>
          </a:p>
          <a:p>
            <a:pPr lvl="0"/>
            <a:r>
              <a:rPr lang="nl-NL" dirty="0" err="1"/>
              <a:t>Gathering</a:t>
            </a:r>
            <a:r>
              <a:rPr lang="nl-NL" dirty="0"/>
              <a:t> data is </a:t>
            </a:r>
            <a:r>
              <a:rPr lang="nl-NL" dirty="0" err="1"/>
              <a:t>cheap</a:t>
            </a:r>
            <a:r>
              <a:rPr lang="nl-NL" dirty="0"/>
              <a:t>, storing is </a:t>
            </a:r>
            <a:r>
              <a:rPr lang="nl-NL" dirty="0" err="1"/>
              <a:t>cheaper</a:t>
            </a:r>
            <a:r>
              <a:rPr lang="nl-NL" dirty="0"/>
              <a:t>, </a:t>
            </a:r>
            <a:r>
              <a:rPr lang="nl-NL" dirty="0" err="1"/>
              <a:t>analysing</a:t>
            </a:r>
            <a:r>
              <a:rPr lang="nl-NL" dirty="0"/>
              <a:t> is </a:t>
            </a:r>
            <a:r>
              <a:rPr lang="nl-NL" dirty="0" err="1"/>
              <a:t>cheapest</a:t>
            </a:r>
            <a:endParaRPr lang="nl-NL" dirty="0"/>
          </a:p>
          <a:p>
            <a:pPr lvl="0"/>
            <a:r>
              <a:rPr lang="nl-NL" dirty="0" err="1"/>
              <a:t>Correlation</a:t>
            </a:r>
            <a:r>
              <a:rPr lang="nl-NL" dirty="0"/>
              <a:t> over </a:t>
            </a:r>
            <a:r>
              <a:rPr lang="nl-NL" dirty="0" err="1"/>
              <a:t>causation</a:t>
            </a:r>
            <a:endParaRPr lang="nl-NL" dirty="0"/>
          </a:p>
          <a:p>
            <a:pPr lvl="0"/>
            <a:r>
              <a:rPr lang="nl-NL" dirty="0" err="1"/>
              <a:t>Anything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say </a:t>
            </a:r>
            <a:r>
              <a:rPr lang="nl-NL" dirty="0" err="1"/>
              <a:t>something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everything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everything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say </a:t>
            </a:r>
            <a:r>
              <a:rPr lang="nl-NL" dirty="0" err="1"/>
              <a:t>something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anything</a:t>
            </a:r>
            <a:r>
              <a:rPr lang="nl-NL" dirty="0"/>
              <a:t> </a:t>
            </a:r>
          </a:p>
          <a:p>
            <a:pPr lvl="0"/>
            <a:r>
              <a:rPr lang="nl-NL" dirty="0"/>
              <a:t>The </a:t>
            </a:r>
            <a:r>
              <a:rPr lang="nl-NL" dirty="0" err="1"/>
              <a:t>future</a:t>
            </a:r>
            <a:r>
              <a:rPr lang="nl-NL" dirty="0"/>
              <a:t> is </a:t>
            </a:r>
            <a:r>
              <a:rPr lang="nl-NL" dirty="0" err="1"/>
              <a:t>now</a:t>
            </a:r>
            <a:r>
              <a:rPr lang="nl-NL" dirty="0"/>
              <a:t> </a:t>
            </a:r>
          </a:p>
          <a:p>
            <a:pPr lvl="0"/>
            <a:r>
              <a:rPr lang="nl-NL" dirty="0"/>
              <a:t>No </a:t>
            </a:r>
            <a:r>
              <a:rPr lang="nl-NL" dirty="0" err="1"/>
              <a:t>harm</a:t>
            </a:r>
            <a:r>
              <a:rPr lang="nl-NL" dirty="0"/>
              <a:t> in </a:t>
            </a:r>
            <a:r>
              <a:rPr lang="nl-NL" dirty="0" err="1"/>
              <a:t>trying</a:t>
            </a:r>
            <a:endParaRPr lang="nl-NL" dirty="0"/>
          </a:p>
          <a:p>
            <a:r>
              <a:rPr lang="en-US" dirty="0"/>
              <a:t>No mountain too high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859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63216-63A4-462E-9F85-41C3D9BE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Maatschappelijke gevolgen: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9C772-FA3E-4DEE-901E-0D47A2219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Effectiviteit</a:t>
            </a:r>
          </a:p>
          <a:p>
            <a:pPr lvl="1"/>
            <a:r>
              <a:rPr lang="nl-NL" dirty="0"/>
              <a:t>Mass Surveillance</a:t>
            </a:r>
          </a:p>
          <a:p>
            <a:pPr lvl="1"/>
            <a:r>
              <a:rPr lang="nl-NL" dirty="0" err="1"/>
              <a:t>Predictive</a:t>
            </a:r>
            <a:r>
              <a:rPr lang="nl-NL" dirty="0"/>
              <a:t> </a:t>
            </a:r>
            <a:r>
              <a:rPr lang="nl-NL" dirty="0" err="1"/>
              <a:t>Policing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Belastingdienst: ‘Uit analyse van de 42 projecten in de Investeringsagenda-projectportfolio blijkt dat 36% van de projecten de status ‘vertraagd’ of ‘geannuleerd’ heeft. Als we meer in detail kijken naar wijzigingen van planningsdata (ook van inmiddels afgeronde projecten), dan blijkt dat bijna 60% van de projecten vertraging heeft opgelopen of is geannuleerd.’</a:t>
            </a:r>
          </a:p>
          <a:p>
            <a:pPr lvl="1"/>
            <a:r>
              <a:rPr lang="nl-NL" dirty="0"/>
              <a:t>Reclames</a:t>
            </a:r>
          </a:p>
        </p:txBody>
      </p:sp>
    </p:spTree>
    <p:extLst>
      <p:ext uri="{BB962C8B-B14F-4D97-AF65-F5344CB8AC3E}">
        <p14:creationId xmlns:p14="http://schemas.microsoft.com/office/powerpoint/2010/main" val="3108881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C92AF-7857-4B49-A5B1-F0940D981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08015"/>
            <a:ext cx="8946541" cy="5040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Gebrekkige analyse</a:t>
            </a:r>
          </a:p>
          <a:p>
            <a:r>
              <a:rPr lang="nl-NL" dirty="0"/>
              <a:t>De representativiteit van de data </a:t>
            </a:r>
          </a:p>
          <a:p>
            <a:r>
              <a:rPr lang="nl-NL" dirty="0"/>
              <a:t>Onderzoeksmethodologie</a:t>
            </a:r>
          </a:p>
          <a:p>
            <a:r>
              <a:rPr lang="nl-NL" dirty="0"/>
              <a:t>Wijze van vragen stellen &gt; open sources</a:t>
            </a:r>
          </a:p>
          <a:p>
            <a:r>
              <a:rPr lang="nl-NL" dirty="0"/>
              <a:t>Algoritmes zelf </a:t>
            </a:r>
            <a:r>
              <a:rPr lang="nl-NL" dirty="0" err="1"/>
              <a:t>gebiased</a:t>
            </a:r>
            <a:endParaRPr lang="nl-NL" dirty="0"/>
          </a:p>
          <a:p>
            <a:r>
              <a:rPr lang="nl-NL" dirty="0"/>
              <a:t>Updaten van datasets</a:t>
            </a:r>
          </a:p>
          <a:p>
            <a:r>
              <a:rPr lang="nl-NL" dirty="0"/>
              <a:t>Bij veel databases ontbreken de zogenoemde meta-data </a:t>
            </a:r>
          </a:p>
          <a:p>
            <a:r>
              <a:rPr lang="nl-NL" dirty="0"/>
              <a:t>Categoriseren van data is niet neutraal</a:t>
            </a:r>
          </a:p>
          <a:p>
            <a:r>
              <a:rPr lang="nl-NL" dirty="0"/>
              <a:t>Dirty Data werkt niet</a:t>
            </a:r>
          </a:p>
          <a:p>
            <a:r>
              <a:rPr lang="nl-NL" dirty="0"/>
              <a:t>Statische correlaties zijn geen causale verbanden</a:t>
            </a:r>
          </a:p>
          <a:p>
            <a:r>
              <a:rPr lang="nl-NL" dirty="0"/>
              <a:t>Falsificatie ontbreekt</a:t>
            </a:r>
          </a:p>
        </p:txBody>
      </p:sp>
    </p:spTree>
    <p:extLst>
      <p:ext uri="{BB962C8B-B14F-4D97-AF65-F5344CB8AC3E}">
        <p14:creationId xmlns:p14="http://schemas.microsoft.com/office/powerpoint/2010/main" val="326590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D1D0C-DF79-4B66-989C-0E157511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Afbeeldingsresultaat voor panopticon">
            <a:hlinkClick r:id="rId2" tgtFrame="&quot;_blank&quot;"/>
            <a:extLst>
              <a:ext uri="{FF2B5EF4-FFF2-40B4-BE49-F238E27FC236}">
                <a16:creationId xmlns:a16="http://schemas.microsoft.com/office/drawing/2014/main" id="{3140395F-F17A-477C-B45C-50EC39A1F2F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452718"/>
            <a:ext cx="5184365" cy="247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AB29CE1-EB78-4EA0-8ACE-209D5DEA4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86" y="418164"/>
            <a:ext cx="4707309" cy="2640507"/>
          </a:xfrm>
          <a:prstGeom prst="rect">
            <a:avLst/>
          </a:prstGeom>
        </p:spPr>
      </p:pic>
      <p:pic>
        <p:nvPicPr>
          <p:cNvPr id="10" name="Tijdelijke aanduiding voor inhoud 4">
            <a:extLst>
              <a:ext uri="{FF2B5EF4-FFF2-40B4-BE49-F238E27FC236}">
                <a16:creationId xmlns:a16="http://schemas.microsoft.com/office/drawing/2014/main" id="{4B80F570-429F-4D2B-A901-2AD34E57F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209025"/>
            <a:ext cx="5257801" cy="2082089"/>
          </a:xfrm>
          <a:prstGeom prst="rect">
            <a:avLst/>
          </a:prstGeom>
        </p:spPr>
      </p:pic>
      <p:pic>
        <p:nvPicPr>
          <p:cNvPr id="11" name="Tijdelijke aanduiding voor inhoud 4">
            <a:extLst>
              <a:ext uri="{FF2B5EF4-FFF2-40B4-BE49-F238E27FC236}">
                <a16:creationId xmlns:a16="http://schemas.microsoft.com/office/drawing/2014/main" id="{CBC621B4-8E8B-41B6-A732-50A0887C1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86" y="3172513"/>
            <a:ext cx="2320592" cy="3531520"/>
          </a:xfrm>
          <a:prstGeom prst="rect">
            <a:avLst/>
          </a:prstGeom>
        </p:spPr>
      </p:pic>
      <p:pic>
        <p:nvPicPr>
          <p:cNvPr id="13" name="Tijdelijke aanduiding voor inhoud 4">
            <a:extLst>
              <a:ext uri="{FF2B5EF4-FFF2-40B4-BE49-F238E27FC236}">
                <a16:creationId xmlns:a16="http://schemas.microsoft.com/office/drawing/2014/main" id="{5E611DD3-0D46-4360-B364-6B72061ECA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14" y="3172513"/>
            <a:ext cx="2214341" cy="33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92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AEE21AD-CC41-47A8-AEA9-F6C08922A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75" y="268891"/>
            <a:ext cx="3333750" cy="276225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ABF5A8D-6EA2-49E0-B818-657D5280A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07" y="3164314"/>
            <a:ext cx="2409825" cy="28575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771444E-079B-4D77-A117-CE11538EE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" y="3164314"/>
            <a:ext cx="4284318" cy="3213239"/>
          </a:xfrm>
          <a:prstGeom prst="rect">
            <a:avLst/>
          </a:prstGeom>
        </p:spPr>
      </p:pic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F3A5CE52-E745-4996-A230-187DBCC31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16" y="268891"/>
            <a:ext cx="3678609" cy="27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8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A237B-D770-4338-B1AE-AA5B61FF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400" dirty="0"/>
              <a:t>Privacy is dead, get over </a:t>
            </a:r>
            <a:r>
              <a:rPr lang="nl-NL" sz="4400" dirty="0" err="1"/>
              <a:t>it</a:t>
            </a:r>
            <a:r>
              <a:rPr lang="nl-NL" sz="4400" dirty="0"/>
              <a:t>!</a:t>
            </a:r>
            <a:br>
              <a:rPr lang="nl-NL" sz="4400" dirty="0"/>
            </a:br>
            <a:endParaRPr lang="nl-NL" dirty="0"/>
          </a:p>
        </p:txBody>
      </p:sp>
      <p:pic>
        <p:nvPicPr>
          <p:cNvPr id="1026" name="Picture 2" descr="Afbeeldingsresultaat voor privacy is dead">
            <a:extLst>
              <a:ext uri="{FF2B5EF4-FFF2-40B4-BE49-F238E27FC236}">
                <a16:creationId xmlns:a16="http://schemas.microsoft.com/office/drawing/2014/main" id="{32D6A67B-9EE8-42BA-BC8C-1258D5D799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469356"/>
            <a:ext cx="47625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39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nl-NL" sz="3900">
                <a:solidFill>
                  <a:srgbClr val="EBEBEB"/>
                </a:solidFill>
              </a:rPr>
              <a:t>Wanneer is de AVG van toepassing?</a:t>
            </a:r>
            <a:endParaRPr lang="en-US" sz="3900">
              <a:solidFill>
                <a:srgbClr val="EBEBEB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313755-A5CB-49A5-BA35-42F1A195D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1007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16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D549D-3587-4796-A3B5-3A283C1C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Tien misverstanden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ED2329-9252-450C-915A-8A60A0633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1. De AVG heeft ten doel gegevensverwerking te beperken</a:t>
            </a:r>
          </a:p>
          <a:p>
            <a:r>
              <a:rPr lang="nl-NL" dirty="0"/>
              <a:t>2. De AVG is gecompliceerd</a:t>
            </a:r>
          </a:p>
          <a:p>
            <a:r>
              <a:rPr lang="nl-NL" dirty="0"/>
              <a:t>3. De AVG stelt nieuwe regels en verplichtingen</a:t>
            </a:r>
          </a:p>
          <a:p>
            <a:r>
              <a:rPr lang="nl-NL" dirty="0"/>
              <a:t>4. De AVG draait om geïnformeerde toestemming</a:t>
            </a:r>
          </a:p>
          <a:p>
            <a:r>
              <a:rPr lang="nl-NL" dirty="0"/>
              <a:t>5. De AVG is niet van toepassing, want de data </a:t>
            </a:r>
            <a:r>
              <a:rPr lang="nl-NL" dirty="0" err="1"/>
              <a:t>zĳn</a:t>
            </a:r>
            <a:r>
              <a:rPr lang="nl-NL" dirty="0"/>
              <a:t> </a:t>
            </a:r>
            <a:r>
              <a:rPr lang="nl-NL" dirty="0" err="1"/>
              <a:t>geencrypteerd</a:t>
            </a:r>
            <a:endParaRPr lang="nl-NL" dirty="0"/>
          </a:p>
          <a:p>
            <a:r>
              <a:rPr lang="nl-NL" dirty="0"/>
              <a:t>6. De AVG was al achterhaald toen die werd aangenomen</a:t>
            </a:r>
          </a:p>
          <a:p>
            <a:r>
              <a:rPr lang="nl-NL" dirty="0"/>
              <a:t>7. De AVG remt de economisch groei</a:t>
            </a:r>
          </a:p>
          <a:p>
            <a:r>
              <a:rPr lang="nl-NL" dirty="0"/>
              <a:t>8. De AVG legt een </a:t>
            </a:r>
            <a:r>
              <a:rPr lang="nl-NL" dirty="0" err="1"/>
              <a:t>onredelĳke</a:t>
            </a:r>
            <a:r>
              <a:rPr lang="nl-NL" dirty="0"/>
              <a:t> last op het MKB</a:t>
            </a:r>
          </a:p>
          <a:p>
            <a:r>
              <a:rPr lang="nl-NL" dirty="0"/>
              <a:t>9. Een schending van de AVG leidt tot enorme boetes</a:t>
            </a:r>
          </a:p>
          <a:p>
            <a:r>
              <a:rPr lang="nl-NL" dirty="0"/>
              <a:t>10. Gegevensbescherming valt onder het recht op privacy</a:t>
            </a:r>
          </a:p>
        </p:txBody>
      </p:sp>
    </p:spTree>
    <p:extLst>
      <p:ext uri="{BB962C8B-B14F-4D97-AF65-F5344CB8AC3E}">
        <p14:creationId xmlns:p14="http://schemas.microsoft.com/office/powerpoint/2010/main" val="3120415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7CECF-E079-44E3-B7B3-5C5F77F3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AVG in een notendop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B3127A-F070-4B06-8970-006F0A21D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1. Rechtmatig</a:t>
            </a:r>
          </a:p>
          <a:p>
            <a:r>
              <a:rPr lang="nl" dirty="0"/>
              <a:t>2. Behoorlĳk</a:t>
            </a:r>
          </a:p>
          <a:p>
            <a:r>
              <a:rPr lang="nl" dirty="0"/>
              <a:t>3. Doelspecificatie</a:t>
            </a:r>
          </a:p>
          <a:p>
            <a:r>
              <a:rPr lang="nl-NL" dirty="0"/>
              <a:t>4. Doelbinding</a:t>
            </a:r>
          </a:p>
          <a:p>
            <a:r>
              <a:rPr lang="nl-NL" dirty="0"/>
              <a:t>5. Dataminimalisatie</a:t>
            </a:r>
          </a:p>
          <a:p>
            <a:r>
              <a:rPr lang="nl-NL" dirty="0"/>
              <a:t>6. Correct en up-to-date</a:t>
            </a:r>
          </a:p>
          <a:p>
            <a:r>
              <a:rPr lang="nl-NL" dirty="0"/>
              <a:t>7. Opslagbeperking</a:t>
            </a:r>
          </a:p>
          <a:p>
            <a:r>
              <a:rPr lang="nl-NL" dirty="0"/>
              <a:t>8. Organisatorische veiligheid</a:t>
            </a:r>
          </a:p>
          <a:p>
            <a:r>
              <a:rPr lang="nl-NL" dirty="0"/>
              <a:t>9. Technologische veiligheid</a:t>
            </a:r>
          </a:p>
          <a:p>
            <a:r>
              <a:rPr lang="nl-NL" dirty="0"/>
              <a:t>10. Transparantie</a:t>
            </a:r>
          </a:p>
        </p:txBody>
      </p:sp>
    </p:spTree>
    <p:extLst>
      <p:ext uri="{BB962C8B-B14F-4D97-AF65-F5344CB8AC3E}">
        <p14:creationId xmlns:p14="http://schemas.microsoft.com/office/powerpoint/2010/main" val="1528220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8E9B7-F119-4A82-97EF-2B95865F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voor de toekomst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BD7F46-7DDA-415A-BE0B-725B5EFBC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</a:t>
            </a:r>
          </a:p>
          <a:p>
            <a:r>
              <a:rPr lang="nl-NL" dirty="0"/>
              <a:t>Doelbinding</a:t>
            </a:r>
          </a:p>
          <a:p>
            <a:r>
              <a:rPr lang="nl-NL" dirty="0"/>
              <a:t>Data minimalisatie</a:t>
            </a:r>
          </a:p>
          <a:p>
            <a:r>
              <a:rPr lang="nl-NL" dirty="0"/>
              <a:t>Opslagbeperking</a:t>
            </a:r>
          </a:p>
          <a:p>
            <a:r>
              <a:rPr lang="nl-NL" dirty="0"/>
              <a:t>Veiligheid en vertrouwelijkheid</a:t>
            </a:r>
          </a:p>
          <a:p>
            <a:r>
              <a:rPr lang="nl-NL" dirty="0"/>
              <a:t>Data correct en up </a:t>
            </a:r>
            <a:r>
              <a:rPr lang="nl-NL" dirty="0" err="1"/>
              <a:t>to</a:t>
            </a:r>
            <a:r>
              <a:rPr lang="nl-NL" dirty="0"/>
              <a:t> date</a:t>
            </a:r>
          </a:p>
          <a:p>
            <a:r>
              <a:rPr lang="nl-NL" dirty="0"/>
              <a:t>Transparantie</a:t>
            </a:r>
          </a:p>
          <a:p>
            <a:r>
              <a:rPr lang="nl-NL" dirty="0"/>
              <a:t>Individuele rechten</a:t>
            </a:r>
          </a:p>
          <a:p>
            <a:r>
              <a:rPr lang="nl-NL"/>
              <a:t>Persoonsgegevens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468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Mag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televisieprogramma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date van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Nederlandse</a:t>
            </a:r>
            <a:r>
              <a:rPr lang="en-US" sz="2800" dirty="0"/>
              <a:t> </a:t>
            </a:r>
            <a:r>
              <a:rPr lang="en-US" sz="2800" dirty="0" err="1"/>
              <a:t>burgemeester</a:t>
            </a:r>
            <a:r>
              <a:rPr lang="en-US" sz="2800" dirty="0"/>
              <a:t> </a:t>
            </a:r>
            <a:r>
              <a:rPr lang="en-US" sz="2800" dirty="0" err="1"/>
              <a:t>opnemen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uitzenden</a:t>
            </a:r>
            <a:r>
              <a:rPr lang="en-US" sz="2800" dirty="0"/>
              <a:t>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62" y="2622612"/>
            <a:ext cx="439064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32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dirty="0"/>
              <a:t>Zou je de hoogte van je inkomen delen met een vreemde als die er naar vraagt?</a:t>
            </a:r>
            <a:endParaRPr lang="en-US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43" y="2557462"/>
            <a:ext cx="3611066" cy="240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4869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3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B27C9-95BD-4D93-A4D2-73735E71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774413-57F1-4844-B554-C438CC98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(1) Naar een </a:t>
            </a:r>
            <a:r>
              <a:rPr lang="nl-NL" sz="2800" dirty="0" err="1"/>
              <a:t>datagedreven</a:t>
            </a:r>
            <a:r>
              <a:rPr lang="nl-NL" sz="2800" dirty="0"/>
              <a:t> samenleving</a:t>
            </a:r>
          </a:p>
          <a:p>
            <a:r>
              <a:rPr lang="nl-NL" sz="2800" dirty="0"/>
              <a:t>(2) Maatschappelijke gevolgen</a:t>
            </a:r>
          </a:p>
          <a:p>
            <a:r>
              <a:rPr lang="nl-NL" sz="2800" dirty="0"/>
              <a:t>(3) AVG</a:t>
            </a:r>
          </a:p>
          <a:p>
            <a:r>
              <a:rPr lang="nl-NL" sz="2800" dirty="0"/>
              <a:t>(4) Vragen voor de toekomst</a:t>
            </a:r>
          </a:p>
        </p:txBody>
      </p:sp>
    </p:spTree>
    <p:extLst>
      <p:ext uri="{BB962C8B-B14F-4D97-AF65-F5344CB8AC3E}">
        <p14:creationId xmlns:p14="http://schemas.microsoft.com/office/powerpoint/2010/main" val="320240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1F3E8-B306-4FA3-820B-4A4E0B54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Afbeeldingsresultaat voor stratumseind">
            <a:hlinkClick r:id="rId2" tgtFrame="&quot;_blank&quot;"/>
            <a:extLst>
              <a:ext uri="{FF2B5EF4-FFF2-40B4-BE49-F238E27FC236}">
                <a16:creationId xmlns:a16="http://schemas.microsoft.com/office/drawing/2014/main" id="{312A266E-4CD3-404B-89B3-6E4D1234871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8" y="1433458"/>
            <a:ext cx="9526772" cy="4971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30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sresultaat voor predictive policing">
            <a:hlinkClick r:id="rId2" tgtFrame="&quot;_blank&quot;"/>
            <a:extLst>
              <a:ext uri="{FF2B5EF4-FFF2-40B4-BE49-F238E27FC236}">
                <a16:creationId xmlns:a16="http://schemas.microsoft.com/office/drawing/2014/main" id="{EB82C5E1-ED61-4586-8358-AB833B32DD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84" y="847362"/>
            <a:ext cx="8963601" cy="5183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09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sresultaat voor nsa">
            <a:hlinkClick r:id="rId2" tgtFrame="&quot;_blank&quot;"/>
            <a:extLst>
              <a:ext uri="{FF2B5EF4-FFF2-40B4-BE49-F238E27FC236}">
                <a16:creationId xmlns:a16="http://schemas.microsoft.com/office/drawing/2014/main" id="{FC357FF9-9CC3-47D3-819C-FE31040844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2" y="834224"/>
            <a:ext cx="4904411" cy="37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Afbeeldingsresultaat voor aivd">
            <a:hlinkClick r:id="rId4" tgtFrame="&quot;_blank&quot;"/>
            <a:extLst>
              <a:ext uri="{FF2B5EF4-FFF2-40B4-BE49-F238E27FC236}">
                <a16:creationId xmlns:a16="http://schemas.microsoft.com/office/drawing/2014/main" id="{EAA0C678-07B3-4F69-B1A5-DCE2335A508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97" y="1961588"/>
            <a:ext cx="6325955" cy="4230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29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s://adwords.google.com/intl/nl_nl/home/images/hiw-videoads-reach_1x.png">
            <a:extLst>
              <a:ext uri="{FF2B5EF4-FFF2-40B4-BE49-F238E27FC236}">
                <a16:creationId xmlns:a16="http://schemas.microsoft.com/office/drawing/2014/main" id="{B3E7DA1F-F95D-4BBA-8D75-73BF44B998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1" y="496312"/>
            <a:ext cx="9437105" cy="5302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Afbeeldingsresultaat voor data advertising">
            <a:hlinkClick r:id="rId3" tgtFrame="&quot;_blank&quot;"/>
            <a:extLst>
              <a:ext uri="{FF2B5EF4-FFF2-40B4-BE49-F238E27FC236}">
                <a16:creationId xmlns:a16="http://schemas.microsoft.com/office/drawing/2014/main" id="{46EA7CB2-2044-47FF-AA24-D533C99F47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3" y="496312"/>
            <a:ext cx="10103252" cy="5865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079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459</Words>
  <Application>Microsoft Office PowerPoint</Application>
  <PresentationFormat>Breedbeeld</PresentationFormat>
  <Paragraphs>78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Ion</vt:lpstr>
      <vt:lpstr>Gegevensbescherming in een data-gedreven samenleving</vt:lpstr>
      <vt:lpstr>Privacy is dead, get over it! </vt:lpstr>
      <vt:lpstr>Mag een televisieprogramma een date van een Nederlandse burgemeester opnemen en uitzenden? </vt:lpstr>
      <vt:lpstr>Zou je de hoogte van je inkomen delen met een vreemde als die er naar vraagt?</vt:lpstr>
      <vt:lpstr>Overzicht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Tien adagia</vt:lpstr>
      <vt:lpstr>Maatschappelijke gevolgen:</vt:lpstr>
      <vt:lpstr>PowerPoint-presentatie</vt:lpstr>
      <vt:lpstr>PowerPoint-presentatie</vt:lpstr>
      <vt:lpstr>PowerPoint-presentatie</vt:lpstr>
      <vt:lpstr>Wanneer is de AVG van toepassing?</vt:lpstr>
      <vt:lpstr>Tien misverstanden</vt:lpstr>
      <vt:lpstr>De AVG in een notendop</vt:lpstr>
      <vt:lpstr>Vragen voor de toekomst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Gegevensbescherming in een data-gedreven samenleving</dc:title>
  <dc:creator>HP</dc:creator>
  <cp:lastModifiedBy>HP</cp:lastModifiedBy>
  <cp:revision>2</cp:revision>
  <dcterms:created xsi:type="dcterms:W3CDTF">2019-10-23T12:37:05Z</dcterms:created>
  <dcterms:modified xsi:type="dcterms:W3CDTF">2019-10-23T12:51:00Z</dcterms:modified>
</cp:coreProperties>
</file>