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256" r:id="rId2"/>
    <p:sldId id="788" r:id="rId3"/>
    <p:sldId id="789" r:id="rId4"/>
    <p:sldId id="823" r:id="rId5"/>
    <p:sldId id="854" r:id="rId6"/>
    <p:sldId id="824" r:id="rId7"/>
    <p:sldId id="825" r:id="rId8"/>
    <p:sldId id="822" r:id="rId9"/>
    <p:sldId id="826" r:id="rId10"/>
    <p:sldId id="830" r:id="rId11"/>
    <p:sldId id="783" r:id="rId12"/>
    <p:sldId id="784" r:id="rId13"/>
    <p:sldId id="848" r:id="rId14"/>
    <p:sldId id="849" r:id="rId15"/>
    <p:sldId id="257" r:id="rId16"/>
    <p:sldId id="258" r:id="rId17"/>
    <p:sldId id="259" r:id="rId18"/>
    <p:sldId id="260" r:id="rId19"/>
    <p:sldId id="262" r:id="rId20"/>
    <p:sldId id="263" r:id="rId21"/>
    <p:sldId id="261" r:id="rId22"/>
    <p:sldId id="395" r:id="rId23"/>
    <p:sldId id="394" r:id="rId24"/>
    <p:sldId id="390" r:id="rId25"/>
    <p:sldId id="392" r:id="rId26"/>
    <p:sldId id="856" r:id="rId27"/>
    <p:sldId id="397" r:id="rId28"/>
    <p:sldId id="857" r:id="rId29"/>
    <p:sldId id="399" r:id="rId30"/>
    <p:sldId id="398" r:id="rId31"/>
    <p:sldId id="858" r:id="rId32"/>
    <p:sldId id="862" r:id="rId33"/>
    <p:sldId id="863" r:id="rId34"/>
    <p:sldId id="859" r:id="rId35"/>
    <p:sldId id="860" r:id="rId36"/>
    <p:sldId id="850" r:id="rId37"/>
    <p:sldId id="861" r:id="rId38"/>
    <p:sldId id="851" r:id="rId39"/>
    <p:sldId id="820" r:id="rId40"/>
    <p:sldId id="855" r:id="rId41"/>
    <p:sldId id="853" r:id="rId42"/>
    <p:sldId id="852" r:id="rId43"/>
    <p:sldId id="360"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t Van der Sloot" initials="BVdS" lastIdx="1" clrIdx="0">
    <p:extLst>
      <p:ext uri="{19B8F6BF-5375-455C-9EA6-DF929625EA0E}">
        <p15:presenceInfo xmlns:p15="http://schemas.microsoft.com/office/powerpoint/2012/main" userId="bd00a6462783241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05" autoAdjust="0"/>
    <p:restoredTop sz="94660"/>
  </p:normalViewPr>
  <p:slideViewPr>
    <p:cSldViewPr snapToGrid="0">
      <p:cViewPr varScale="1">
        <p:scale>
          <a:sx n="97" d="100"/>
          <a:sy n="97" d="100"/>
        </p:scale>
        <p:origin x="692"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E1904F-EDE1-4093-822D-02362DFCDE58}" type="datetimeFigureOut">
              <a:rPr lang="nl-NL" smtClean="0"/>
              <a:t>17-4-2023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12CA80-67E8-4161-8A6F-BFC7C6CCF9DB}" type="slidenum">
              <a:rPr lang="nl-NL" smtClean="0"/>
              <a:t>‹nr.›</a:t>
            </a:fld>
            <a:endParaRPr lang="nl-NL"/>
          </a:p>
        </p:txBody>
      </p:sp>
    </p:spTree>
    <p:extLst>
      <p:ext uri="{BB962C8B-B14F-4D97-AF65-F5344CB8AC3E}">
        <p14:creationId xmlns:p14="http://schemas.microsoft.com/office/powerpoint/2010/main" val="2589270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0488" y="744538"/>
            <a:ext cx="6616700" cy="3722687"/>
          </a:xfrm>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pPr>
              <a:defRPr/>
            </a:pPr>
            <a:fld id="{04DFD4D7-D249-4864-ABF0-78F712FF0B57}" type="slidenum">
              <a:rPr lang="en-GB" smtClean="0"/>
              <a:pPr>
                <a:defRPr/>
              </a:pPr>
              <a:t>25</a:t>
            </a:fld>
            <a:endParaRPr lang="en-GB"/>
          </a:p>
        </p:txBody>
      </p:sp>
    </p:spTree>
    <p:extLst>
      <p:ext uri="{BB962C8B-B14F-4D97-AF65-F5344CB8AC3E}">
        <p14:creationId xmlns:p14="http://schemas.microsoft.com/office/powerpoint/2010/main" val="2803812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nl-NL"/>
              <a:t>Klik om stijl te bewerken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08B9990C-A131-4198-B05B-B97153813F8B}" type="datetimeFigureOut">
              <a:rPr lang="nl-NL" smtClean="0"/>
              <a:t>17-4-2023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1088733-1E60-497C-A1C8-2EF59AA7FA35}" type="slidenum">
              <a:rPr lang="nl-NL" smtClean="0"/>
              <a:t>‹nr.›</a:t>
            </a:fld>
            <a:endParaRPr lang="nl-NL"/>
          </a:p>
        </p:txBody>
      </p:sp>
    </p:spTree>
    <p:extLst>
      <p:ext uri="{BB962C8B-B14F-4D97-AF65-F5344CB8AC3E}">
        <p14:creationId xmlns:p14="http://schemas.microsoft.com/office/powerpoint/2010/main" val="2048663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08B9990C-A131-4198-B05B-B97153813F8B}" type="datetimeFigureOut">
              <a:rPr lang="nl-NL" smtClean="0"/>
              <a:t>17-4-2023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1088733-1E60-497C-A1C8-2EF59AA7FA35}" type="slidenum">
              <a:rPr lang="nl-NL" smtClean="0"/>
              <a:t>‹nr.›</a:t>
            </a:fld>
            <a:endParaRPr lang="nl-NL"/>
          </a:p>
        </p:txBody>
      </p:sp>
    </p:spTree>
    <p:extLst>
      <p:ext uri="{BB962C8B-B14F-4D97-AF65-F5344CB8AC3E}">
        <p14:creationId xmlns:p14="http://schemas.microsoft.com/office/powerpoint/2010/main" val="764121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nl-NL"/>
              <a:t>Klik om stijl te bewerken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4" name="Date Placeholder 3"/>
          <p:cNvSpPr>
            <a:spLocks noGrp="1"/>
          </p:cNvSpPr>
          <p:nvPr>
            <p:ph type="dt" sz="half" idx="10"/>
          </p:nvPr>
        </p:nvSpPr>
        <p:spPr/>
        <p:txBody>
          <a:bodyPr/>
          <a:lstStyle/>
          <a:p>
            <a:fld id="{08B9990C-A131-4198-B05B-B97153813F8B}" type="datetimeFigureOut">
              <a:rPr lang="nl-NL" smtClean="0"/>
              <a:t>17-4-2023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1088733-1E60-497C-A1C8-2EF59AA7FA35}" type="slidenum">
              <a:rPr lang="nl-NL" smtClean="0"/>
              <a:t>‹nr.›</a:t>
            </a:fld>
            <a:endParaRPr lang="nl-NL"/>
          </a:p>
        </p:txBody>
      </p:sp>
    </p:spTree>
    <p:extLst>
      <p:ext uri="{BB962C8B-B14F-4D97-AF65-F5344CB8AC3E}">
        <p14:creationId xmlns:p14="http://schemas.microsoft.com/office/powerpoint/2010/main" val="3932361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nl-NL"/>
              <a:t>Klik om stijl te bewerken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nl-NL"/>
              <a:t>Tekststijl van het model bewerken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4" name="Date Placeholder 3"/>
          <p:cNvSpPr>
            <a:spLocks noGrp="1"/>
          </p:cNvSpPr>
          <p:nvPr>
            <p:ph type="dt" sz="half" idx="10"/>
          </p:nvPr>
        </p:nvSpPr>
        <p:spPr/>
        <p:txBody>
          <a:bodyPr/>
          <a:lstStyle/>
          <a:p>
            <a:fld id="{08B9990C-A131-4198-B05B-B97153813F8B}" type="datetimeFigureOut">
              <a:rPr lang="nl-NL" smtClean="0"/>
              <a:t>17-4-2023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1088733-1E60-497C-A1C8-2EF59AA7FA35}" type="slidenum">
              <a:rPr lang="nl-NL" smtClean="0"/>
              <a:t>‹nr.›</a:t>
            </a:fld>
            <a:endParaRPr lang="nl-NL"/>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238013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08B9990C-A131-4198-B05B-B97153813F8B}" type="datetimeFigureOut">
              <a:rPr lang="nl-NL" smtClean="0"/>
              <a:t>17-4-2023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1088733-1E60-497C-A1C8-2EF59AA7FA35}" type="slidenum">
              <a:rPr lang="nl-NL" smtClean="0"/>
              <a:t>‹nr.›</a:t>
            </a:fld>
            <a:endParaRPr lang="nl-NL"/>
          </a:p>
        </p:txBody>
      </p:sp>
    </p:spTree>
    <p:extLst>
      <p:ext uri="{BB962C8B-B14F-4D97-AF65-F5344CB8AC3E}">
        <p14:creationId xmlns:p14="http://schemas.microsoft.com/office/powerpoint/2010/main" val="1572420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stijl te bewerken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8B9990C-A131-4198-B05B-B97153813F8B}" type="datetimeFigureOut">
              <a:rPr lang="nl-NL" smtClean="0"/>
              <a:t>17-4-2023</a:t>
            </a:fld>
            <a:endParaRPr lang="nl-NL"/>
          </a:p>
        </p:txBody>
      </p:sp>
      <p:sp>
        <p:nvSpPr>
          <p:cNvPr id="4"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1088733-1E60-497C-A1C8-2EF59AA7FA35}" type="slidenum">
              <a:rPr lang="nl-NL" smtClean="0"/>
              <a:t>‹nr.›</a:t>
            </a:fld>
            <a:endParaRPr lang="nl-NL"/>
          </a:p>
        </p:txBody>
      </p:sp>
    </p:spTree>
    <p:extLst>
      <p:ext uri="{BB962C8B-B14F-4D97-AF65-F5344CB8AC3E}">
        <p14:creationId xmlns:p14="http://schemas.microsoft.com/office/powerpoint/2010/main" val="28392138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stijl te bewerken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8B9990C-A131-4198-B05B-B97153813F8B}" type="datetimeFigureOut">
              <a:rPr lang="nl-NL" smtClean="0"/>
              <a:t>17-4-2023</a:t>
            </a:fld>
            <a:endParaRPr lang="nl-NL"/>
          </a:p>
        </p:txBody>
      </p:sp>
      <p:sp>
        <p:nvSpPr>
          <p:cNvPr id="4"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1088733-1E60-497C-A1C8-2EF59AA7FA35}" type="slidenum">
              <a:rPr lang="nl-NL" smtClean="0"/>
              <a:t>‹nr.›</a:t>
            </a:fld>
            <a:endParaRPr lang="nl-NL"/>
          </a:p>
        </p:txBody>
      </p:sp>
    </p:spTree>
    <p:extLst>
      <p:ext uri="{BB962C8B-B14F-4D97-AF65-F5344CB8AC3E}">
        <p14:creationId xmlns:p14="http://schemas.microsoft.com/office/powerpoint/2010/main" val="11606915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nchorCtr="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08B9990C-A131-4198-B05B-B97153813F8B}" type="datetimeFigureOut">
              <a:rPr lang="nl-NL" smtClean="0"/>
              <a:t>17-4-2023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1088733-1E60-497C-A1C8-2EF59AA7FA35}" type="slidenum">
              <a:rPr lang="nl-NL" smtClean="0"/>
              <a:t>‹nr.›</a:t>
            </a:fld>
            <a:endParaRPr lang="nl-NL"/>
          </a:p>
        </p:txBody>
      </p:sp>
    </p:spTree>
    <p:extLst>
      <p:ext uri="{BB962C8B-B14F-4D97-AF65-F5344CB8AC3E}">
        <p14:creationId xmlns:p14="http://schemas.microsoft.com/office/powerpoint/2010/main" val="1024393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nl-NL"/>
              <a:t>Klik om stijl te bewerken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08B9990C-A131-4198-B05B-B97153813F8B}" type="datetimeFigureOut">
              <a:rPr lang="nl-NL" smtClean="0"/>
              <a:t>17-4-2023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1088733-1E60-497C-A1C8-2EF59AA7FA35}" type="slidenum">
              <a:rPr lang="nl-NL" smtClean="0"/>
              <a:t>‹nr.›</a:t>
            </a:fld>
            <a:endParaRPr lang="nl-NL"/>
          </a:p>
        </p:txBody>
      </p:sp>
    </p:spTree>
    <p:extLst>
      <p:ext uri="{BB962C8B-B14F-4D97-AF65-F5344CB8AC3E}">
        <p14:creationId xmlns:p14="http://schemas.microsoft.com/office/powerpoint/2010/main" val="2208452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3"/>
          <p:cNvSpPr>
            <a:spLocks noGrp="1"/>
          </p:cNvSpPr>
          <p:nvPr>
            <p:ph type="dt" sz="half" idx="10"/>
          </p:nvPr>
        </p:nvSpPr>
        <p:spPr/>
        <p:txBody>
          <a:bodyPr/>
          <a:lstStyle/>
          <a:p>
            <a:fld id="{08B9990C-A131-4198-B05B-B97153813F8B}" type="datetimeFigureOut">
              <a:rPr lang="nl-NL" smtClean="0"/>
              <a:t>17-4-2023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1088733-1E60-497C-A1C8-2EF59AA7FA35}" type="slidenum">
              <a:rPr lang="nl-NL" smtClean="0"/>
              <a:t>‹nr.›</a:t>
            </a:fld>
            <a:endParaRPr lang="nl-NL"/>
          </a:p>
        </p:txBody>
      </p:sp>
    </p:spTree>
    <p:extLst>
      <p:ext uri="{BB962C8B-B14F-4D97-AF65-F5344CB8AC3E}">
        <p14:creationId xmlns:p14="http://schemas.microsoft.com/office/powerpoint/2010/main" val="1216868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08B9990C-A131-4198-B05B-B97153813F8B}" type="datetimeFigureOut">
              <a:rPr lang="nl-NL" smtClean="0"/>
              <a:t>17-4-2023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1088733-1E60-497C-A1C8-2EF59AA7FA35}" type="slidenum">
              <a:rPr lang="nl-NL" smtClean="0"/>
              <a:t>‹nr.›</a:t>
            </a:fld>
            <a:endParaRPr lang="nl-NL"/>
          </a:p>
        </p:txBody>
      </p:sp>
    </p:spTree>
    <p:extLst>
      <p:ext uri="{BB962C8B-B14F-4D97-AF65-F5344CB8AC3E}">
        <p14:creationId xmlns:p14="http://schemas.microsoft.com/office/powerpoint/2010/main" val="1819943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08B9990C-A131-4198-B05B-B97153813F8B}" type="datetimeFigureOut">
              <a:rPr lang="nl-NL" smtClean="0"/>
              <a:t>17-4-2023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1088733-1E60-497C-A1C8-2EF59AA7FA35}" type="slidenum">
              <a:rPr lang="nl-NL" smtClean="0"/>
              <a:t>‹nr.›</a:t>
            </a:fld>
            <a:endParaRPr lang="nl-NL"/>
          </a:p>
        </p:txBody>
      </p:sp>
    </p:spTree>
    <p:extLst>
      <p:ext uri="{BB962C8B-B14F-4D97-AF65-F5344CB8AC3E}">
        <p14:creationId xmlns:p14="http://schemas.microsoft.com/office/powerpoint/2010/main" val="63084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08B9990C-A131-4198-B05B-B97153813F8B}" type="datetimeFigureOut">
              <a:rPr lang="nl-NL" smtClean="0"/>
              <a:t>17-4-2023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31088733-1E60-497C-A1C8-2EF59AA7FA35}" type="slidenum">
              <a:rPr lang="nl-NL" smtClean="0"/>
              <a:t>‹nr.›</a:t>
            </a:fld>
            <a:endParaRPr lang="nl-NL"/>
          </a:p>
        </p:txBody>
      </p:sp>
    </p:spTree>
    <p:extLst>
      <p:ext uri="{BB962C8B-B14F-4D97-AF65-F5344CB8AC3E}">
        <p14:creationId xmlns:p14="http://schemas.microsoft.com/office/powerpoint/2010/main" val="958236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7" name="Date Placeholder 2"/>
          <p:cNvSpPr>
            <a:spLocks noGrp="1"/>
          </p:cNvSpPr>
          <p:nvPr>
            <p:ph type="dt" sz="half" idx="10"/>
          </p:nvPr>
        </p:nvSpPr>
        <p:spPr/>
        <p:txBody>
          <a:bodyPr/>
          <a:lstStyle/>
          <a:p>
            <a:fld id="{08B9990C-A131-4198-B05B-B97153813F8B}" type="datetimeFigureOut">
              <a:rPr lang="nl-NL" smtClean="0"/>
              <a:t>17-4-2023</a:t>
            </a:fld>
            <a:endParaRPr lang="nl-NL"/>
          </a:p>
        </p:txBody>
      </p:sp>
      <p:sp>
        <p:nvSpPr>
          <p:cNvPr id="5" name="Footer Placeholder 3"/>
          <p:cNvSpPr>
            <a:spLocks noGrp="1"/>
          </p:cNvSpPr>
          <p:nvPr>
            <p:ph type="ftr" sz="quarter" idx="11"/>
          </p:nvPr>
        </p:nvSpPr>
        <p:spPr/>
        <p:txBody>
          <a:bodyPr/>
          <a:lstStyle/>
          <a:p>
            <a:endParaRPr lang="nl-NL"/>
          </a:p>
        </p:txBody>
      </p:sp>
      <p:sp>
        <p:nvSpPr>
          <p:cNvPr id="6" name="Slide Number Placeholder 4"/>
          <p:cNvSpPr>
            <a:spLocks noGrp="1"/>
          </p:cNvSpPr>
          <p:nvPr>
            <p:ph type="sldNum" sz="quarter" idx="12"/>
          </p:nvPr>
        </p:nvSpPr>
        <p:spPr/>
        <p:txBody>
          <a:bodyPr/>
          <a:lstStyle/>
          <a:p>
            <a:fld id="{31088733-1E60-497C-A1C8-2EF59AA7FA35}" type="slidenum">
              <a:rPr lang="nl-NL" smtClean="0"/>
              <a:t>‹nr.›</a:t>
            </a:fld>
            <a:endParaRPr lang="nl-NL"/>
          </a:p>
        </p:txBody>
      </p:sp>
    </p:spTree>
    <p:extLst>
      <p:ext uri="{BB962C8B-B14F-4D97-AF65-F5344CB8AC3E}">
        <p14:creationId xmlns:p14="http://schemas.microsoft.com/office/powerpoint/2010/main" val="1109526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8B9990C-A131-4198-B05B-B97153813F8B}" type="datetimeFigureOut">
              <a:rPr lang="nl-NL" smtClean="0"/>
              <a:t>17-4-2023</a:t>
            </a:fld>
            <a:endParaRPr lang="nl-NL"/>
          </a:p>
        </p:txBody>
      </p:sp>
      <p:sp>
        <p:nvSpPr>
          <p:cNvPr id="5" name="Footer Placeholder 2"/>
          <p:cNvSpPr>
            <a:spLocks noGrp="1"/>
          </p:cNvSpPr>
          <p:nvPr>
            <p:ph type="ftr" sz="quarter" idx="11"/>
          </p:nvPr>
        </p:nvSpPr>
        <p:spPr/>
        <p:txBody>
          <a:bodyPr/>
          <a:lstStyle/>
          <a:p>
            <a:endParaRPr lang="nl-NL"/>
          </a:p>
        </p:txBody>
      </p:sp>
      <p:sp>
        <p:nvSpPr>
          <p:cNvPr id="6" name="Slide Number Placeholder 3"/>
          <p:cNvSpPr>
            <a:spLocks noGrp="1"/>
          </p:cNvSpPr>
          <p:nvPr>
            <p:ph type="sldNum" sz="quarter" idx="12"/>
          </p:nvPr>
        </p:nvSpPr>
        <p:spPr/>
        <p:txBody>
          <a:bodyPr/>
          <a:lstStyle/>
          <a:p>
            <a:fld id="{31088733-1E60-497C-A1C8-2EF59AA7FA35}" type="slidenum">
              <a:rPr lang="nl-NL" smtClean="0"/>
              <a:t>‹nr.›</a:t>
            </a:fld>
            <a:endParaRPr lang="nl-NL"/>
          </a:p>
        </p:txBody>
      </p:sp>
    </p:spTree>
    <p:extLst>
      <p:ext uri="{BB962C8B-B14F-4D97-AF65-F5344CB8AC3E}">
        <p14:creationId xmlns:p14="http://schemas.microsoft.com/office/powerpoint/2010/main" val="2109228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nl-NL"/>
              <a:t>Klik om stijl te bewerken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7" name="Date Placeholder 4"/>
          <p:cNvSpPr>
            <a:spLocks noGrp="1"/>
          </p:cNvSpPr>
          <p:nvPr>
            <p:ph type="dt" sz="half" idx="10"/>
          </p:nvPr>
        </p:nvSpPr>
        <p:spPr/>
        <p:txBody>
          <a:bodyPr/>
          <a:lstStyle/>
          <a:p>
            <a:fld id="{08B9990C-A131-4198-B05B-B97153813F8B}" type="datetimeFigureOut">
              <a:rPr lang="nl-NL" smtClean="0"/>
              <a:t>17-4-2023</a:t>
            </a:fld>
            <a:endParaRPr lang="nl-NL"/>
          </a:p>
        </p:txBody>
      </p:sp>
      <p:sp>
        <p:nvSpPr>
          <p:cNvPr id="5" name="Footer Placeholder 5"/>
          <p:cNvSpPr>
            <a:spLocks noGrp="1"/>
          </p:cNvSpPr>
          <p:nvPr>
            <p:ph type="ftr" sz="quarter" idx="11"/>
          </p:nvPr>
        </p:nvSpPr>
        <p:spPr/>
        <p:txBody>
          <a:bodyPr/>
          <a:lstStyle/>
          <a:p>
            <a:endParaRPr lang="nl-NL"/>
          </a:p>
        </p:txBody>
      </p:sp>
      <p:sp>
        <p:nvSpPr>
          <p:cNvPr id="6" name="Slide Number Placeholder 6"/>
          <p:cNvSpPr>
            <a:spLocks noGrp="1"/>
          </p:cNvSpPr>
          <p:nvPr>
            <p:ph type="sldNum" sz="quarter" idx="12"/>
          </p:nvPr>
        </p:nvSpPr>
        <p:spPr/>
        <p:txBody>
          <a:bodyPr/>
          <a:lstStyle/>
          <a:p>
            <a:fld id="{31088733-1E60-497C-A1C8-2EF59AA7FA35}" type="slidenum">
              <a:rPr lang="nl-NL" smtClean="0"/>
              <a:t>‹nr.›</a:t>
            </a:fld>
            <a:endParaRPr lang="nl-NL"/>
          </a:p>
        </p:txBody>
      </p:sp>
    </p:spTree>
    <p:extLst>
      <p:ext uri="{BB962C8B-B14F-4D97-AF65-F5344CB8AC3E}">
        <p14:creationId xmlns:p14="http://schemas.microsoft.com/office/powerpoint/2010/main" val="2917572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nl-NL"/>
              <a:t>Klik om stijl te bewerken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08B9990C-A131-4198-B05B-B97153813F8B}" type="datetimeFigureOut">
              <a:rPr lang="nl-NL" smtClean="0"/>
              <a:t>17-4-2023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1088733-1E60-497C-A1C8-2EF59AA7FA35}" type="slidenum">
              <a:rPr lang="nl-NL" smtClean="0"/>
              <a:t>‹nr.›</a:t>
            </a:fld>
            <a:endParaRPr lang="nl-NL"/>
          </a:p>
        </p:txBody>
      </p:sp>
    </p:spTree>
    <p:extLst>
      <p:ext uri="{BB962C8B-B14F-4D97-AF65-F5344CB8AC3E}">
        <p14:creationId xmlns:p14="http://schemas.microsoft.com/office/powerpoint/2010/main" val="582412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nl-NL"/>
              <a:t>Klik om stijl te bewerken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8B9990C-A131-4198-B05B-B97153813F8B}" type="datetimeFigureOut">
              <a:rPr lang="nl-NL" smtClean="0"/>
              <a:t>17-4-2023</a:t>
            </a:fld>
            <a:endParaRPr lang="nl-NL"/>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nl-NL"/>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1088733-1E60-497C-A1C8-2EF59AA7FA35}" type="slidenum">
              <a:rPr lang="nl-NL" smtClean="0"/>
              <a:t>‹nr.›</a:t>
            </a:fld>
            <a:endParaRPr lang="nl-NL"/>
          </a:p>
        </p:txBody>
      </p:sp>
    </p:spTree>
    <p:extLst>
      <p:ext uri="{BB962C8B-B14F-4D97-AF65-F5344CB8AC3E}">
        <p14:creationId xmlns:p14="http://schemas.microsoft.com/office/powerpoint/2010/main" val="72072518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bartvandersloot.n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1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29.emf"/></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 Id="rId5" Type="http://schemas.openxmlformats.org/officeDocument/2006/relationships/image" Target="../media/image36.emf"/><Relationship Id="rId4" Type="http://schemas.openxmlformats.org/officeDocument/2006/relationships/image" Target="../media/image35.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CBD1E5-AA38-418A-9AD8-0966B130AAB4}"/>
              </a:ext>
            </a:extLst>
          </p:cNvPr>
          <p:cNvSpPr>
            <a:spLocks noGrp="1"/>
          </p:cNvSpPr>
          <p:nvPr>
            <p:ph type="ctrTitle"/>
          </p:nvPr>
        </p:nvSpPr>
        <p:spPr>
          <a:xfrm>
            <a:off x="1154955" y="1447801"/>
            <a:ext cx="9143142" cy="2073066"/>
          </a:xfrm>
        </p:spPr>
        <p:txBody>
          <a:bodyPr/>
          <a:lstStyle/>
          <a:p>
            <a:r>
              <a:rPr lang="nl-NL" sz="4800" b="1" dirty="0" err="1"/>
              <a:t>Deepfakes</a:t>
            </a:r>
            <a:r>
              <a:rPr lang="nl-NL" sz="4800" b="1" dirty="0"/>
              <a:t>: juridische vragen en oplossingsrichtingen</a:t>
            </a:r>
          </a:p>
        </p:txBody>
      </p:sp>
      <p:sp>
        <p:nvSpPr>
          <p:cNvPr id="3" name="Ondertitel 2">
            <a:extLst>
              <a:ext uri="{FF2B5EF4-FFF2-40B4-BE49-F238E27FC236}">
                <a16:creationId xmlns:a16="http://schemas.microsoft.com/office/drawing/2014/main" id="{8714093F-EBB3-4441-A7D6-7CC13EE706CD}"/>
              </a:ext>
            </a:extLst>
          </p:cNvPr>
          <p:cNvSpPr>
            <a:spLocks noGrp="1"/>
          </p:cNvSpPr>
          <p:nvPr>
            <p:ph type="subTitle" idx="1"/>
          </p:nvPr>
        </p:nvSpPr>
        <p:spPr>
          <a:xfrm>
            <a:off x="1154955" y="4777380"/>
            <a:ext cx="8825658" cy="1166220"/>
          </a:xfrm>
        </p:spPr>
        <p:txBody>
          <a:bodyPr>
            <a:normAutofit fontScale="92500" lnSpcReduction="10000"/>
          </a:bodyPr>
          <a:lstStyle/>
          <a:p>
            <a:r>
              <a:rPr lang="nl-NL" dirty="0"/>
              <a:t>Bart van der Sloot</a:t>
            </a:r>
          </a:p>
          <a:p>
            <a:r>
              <a:rPr lang="en-US" dirty="0"/>
              <a:t>Tilburg Institute for Law, Technology, and Society (TILT)</a:t>
            </a:r>
          </a:p>
          <a:p>
            <a:r>
              <a:rPr lang="en-US" dirty="0" err="1">
                <a:hlinkClick r:id="rId2"/>
              </a:rPr>
              <a:t>Www.</a:t>
            </a:r>
            <a:r>
              <a:rPr lang="en-US" err="1">
                <a:hlinkClick r:id="rId2"/>
              </a:rPr>
              <a:t>bartvandersloot</a:t>
            </a:r>
            <a:r>
              <a:rPr lang="en-US">
                <a:hlinkClick r:id="rId2"/>
              </a:rPr>
              <a:t>.nl</a:t>
            </a:r>
            <a:r>
              <a:rPr lang="en-US"/>
              <a:t>   </a:t>
            </a:r>
            <a:endParaRPr lang="nl-NL" dirty="0"/>
          </a:p>
        </p:txBody>
      </p:sp>
    </p:spTree>
    <p:extLst>
      <p:ext uri="{BB962C8B-B14F-4D97-AF65-F5344CB8AC3E}">
        <p14:creationId xmlns:p14="http://schemas.microsoft.com/office/powerpoint/2010/main" val="139721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18929675-4A77-F782-E5CD-EF81926C88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0166"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4748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BC3B80-AFF7-42BC-AA3E-53913FDE27C0}"/>
              </a:ext>
            </a:extLst>
          </p:cNvPr>
          <p:cNvSpPr>
            <a:spLocks noGrp="1"/>
          </p:cNvSpPr>
          <p:nvPr>
            <p:ph type="title"/>
          </p:nvPr>
        </p:nvSpPr>
        <p:spPr/>
        <p:txBody>
          <a:bodyPr/>
          <a:lstStyle/>
          <a:p>
            <a:r>
              <a:rPr lang="nl-NL" dirty="0"/>
              <a:t>Kansen</a:t>
            </a:r>
          </a:p>
        </p:txBody>
      </p:sp>
      <p:sp>
        <p:nvSpPr>
          <p:cNvPr id="3" name="Tijdelijke aanduiding voor inhoud 2">
            <a:extLst>
              <a:ext uri="{FF2B5EF4-FFF2-40B4-BE49-F238E27FC236}">
                <a16:creationId xmlns:a16="http://schemas.microsoft.com/office/drawing/2014/main" id="{BBBF3F4C-0AEB-4097-9EFB-98B92957979B}"/>
              </a:ext>
            </a:extLst>
          </p:cNvPr>
          <p:cNvSpPr>
            <a:spLocks noGrp="1"/>
          </p:cNvSpPr>
          <p:nvPr>
            <p:ph idx="1"/>
          </p:nvPr>
        </p:nvSpPr>
        <p:spPr/>
        <p:txBody>
          <a:bodyPr/>
          <a:lstStyle/>
          <a:p>
            <a:r>
              <a:rPr lang="nl-NL" dirty="0"/>
              <a:t>Satire: politici, staatshoofd, acteurs, bekenden</a:t>
            </a:r>
          </a:p>
          <a:p>
            <a:r>
              <a:rPr lang="nl-NL" dirty="0"/>
              <a:t>Overleden personen: kunst, acteurs, bekenden</a:t>
            </a:r>
          </a:p>
          <a:p>
            <a:r>
              <a:rPr lang="nl-NL" dirty="0"/>
              <a:t>Vervanging werknemers: virtuele assistent, </a:t>
            </a:r>
            <a:r>
              <a:rPr lang="nl-NL" dirty="0" err="1"/>
              <a:t>influencer</a:t>
            </a:r>
            <a:r>
              <a:rPr lang="nl-NL" dirty="0"/>
              <a:t>, acteurs</a:t>
            </a:r>
          </a:p>
          <a:p>
            <a:r>
              <a:rPr lang="nl-NL" dirty="0"/>
              <a:t>Live gesprekken: </a:t>
            </a:r>
            <a:r>
              <a:rPr lang="nl-NL" dirty="0" err="1"/>
              <a:t>businesscall</a:t>
            </a:r>
            <a:r>
              <a:rPr lang="nl-NL" dirty="0"/>
              <a:t>, medische toepassing, journalistiek</a:t>
            </a:r>
          </a:p>
          <a:p>
            <a:r>
              <a:rPr lang="nl-NL" dirty="0"/>
              <a:t>Medische toepassing: scans, modellen, spraakproblemen, </a:t>
            </a:r>
            <a:r>
              <a:rPr lang="nl-NL" dirty="0" err="1"/>
              <a:t>identiteitsproblement</a:t>
            </a:r>
            <a:endParaRPr lang="nl-NL" dirty="0"/>
          </a:p>
          <a:p>
            <a:r>
              <a:rPr lang="nl-NL" dirty="0"/>
              <a:t>Strafrechtelijk: </a:t>
            </a:r>
            <a:r>
              <a:rPr lang="nl-NL" dirty="0" err="1"/>
              <a:t>Sweetie</a:t>
            </a:r>
            <a:r>
              <a:rPr lang="nl-NL" dirty="0"/>
              <a:t> 2.0, nabootsing plaats delict</a:t>
            </a:r>
          </a:p>
          <a:p>
            <a:r>
              <a:rPr lang="nl-NL" dirty="0"/>
              <a:t>Retail: kleding passen, virtuele tour winkel</a:t>
            </a:r>
          </a:p>
          <a:p>
            <a:r>
              <a:rPr lang="nl-NL" dirty="0"/>
              <a:t>Onderwijs: college door historisch figuur</a:t>
            </a:r>
          </a:p>
          <a:p>
            <a:r>
              <a:rPr lang="nl-NL" dirty="0"/>
              <a:t>Goede doelen: oproep alle talen door BN’er + politici</a:t>
            </a:r>
          </a:p>
          <a:p>
            <a:endParaRPr lang="nl-NL" dirty="0"/>
          </a:p>
        </p:txBody>
      </p:sp>
    </p:spTree>
    <p:extLst>
      <p:ext uri="{BB962C8B-B14F-4D97-AF65-F5344CB8AC3E}">
        <p14:creationId xmlns:p14="http://schemas.microsoft.com/office/powerpoint/2010/main" val="1993440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91C9CA-C57D-4966-8A51-8B016FBF8F5F}"/>
              </a:ext>
            </a:extLst>
          </p:cNvPr>
          <p:cNvSpPr>
            <a:spLocks noGrp="1"/>
          </p:cNvSpPr>
          <p:nvPr>
            <p:ph type="title"/>
          </p:nvPr>
        </p:nvSpPr>
        <p:spPr/>
        <p:txBody>
          <a:bodyPr/>
          <a:lstStyle/>
          <a:p>
            <a:r>
              <a:rPr lang="nl-NL" dirty="0"/>
              <a:t>Risico’s</a:t>
            </a:r>
          </a:p>
        </p:txBody>
      </p:sp>
      <p:sp>
        <p:nvSpPr>
          <p:cNvPr id="3" name="Tijdelijke aanduiding voor inhoud 2">
            <a:extLst>
              <a:ext uri="{FF2B5EF4-FFF2-40B4-BE49-F238E27FC236}">
                <a16:creationId xmlns:a16="http://schemas.microsoft.com/office/drawing/2014/main" id="{2809173E-0F3E-42EA-98F0-CE4ACC7715E3}"/>
              </a:ext>
            </a:extLst>
          </p:cNvPr>
          <p:cNvSpPr>
            <a:spLocks noGrp="1"/>
          </p:cNvSpPr>
          <p:nvPr>
            <p:ph idx="1"/>
          </p:nvPr>
        </p:nvSpPr>
        <p:spPr/>
        <p:txBody>
          <a:bodyPr>
            <a:normAutofit fontScale="92500" lnSpcReduction="20000"/>
          </a:bodyPr>
          <a:lstStyle/>
          <a:p>
            <a:r>
              <a:rPr lang="nl-NL" dirty="0"/>
              <a:t>Wraakporno</a:t>
            </a:r>
          </a:p>
          <a:p>
            <a:r>
              <a:rPr lang="nl-NL" dirty="0"/>
              <a:t>Identiteitsvervalsing: afpersing, misleiding, ontfutselen geheimen</a:t>
            </a:r>
          </a:p>
          <a:p>
            <a:r>
              <a:rPr lang="nl-NL" dirty="0"/>
              <a:t>Democratische rechtsorde: beïnvloeding verkiezingen binnenland of buitenland &gt; indirecte beïnvloeding VN-stemmingen</a:t>
            </a:r>
          </a:p>
          <a:p>
            <a:r>
              <a:rPr lang="nl-NL" dirty="0"/>
              <a:t>Reputatieschade: persoonlijke, commerciële of politieke vijanden zwart maken</a:t>
            </a:r>
          </a:p>
          <a:p>
            <a:r>
              <a:rPr lang="nl-NL" dirty="0"/>
              <a:t>Destabiliseren financiële markten: nepnieuws over omvallende banken</a:t>
            </a:r>
          </a:p>
          <a:p>
            <a:r>
              <a:rPr lang="nl-NL" dirty="0"/>
              <a:t>Aanzetten haat minderheden: </a:t>
            </a:r>
          </a:p>
          <a:p>
            <a:r>
              <a:rPr lang="nl-NL" dirty="0"/>
              <a:t>Post </a:t>
            </a:r>
            <a:r>
              <a:rPr lang="nl-NL" dirty="0" err="1"/>
              <a:t>mortem</a:t>
            </a:r>
            <a:r>
              <a:rPr lang="nl-NL" dirty="0"/>
              <a:t> privacy:</a:t>
            </a:r>
          </a:p>
          <a:p>
            <a:r>
              <a:rPr lang="nl-NL" dirty="0"/>
              <a:t>Militaire dreigingen</a:t>
            </a:r>
          </a:p>
          <a:p>
            <a:r>
              <a:rPr lang="nl-NL" dirty="0"/>
              <a:t>Vertrouwen media</a:t>
            </a:r>
          </a:p>
          <a:p>
            <a:r>
              <a:rPr lang="nl-NL" dirty="0"/>
              <a:t>Rechtszaal:</a:t>
            </a:r>
          </a:p>
        </p:txBody>
      </p:sp>
    </p:spTree>
    <p:extLst>
      <p:ext uri="{BB962C8B-B14F-4D97-AF65-F5344CB8AC3E}">
        <p14:creationId xmlns:p14="http://schemas.microsoft.com/office/powerpoint/2010/main" val="1041438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C9D8AC-7AA9-4ED4-9B1F-4B31BEB14C95}"/>
              </a:ext>
            </a:extLst>
          </p:cNvPr>
          <p:cNvSpPr>
            <a:spLocks noGrp="1"/>
          </p:cNvSpPr>
          <p:nvPr>
            <p:ph type="title"/>
          </p:nvPr>
        </p:nvSpPr>
        <p:spPr/>
        <p:txBody>
          <a:bodyPr/>
          <a:lstStyle/>
          <a:p>
            <a:endParaRPr lang="nl-NL"/>
          </a:p>
        </p:txBody>
      </p:sp>
      <p:pic>
        <p:nvPicPr>
          <p:cNvPr id="9" name="Afbeelding 8">
            <a:extLst>
              <a:ext uri="{FF2B5EF4-FFF2-40B4-BE49-F238E27FC236}">
                <a16:creationId xmlns:a16="http://schemas.microsoft.com/office/drawing/2014/main" id="{EB5755BE-650C-439D-A904-780310E48759}"/>
              </a:ext>
            </a:extLst>
          </p:cNvPr>
          <p:cNvPicPr>
            <a:picLocks noChangeAspect="1"/>
          </p:cNvPicPr>
          <p:nvPr/>
        </p:nvPicPr>
        <p:blipFill>
          <a:blip r:embed="rId2"/>
          <a:stretch>
            <a:fillRect/>
          </a:stretch>
        </p:blipFill>
        <p:spPr>
          <a:xfrm>
            <a:off x="-300118" y="0"/>
            <a:ext cx="6286500" cy="6858000"/>
          </a:xfrm>
          <a:prstGeom prst="rect">
            <a:avLst/>
          </a:prstGeom>
        </p:spPr>
      </p:pic>
      <p:pic>
        <p:nvPicPr>
          <p:cNvPr id="11" name="Afbeelding 10">
            <a:extLst>
              <a:ext uri="{FF2B5EF4-FFF2-40B4-BE49-F238E27FC236}">
                <a16:creationId xmlns:a16="http://schemas.microsoft.com/office/drawing/2014/main" id="{B0335B15-E638-4A22-86FB-7E3601148A9C}"/>
              </a:ext>
            </a:extLst>
          </p:cNvPr>
          <p:cNvPicPr>
            <a:picLocks noChangeAspect="1"/>
          </p:cNvPicPr>
          <p:nvPr/>
        </p:nvPicPr>
        <p:blipFill>
          <a:blip r:embed="rId3"/>
          <a:stretch>
            <a:fillRect/>
          </a:stretch>
        </p:blipFill>
        <p:spPr>
          <a:xfrm>
            <a:off x="5986382" y="0"/>
            <a:ext cx="6205618" cy="4147128"/>
          </a:xfrm>
          <a:prstGeom prst="rect">
            <a:avLst/>
          </a:prstGeom>
        </p:spPr>
      </p:pic>
      <p:pic>
        <p:nvPicPr>
          <p:cNvPr id="7" name="Tijdelijke aanduiding voor inhoud 6">
            <a:extLst>
              <a:ext uri="{FF2B5EF4-FFF2-40B4-BE49-F238E27FC236}">
                <a16:creationId xmlns:a16="http://schemas.microsoft.com/office/drawing/2014/main" id="{E0E483C4-B2DF-45EE-8288-61C91362B418}"/>
              </a:ext>
            </a:extLst>
          </p:cNvPr>
          <p:cNvPicPr>
            <a:picLocks noGrp="1" noChangeAspect="1"/>
          </p:cNvPicPr>
          <p:nvPr>
            <p:ph idx="1"/>
          </p:nvPr>
        </p:nvPicPr>
        <p:blipFill>
          <a:blip r:embed="rId4"/>
          <a:stretch>
            <a:fillRect/>
          </a:stretch>
        </p:blipFill>
        <p:spPr>
          <a:xfrm>
            <a:off x="5986382" y="1216892"/>
            <a:ext cx="6205618" cy="5860471"/>
          </a:xfrm>
        </p:spPr>
      </p:pic>
    </p:spTree>
    <p:extLst>
      <p:ext uri="{BB962C8B-B14F-4D97-AF65-F5344CB8AC3E}">
        <p14:creationId xmlns:p14="http://schemas.microsoft.com/office/powerpoint/2010/main" val="2932403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A8EBEB-38A2-4206-AE83-0444F7771F4E}"/>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A3801C6D-A9EA-45E6-97BD-74A0EBA8A8AA}"/>
              </a:ext>
            </a:extLst>
          </p:cNvPr>
          <p:cNvSpPr>
            <a:spLocks noGrp="1"/>
          </p:cNvSpPr>
          <p:nvPr>
            <p:ph idx="1"/>
          </p:nvPr>
        </p:nvSpPr>
        <p:spPr/>
        <p:txBody>
          <a:bodyPr/>
          <a:lstStyle/>
          <a:p>
            <a:endParaRPr lang="nl-NL" dirty="0"/>
          </a:p>
        </p:txBody>
      </p:sp>
      <p:pic>
        <p:nvPicPr>
          <p:cNvPr id="5" name="Afbeelding 4">
            <a:extLst>
              <a:ext uri="{FF2B5EF4-FFF2-40B4-BE49-F238E27FC236}">
                <a16:creationId xmlns:a16="http://schemas.microsoft.com/office/drawing/2014/main" id="{6A011A2E-3653-4E59-BA2A-6EFF292E5AC4}"/>
              </a:ext>
            </a:extLst>
          </p:cNvPr>
          <p:cNvPicPr>
            <a:picLocks noChangeAspect="1"/>
          </p:cNvPicPr>
          <p:nvPr/>
        </p:nvPicPr>
        <p:blipFill>
          <a:blip r:embed="rId2"/>
          <a:stretch>
            <a:fillRect/>
          </a:stretch>
        </p:blipFill>
        <p:spPr>
          <a:xfrm>
            <a:off x="14472" y="-1"/>
            <a:ext cx="5334000" cy="6576291"/>
          </a:xfrm>
          <a:prstGeom prst="rect">
            <a:avLst/>
          </a:prstGeom>
        </p:spPr>
      </p:pic>
      <p:pic>
        <p:nvPicPr>
          <p:cNvPr id="6" name="Afbeelding 5">
            <a:extLst>
              <a:ext uri="{FF2B5EF4-FFF2-40B4-BE49-F238E27FC236}">
                <a16:creationId xmlns:a16="http://schemas.microsoft.com/office/drawing/2014/main" id="{AAD3FC6B-8EC5-4105-A7A2-A1F220938A62}"/>
              </a:ext>
            </a:extLst>
          </p:cNvPr>
          <p:cNvPicPr>
            <a:picLocks noChangeAspect="1"/>
          </p:cNvPicPr>
          <p:nvPr/>
        </p:nvPicPr>
        <p:blipFill>
          <a:blip r:embed="rId3"/>
          <a:stretch>
            <a:fillRect/>
          </a:stretch>
        </p:blipFill>
        <p:spPr>
          <a:xfrm>
            <a:off x="5348472" y="0"/>
            <a:ext cx="6710815" cy="6576290"/>
          </a:xfrm>
          <a:prstGeom prst="rect">
            <a:avLst/>
          </a:prstGeom>
        </p:spPr>
      </p:pic>
    </p:spTree>
    <p:extLst>
      <p:ext uri="{BB962C8B-B14F-4D97-AF65-F5344CB8AC3E}">
        <p14:creationId xmlns:p14="http://schemas.microsoft.com/office/powerpoint/2010/main" val="1956275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FDB33A-22FB-418F-BCED-04CEAD007AFE}"/>
              </a:ext>
            </a:extLst>
          </p:cNvPr>
          <p:cNvSpPr>
            <a:spLocks noGrp="1"/>
          </p:cNvSpPr>
          <p:nvPr>
            <p:ph type="title"/>
          </p:nvPr>
        </p:nvSpPr>
        <p:spPr>
          <a:xfrm>
            <a:off x="677334" y="609600"/>
            <a:ext cx="8596668" cy="707472"/>
          </a:xfrm>
        </p:spPr>
        <p:txBody>
          <a:bodyPr/>
          <a:lstStyle/>
          <a:p>
            <a:r>
              <a:rPr lang="nl-NL" dirty="0"/>
              <a:t>Onderzoeksvragen</a:t>
            </a:r>
          </a:p>
        </p:txBody>
      </p:sp>
      <p:sp>
        <p:nvSpPr>
          <p:cNvPr id="3" name="Tijdelijke aanduiding voor inhoud 2">
            <a:extLst>
              <a:ext uri="{FF2B5EF4-FFF2-40B4-BE49-F238E27FC236}">
                <a16:creationId xmlns:a16="http://schemas.microsoft.com/office/drawing/2014/main" id="{E6CCF22E-1F83-4AF9-A340-FE4740CB0AE6}"/>
              </a:ext>
            </a:extLst>
          </p:cNvPr>
          <p:cNvSpPr>
            <a:spLocks noGrp="1"/>
          </p:cNvSpPr>
          <p:nvPr>
            <p:ph idx="1"/>
          </p:nvPr>
        </p:nvSpPr>
        <p:spPr>
          <a:xfrm>
            <a:off x="677334" y="1493302"/>
            <a:ext cx="10519132" cy="4823608"/>
          </a:xfrm>
        </p:spPr>
        <p:txBody>
          <a:bodyPr>
            <a:normAutofit fontScale="70000" lnSpcReduction="20000"/>
          </a:bodyPr>
          <a:lstStyle/>
          <a:p>
            <a:r>
              <a:rPr lang="nl-NL" sz="1800" i="1" dirty="0">
                <a:effectLst/>
                <a:latin typeface="Times New Roman" panose="02020603050405020304" pitchFamily="18" charset="0"/>
                <a:ea typeface="Calibri" panose="020F0502020204030204" pitchFamily="34" charset="0"/>
                <a:cs typeface="Times New Roman" panose="02020603050405020304" pitchFamily="18" charset="0"/>
              </a:rPr>
              <a:t>‘Dienen huidige en toekomstige onrechtmatige of strafwaardige uitingsvormen van </a:t>
            </a:r>
            <a:r>
              <a:rPr lang="nl-NL" sz="1800" i="1" dirty="0" err="1">
                <a:effectLst/>
                <a:latin typeface="Times New Roman" panose="02020603050405020304" pitchFamily="18" charset="0"/>
                <a:ea typeface="Calibri" panose="020F0502020204030204" pitchFamily="34" charset="0"/>
                <a:cs typeface="Times New Roman" panose="02020603050405020304" pitchFamily="18" charset="0"/>
              </a:rPr>
              <a:t>deepfaketechnologie</a:t>
            </a:r>
            <a:r>
              <a:rPr lang="nl-NL" sz="1800" i="1" dirty="0">
                <a:effectLst/>
                <a:latin typeface="Times New Roman" panose="02020603050405020304" pitchFamily="18" charset="0"/>
                <a:ea typeface="Calibri" panose="020F0502020204030204" pitchFamily="34" charset="0"/>
                <a:cs typeface="Times New Roman" panose="02020603050405020304" pitchFamily="18" charset="0"/>
              </a:rPr>
              <a:t> te leiden tot aanpassingen van de bestaande wetten en regels (met name de Uitvoeringswet AVG, het burgerlijk procesrecht en straf(proces)recht), of is bestaande wetgeving toereikend?’</a:t>
            </a:r>
            <a:endParaRPr lang="nl-NL" sz="1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nl-NL" sz="1800" dirty="0">
                <a:effectLst/>
                <a:latin typeface="Times New Roman" panose="02020603050405020304" pitchFamily="18" charset="0"/>
                <a:ea typeface="Calibri" panose="020F0502020204030204" pitchFamily="34" charset="0"/>
                <a:cs typeface="Times New Roman" panose="02020603050405020304" pitchFamily="18" charset="0"/>
              </a:rPr>
              <a:t>Aan deze hoofdvraag is een aantal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subvragen</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gekoppeld:</a:t>
            </a:r>
          </a:p>
          <a:p>
            <a:pPr marL="342900" lvl="0" indent="-342900">
              <a:buFont typeface="+mj-lt"/>
              <a:buAutoNum type="arabicPeriod"/>
            </a:pP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Welke uitingsvormen van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zijn er te onderscheiden op basis van de bovenstaande indeling?</a:t>
            </a:r>
          </a:p>
          <a:p>
            <a:pPr marL="342900" lvl="0" indent="-342900">
              <a:buFont typeface="+mj-lt"/>
              <a:buAutoNum type="arabicPeriod"/>
            </a:pP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Hoe valt het maken en verspreiden van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deepfakes</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binnen de huidige strafrechtelijke bepalingen? </a:t>
            </a:r>
          </a:p>
          <a:p>
            <a:pPr marL="342900" lvl="0" indent="-342900">
              <a:buFont typeface="+mj-lt"/>
              <a:buAutoNum type="arabicPeriod"/>
            </a:pP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Voldoet het huidige strafrecht om de makers van strafbare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deepfakes</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aan te kunnen pakken? </a:t>
            </a:r>
          </a:p>
          <a:p>
            <a:pPr marL="342900" lvl="0" indent="-342900">
              <a:buFont typeface="+mj-lt"/>
              <a:buAutoNum type="arabicPeriod"/>
            </a:pP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Hoe valt het maken van een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video binnen de huidige kaders van het gegevensbeschermingsrecht? </a:t>
            </a:r>
          </a:p>
          <a:p>
            <a:pPr marL="342900" lvl="0" indent="-342900">
              <a:buFont typeface="+mj-lt"/>
              <a:buAutoNum type="arabicPeriod"/>
            </a:pP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Welke mogelijkheden hebben burgers op dit moment om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deepfakes</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van het internet te verwijderen en biedt dit hen voldoende handvatten? </a:t>
            </a:r>
          </a:p>
          <a:p>
            <a:pPr marL="342900" lvl="0" indent="-342900">
              <a:buFont typeface="+mj-lt"/>
              <a:buAutoNum type="arabicPeriod"/>
            </a:pP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Welke sanctie- of schadevergoeding mogelijkheden zijn er voor het onrechtmatig gebruik van persoonsgegevens voor het maken van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video’s? </a:t>
            </a:r>
          </a:p>
          <a:p>
            <a:pPr marL="342900" lvl="0" indent="-342900">
              <a:buFont typeface="+mj-lt"/>
              <a:buAutoNum type="arabicPeriod"/>
            </a:pP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Ligt het in de rede dat de Autoriteit Persoonsgegevens hier (ook) als handhaver op gaat treden, of ligt een strafrechtelijke benadering meer voor de hand? </a:t>
            </a:r>
          </a:p>
          <a:p>
            <a:pPr marL="342900" lvl="0" indent="-342900">
              <a:buFont typeface="+mj-lt"/>
              <a:buAutoNum type="arabicPeriod"/>
            </a:pP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In hoeverre biedt een vordering uit onrechtmatige daad mogelijkheid om content (die niet onrechtmatig is wegens inbreuk op gegevensbeschermingsecht) van het internet te verwijderen?</a:t>
            </a:r>
          </a:p>
          <a:p>
            <a:pPr marL="342900" lvl="0" indent="-342900">
              <a:buFont typeface="+mj-lt"/>
              <a:buAutoNum type="arabicPeriod"/>
            </a:pP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Hoe is het tegengaan van schadelijke of onrechtmatige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deepfakes</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door andere landen gereguleerd voor wat betreft de diverse relevante rechtsgebieden en wat zijn daar eventueel reeds bekende voor- en nadelen van?</a:t>
            </a:r>
          </a:p>
          <a:p>
            <a:pPr marL="342900" lvl="0" indent="-342900">
              <a:buFont typeface="+mj-lt"/>
              <a:buAutoNum type="arabicPeriod"/>
            </a:pP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Dienen huidige en toekomstige onrechtmatige of strafbare uitingsvormen van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technologie te leiden tot aanpassingen van de bestaande wetten en regels (met name AVG en strafrecht), of is bestaande wetgeving toereikend?</a:t>
            </a:r>
          </a:p>
          <a:p>
            <a:pPr marL="342900" lvl="0" indent="-342900">
              <a:buFont typeface="+mj-lt"/>
              <a:buAutoNum type="arabicPeriod"/>
            </a:pP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Indien aanpassingen worden voorgesteld: in hoeverre zorgen deze aanpassingen voor belemmeringen in de verdere ontwikkeling van bonafide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toepassingen?</a:t>
            </a:r>
          </a:p>
          <a:p>
            <a:endParaRPr lang="nl-NL" dirty="0"/>
          </a:p>
        </p:txBody>
      </p:sp>
    </p:spTree>
    <p:extLst>
      <p:ext uri="{BB962C8B-B14F-4D97-AF65-F5344CB8AC3E}">
        <p14:creationId xmlns:p14="http://schemas.microsoft.com/office/powerpoint/2010/main" val="2747719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FB501A-100C-48EF-AC9D-FA3195E69DBC}"/>
              </a:ext>
            </a:extLst>
          </p:cNvPr>
          <p:cNvSpPr>
            <a:spLocks noGrp="1"/>
          </p:cNvSpPr>
          <p:nvPr>
            <p:ph type="title"/>
          </p:nvPr>
        </p:nvSpPr>
        <p:spPr/>
        <p:txBody>
          <a:bodyPr/>
          <a:lstStyle/>
          <a:p>
            <a:r>
              <a:rPr lang="nl-NL" dirty="0"/>
              <a:t>Methodologie</a:t>
            </a:r>
          </a:p>
        </p:txBody>
      </p:sp>
      <p:sp>
        <p:nvSpPr>
          <p:cNvPr id="3" name="Tijdelijke aanduiding voor inhoud 2">
            <a:extLst>
              <a:ext uri="{FF2B5EF4-FFF2-40B4-BE49-F238E27FC236}">
                <a16:creationId xmlns:a16="http://schemas.microsoft.com/office/drawing/2014/main" id="{BA401734-63FB-4882-9BB5-B824725ACBFD}"/>
              </a:ext>
            </a:extLst>
          </p:cNvPr>
          <p:cNvSpPr>
            <a:spLocks noGrp="1"/>
          </p:cNvSpPr>
          <p:nvPr>
            <p:ph idx="1"/>
          </p:nvPr>
        </p:nvSpPr>
        <p:spPr>
          <a:xfrm>
            <a:off x="677334" y="1476462"/>
            <a:ext cx="8596668" cy="4974671"/>
          </a:xfrm>
        </p:spPr>
        <p:txBody>
          <a:bodyPr>
            <a:normAutofit fontScale="92500" lnSpcReduction="20000"/>
          </a:bodyPr>
          <a:lstStyle/>
          <a:p>
            <a:r>
              <a:rPr lang="nl-NL" dirty="0">
                <a:solidFill>
                  <a:schemeClr val="tx1"/>
                </a:solidFill>
              </a:rPr>
              <a:t>Literatuurstudie</a:t>
            </a:r>
          </a:p>
          <a:p>
            <a:r>
              <a:rPr lang="nl-NL" dirty="0">
                <a:solidFill>
                  <a:schemeClr val="tx1"/>
                </a:solidFill>
              </a:rPr>
              <a:t>Interviews (</a:t>
            </a:r>
            <a:r>
              <a:rPr lang="nl-NL" sz="1800" dirty="0">
                <a:solidFill>
                  <a:schemeClr val="tx1"/>
                </a:solidFill>
                <a:effectLst/>
                <a:ea typeface="Calibri" panose="020F0502020204030204" pitchFamily="34" charset="0"/>
                <a:cs typeface="Times New Roman" panose="02020603050405020304" pitchFamily="18" charset="0"/>
              </a:rPr>
              <a:t>Interview 1: </a:t>
            </a:r>
            <a:r>
              <a:rPr lang="nl-NL" sz="1800" dirty="0" err="1">
                <a:solidFill>
                  <a:schemeClr val="tx1"/>
                </a:solidFill>
                <a:effectLst/>
                <a:ea typeface="Calibri" panose="020F0502020204030204" pitchFamily="34" charset="0"/>
                <a:cs typeface="Times New Roman" panose="02020603050405020304" pitchFamily="18" charset="0"/>
              </a:rPr>
              <a:t>Judit</a:t>
            </a:r>
            <a:r>
              <a:rPr lang="nl-NL" sz="1800" dirty="0">
                <a:solidFill>
                  <a:schemeClr val="tx1"/>
                </a:solidFill>
                <a:effectLst/>
                <a:ea typeface="Calibri" panose="020F0502020204030204" pitchFamily="34" charset="0"/>
                <a:cs typeface="Times New Roman" panose="02020603050405020304" pitchFamily="18" charset="0"/>
              </a:rPr>
              <a:t> Altena-</a:t>
            </a:r>
            <a:r>
              <a:rPr lang="nl-NL" sz="1800" dirty="0" err="1">
                <a:solidFill>
                  <a:schemeClr val="tx1"/>
                </a:solidFill>
                <a:effectLst/>
                <a:ea typeface="Calibri" panose="020F0502020204030204" pitchFamily="34" charset="0"/>
                <a:cs typeface="Times New Roman" panose="02020603050405020304" pitchFamily="18" charset="0"/>
              </a:rPr>
              <a:t>Davisen</a:t>
            </a:r>
            <a:r>
              <a:rPr lang="nl-NL" sz="1800" dirty="0">
                <a:solidFill>
                  <a:schemeClr val="tx1"/>
                </a:solidFill>
                <a:effectLst/>
                <a:ea typeface="Calibri" panose="020F0502020204030204" pitchFamily="34" charset="0"/>
                <a:cs typeface="Times New Roman" panose="02020603050405020304" pitchFamily="18" charset="0"/>
              </a:rPr>
              <a:t> (Strafrechtjurist; Nederland) </a:t>
            </a:r>
            <a:r>
              <a:rPr lang="en-GB" sz="1800" dirty="0">
                <a:solidFill>
                  <a:schemeClr val="tx1"/>
                </a:solidFill>
                <a:effectLst/>
                <a:ea typeface="Calibri" panose="020F0502020204030204" pitchFamily="34" charset="0"/>
                <a:cs typeface="Times New Roman" panose="02020603050405020304" pitchFamily="18" charset="0"/>
              </a:rPr>
              <a:t>Interview 2: </a:t>
            </a:r>
            <a:r>
              <a:rPr lang="en-GB" sz="1800" dirty="0" err="1">
                <a:solidFill>
                  <a:schemeClr val="tx1"/>
                </a:solidFill>
                <a:effectLst/>
                <a:ea typeface="Calibri" panose="020F0502020204030204" pitchFamily="34" charset="0"/>
                <a:cs typeface="Times New Roman" panose="02020603050405020304" pitchFamily="18" charset="0"/>
              </a:rPr>
              <a:t>Margreet</a:t>
            </a:r>
            <a:r>
              <a:rPr lang="en-GB" sz="1800" dirty="0">
                <a:solidFill>
                  <a:schemeClr val="tx1"/>
                </a:solidFill>
                <a:effectLst/>
                <a:ea typeface="Calibri" panose="020F0502020204030204" pitchFamily="34" charset="0"/>
                <a:cs typeface="Times New Roman" panose="02020603050405020304" pitchFamily="18" charset="0"/>
              </a:rPr>
              <a:t> </a:t>
            </a:r>
            <a:r>
              <a:rPr lang="en-GB" sz="1800" dirty="0" err="1">
                <a:solidFill>
                  <a:schemeClr val="tx1"/>
                </a:solidFill>
                <a:effectLst/>
                <a:ea typeface="Calibri" panose="020F0502020204030204" pitchFamily="34" charset="0"/>
                <a:cs typeface="Times New Roman" panose="02020603050405020304" pitchFamily="18" charset="0"/>
              </a:rPr>
              <a:t>Ashm</a:t>
            </a:r>
            <a:r>
              <a:rPr lang="en-GB" sz="1800" dirty="0">
                <a:solidFill>
                  <a:schemeClr val="tx1"/>
                </a:solidFill>
                <a:effectLst/>
                <a:ea typeface="Calibri" panose="020F0502020204030204" pitchFamily="34" charset="0"/>
                <a:cs typeface="Times New Roman" panose="02020603050405020304" pitchFamily="18" charset="0"/>
              </a:rPr>
              <a:t> </a:t>
            </a:r>
            <a:r>
              <a:rPr lang="en-GB" sz="1800" dirty="0" err="1">
                <a:solidFill>
                  <a:schemeClr val="tx1"/>
                </a:solidFill>
                <a:effectLst/>
                <a:ea typeface="Calibri" panose="020F0502020204030204" pitchFamily="34" charset="0"/>
                <a:cs typeface="Times New Roman" panose="02020603050405020304" pitchFamily="18" charset="0"/>
              </a:rPr>
              <a:t>nn</a:t>
            </a:r>
            <a:r>
              <a:rPr lang="en-GB" sz="1800" dirty="0">
                <a:solidFill>
                  <a:schemeClr val="tx1"/>
                </a:solidFill>
                <a:effectLst/>
                <a:ea typeface="Calibri" panose="020F0502020204030204" pitchFamily="34" charset="0"/>
                <a:cs typeface="Times New Roman" panose="02020603050405020304" pitchFamily="18" charset="0"/>
              </a:rPr>
              <a:t> (</a:t>
            </a:r>
            <a:r>
              <a:rPr lang="en-GB" sz="1800" dirty="0" err="1">
                <a:solidFill>
                  <a:schemeClr val="tx1"/>
                </a:solidFill>
                <a:effectLst/>
                <a:ea typeface="Calibri" panose="020F0502020204030204" pitchFamily="34" charset="0"/>
                <a:cs typeface="Times New Roman" panose="02020603050405020304" pitchFamily="18" charset="0"/>
              </a:rPr>
              <a:t>Civilist</a:t>
            </a:r>
            <a:r>
              <a:rPr lang="en-GB" sz="1800" dirty="0">
                <a:solidFill>
                  <a:schemeClr val="tx1"/>
                </a:solidFill>
                <a:effectLst/>
                <a:ea typeface="Calibri" panose="020F0502020204030204" pitchFamily="34" charset="0"/>
                <a:cs typeface="Times New Roman" panose="02020603050405020304" pitchFamily="18" charset="0"/>
              </a:rPr>
              <a:t>; Nederland) Interview 3: Ruth de Bock (</a:t>
            </a:r>
            <a:r>
              <a:rPr lang="en-GB" sz="1800" dirty="0" err="1">
                <a:solidFill>
                  <a:schemeClr val="tx1"/>
                </a:solidFill>
                <a:effectLst/>
                <a:ea typeface="Calibri" panose="020F0502020204030204" pitchFamily="34" charset="0"/>
                <a:cs typeface="Times New Roman" panose="02020603050405020304" pitchFamily="18" charset="0"/>
              </a:rPr>
              <a:t>Civilist</a:t>
            </a:r>
            <a:r>
              <a:rPr lang="en-GB" sz="1800" dirty="0">
                <a:solidFill>
                  <a:schemeClr val="tx1"/>
                </a:solidFill>
                <a:effectLst/>
                <a:ea typeface="Calibri" panose="020F0502020204030204" pitchFamily="34" charset="0"/>
                <a:cs typeface="Times New Roman" panose="02020603050405020304" pitchFamily="18" charset="0"/>
              </a:rPr>
              <a:t>; Nederland) Interview 4: </a:t>
            </a:r>
            <a:r>
              <a:rPr lang="en-GB" sz="1800" dirty="0">
                <a:solidFill>
                  <a:schemeClr val="tx1"/>
                </a:solidFill>
                <a:effectLst/>
                <a:ea typeface="Times New Roman" panose="02020603050405020304" pitchFamily="18" charset="0"/>
                <a:cs typeface="Times New Roman" panose="02020603050405020304" pitchFamily="18" charset="0"/>
              </a:rPr>
              <a:t>Jacquelyn </a:t>
            </a:r>
            <a:r>
              <a:rPr lang="en-GB" sz="1800" dirty="0" err="1">
                <a:solidFill>
                  <a:schemeClr val="tx1"/>
                </a:solidFill>
                <a:effectLst/>
                <a:ea typeface="Times New Roman" panose="02020603050405020304" pitchFamily="18" charset="0"/>
                <a:cs typeface="Times New Roman" panose="02020603050405020304" pitchFamily="18" charset="0"/>
              </a:rPr>
              <a:t>Burkell</a:t>
            </a:r>
            <a:r>
              <a:rPr lang="en-GB" sz="1800" dirty="0">
                <a:solidFill>
                  <a:schemeClr val="tx1"/>
                </a:solidFill>
                <a:effectLst/>
                <a:ea typeface="Times New Roman" panose="02020603050405020304" pitchFamily="18" charset="0"/>
                <a:cs typeface="Times New Roman" panose="02020603050405020304" pitchFamily="18" charset="0"/>
              </a:rPr>
              <a:t> &amp; </a:t>
            </a:r>
            <a:r>
              <a:rPr lang="en-GB" sz="1800" dirty="0" err="1">
                <a:solidFill>
                  <a:schemeClr val="tx1"/>
                </a:solidFill>
                <a:effectLst/>
                <a:ea typeface="Times New Roman" panose="02020603050405020304" pitchFamily="18" charset="0"/>
                <a:cs typeface="Times New Roman" panose="02020603050405020304" pitchFamily="18" charset="0"/>
              </a:rPr>
              <a:t>Chandell</a:t>
            </a:r>
            <a:r>
              <a:rPr lang="en-GB" sz="1800" dirty="0">
                <a:solidFill>
                  <a:schemeClr val="tx1"/>
                </a:solidFill>
                <a:effectLst/>
                <a:ea typeface="Times New Roman" panose="02020603050405020304" pitchFamily="18" charset="0"/>
                <a:cs typeface="Times New Roman" panose="02020603050405020304" pitchFamily="18" charset="0"/>
              </a:rPr>
              <a:t> Gosse (Information &amp; Media Studies; Canada) Interview 5: </a:t>
            </a:r>
            <a:r>
              <a:rPr lang="en-GB" sz="1800" dirty="0">
                <a:solidFill>
                  <a:schemeClr val="tx1"/>
                </a:solidFill>
                <a:effectLst/>
                <a:ea typeface="Calibri" panose="020F0502020204030204" pitchFamily="34" charset="0"/>
                <a:cs typeface="Times New Roman" panose="02020603050405020304" pitchFamily="18" charset="0"/>
              </a:rPr>
              <a:t>Manon den </a:t>
            </a:r>
            <a:r>
              <a:rPr lang="en-GB" sz="1800" dirty="0" err="1">
                <a:solidFill>
                  <a:schemeClr val="tx1"/>
                </a:solidFill>
                <a:effectLst/>
                <a:ea typeface="Calibri" panose="020F0502020204030204" pitchFamily="34" charset="0"/>
                <a:cs typeface="Times New Roman" panose="02020603050405020304" pitchFamily="18" charset="0"/>
              </a:rPr>
              <a:t>Dunnen</a:t>
            </a:r>
            <a:r>
              <a:rPr lang="en-GB" sz="1800" dirty="0">
                <a:solidFill>
                  <a:schemeClr val="tx1"/>
                </a:solidFill>
                <a:effectLst/>
                <a:ea typeface="Calibri" panose="020F0502020204030204" pitchFamily="34" charset="0"/>
                <a:cs typeface="Times New Roman" panose="02020603050405020304" pitchFamily="18" charset="0"/>
              </a:rPr>
              <a:t> (</a:t>
            </a:r>
            <a:r>
              <a:rPr lang="en-GB" sz="1800" dirty="0" err="1">
                <a:solidFill>
                  <a:schemeClr val="tx1"/>
                </a:solidFill>
                <a:effectLst/>
                <a:ea typeface="Calibri" panose="020F0502020204030204" pitchFamily="34" charset="0"/>
                <a:cs typeface="Times New Roman" panose="02020603050405020304" pitchFamily="18" charset="0"/>
              </a:rPr>
              <a:t>Strategisch</a:t>
            </a:r>
            <a:r>
              <a:rPr lang="en-GB" sz="1800" dirty="0">
                <a:solidFill>
                  <a:schemeClr val="tx1"/>
                </a:solidFill>
                <a:effectLst/>
                <a:ea typeface="Calibri" panose="020F0502020204030204" pitchFamily="34" charset="0"/>
                <a:cs typeface="Times New Roman" panose="02020603050405020304" pitchFamily="18" charset="0"/>
              </a:rPr>
              <a:t> specialist </a:t>
            </a:r>
            <a:r>
              <a:rPr lang="en-GB" sz="1800" dirty="0" err="1">
                <a:solidFill>
                  <a:schemeClr val="tx1"/>
                </a:solidFill>
                <a:effectLst/>
                <a:ea typeface="Calibri" panose="020F0502020204030204" pitchFamily="34" charset="0"/>
                <a:cs typeface="Times New Roman" panose="02020603050405020304" pitchFamily="18" charset="0"/>
              </a:rPr>
              <a:t>digitaal</a:t>
            </a:r>
            <a:r>
              <a:rPr lang="en-GB" sz="1800" dirty="0">
                <a:solidFill>
                  <a:schemeClr val="tx1"/>
                </a:solidFill>
                <a:effectLst/>
                <a:ea typeface="Calibri" panose="020F0502020204030204" pitchFamily="34" charset="0"/>
                <a:cs typeface="Times New Roman" panose="02020603050405020304" pitchFamily="18" charset="0"/>
              </a:rPr>
              <a:t>, </a:t>
            </a:r>
            <a:r>
              <a:rPr lang="en-GB" sz="1800" dirty="0" err="1">
                <a:solidFill>
                  <a:schemeClr val="tx1"/>
                </a:solidFill>
                <a:effectLst/>
                <a:ea typeface="Calibri" panose="020F0502020204030204" pitchFamily="34" charset="0"/>
                <a:cs typeface="Times New Roman" panose="02020603050405020304" pitchFamily="18" charset="0"/>
              </a:rPr>
              <a:t>Nationale</a:t>
            </a:r>
            <a:r>
              <a:rPr lang="en-GB" sz="1800" dirty="0">
                <a:solidFill>
                  <a:schemeClr val="tx1"/>
                </a:solidFill>
                <a:effectLst/>
                <a:ea typeface="Calibri" panose="020F0502020204030204" pitchFamily="34" charset="0"/>
                <a:cs typeface="Times New Roman" panose="02020603050405020304" pitchFamily="18" charset="0"/>
              </a:rPr>
              <a:t> </a:t>
            </a:r>
            <a:r>
              <a:rPr lang="en-GB" sz="1800" dirty="0" err="1">
                <a:solidFill>
                  <a:schemeClr val="tx1"/>
                </a:solidFill>
                <a:effectLst/>
                <a:ea typeface="Calibri" panose="020F0502020204030204" pitchFamily="34" charset="0"/>
                <a:cs typeface="Times New Roman" panose="02020603050405020304" pitchFamily="18" charset="0"/>
              </a:rPr>
              <a:t>Politie</a:t>
            </a:r>
            <a:r>
              <a:rPr lang="en-GB" sz="1800" dirty="0">
                <a:solidFill>
                  <a:schemeClr val="tx1"/>
                </a:solidFill>
                <a:effectLst/>
                <a:ea typeface="Calibri" panose="020F0502020204030204" pitchFamily="34" charset="0"/>
                <a:cs typeface="Times New Roman" panose="02020603050405020304" pitchFamily="18" charset="0"/>
              </a:rPr>
              <a:t>; Nederland) Interview 6: Serena </a:t>
            </a:r>
            <a:r>
              <a:rPr lang="en-GB" sz="1800" dirty="0" err="1">
                <a:solidFill>
                  <a:schemeClr val="tx1"/>
                </a:solidFill>
                <a:effectLst/>
                <a:ea typeface="Calibri" panose="020F0502020204030204" pitchFamily="34" charset="0"/>
                <a:cs typeface="Times New Roman" panose="02020603050405020304" pitchFamily="18" charset="0"/>
              </a:rPr>
              <a:t>Iacobucci</a:t>
            </a:r>
            <a:r>
              <a:rPr lang="en-GB" sz="1800" dirty="0">
                <a:solidFill>
                  <a:schemeClr val="tx1"/>
                </a:solidFill>
                <a:effectLst/>
                <a:ea typeface="Calibri" panose="020F0502020204030204" pitchFamily="34" charset="0"/>
                <a:cs typeface="Times New Roman" panose="02020603050405020304" pitchFamily="18" charset="0"/>
              </a:rPr>
              <a:t> (</a:t>
            </a:r>
            <a:r>
              <a:rPr lang="en-GB" sz="1800" dirty="0" err="1">
                <a:solidFill>
                  <a:schemeClr val="tx1"/>
                </a:solidFill>
                <a:effectLst/>
                <a:ea typeface="Calibri" panose="020F0502020204030204" pitchFamily="34" charset="0"/>
                <a:cs typeface="Times New Roman" panose="02020603050405020304" pitchFamily="18" charset="0"/>
              </a:rPr>
              <a:t>Behavioral</a:t>
            </a:r>
            <a:r>
              <a:rPr lang="en-GB" sz="1800" dirty="0">
                <a:solidFill>
                  <a:schemeClr val="tx1"/>
                </a:solidFill>
                <a:effectLst/>
                <a:ea typeface="Calibri" panose="020F0502020204030204" pitchFamily="34" charset="0"/>
                <a:cs typeface="Times New Roman" panose="02020603050405020304" pitchFamily="18" charset="0"/>
              </a:rPr>
              <a:t> Economics; </a:t>
            </a:r>
            <a:r>
              <a:rPr lang="en-GB" sz="1800" dirty="0" err="1">
                <a:solidFill>
                  <a:schemeClr val="tx1"/>
                </a:solidFill>
                <a:effectLst/>
                <a:ea typeface="Calibri" panose="020F0502020204030204" pitchFamily="34" charset="0"/>
                <a:cs typeface="Times New Roman" panose="02020603050405020304" pitchFamily="18" charset="0"/>
              </a:rPr>
              <a:t>Italië</a:t>
            </a:r>
            <a:r>
              <a:rPr lang="en-GB" sz="1800" dirty="0">
                <a:solidFill>
                  <a:schemeClr val="tx1"/>
                </a:solidFill>
                <a:effectLst/>
                <a:ea typeface="Calibri" panose="020F0502020204030204" pitchFamily="34" charset="0"/>
                <a:cs typeface="Times New Roman" panose="02020603050405020304" pitchFamily="18" charset="0"/>
              </a:rPr>
              <a:t>) Interview 7: Tyrone </a:t>
            </a:r>
            <a:r>
              <a:rPr lang="en-GB" sz="1800" dirty="0" err="1">
                <a:solidFill>
                  <a:schemeClr val="tx1"/>
                </a:solidFill>
                <a:effectLst/>
                <a:ea typeface="Calibri" panose="020F0502020204030204" pitchFamily="34" charset="0"/>
                <a:cs typeface="Times New Roman" panose="02020603050405020304" pitchFamily="18" charset="0"/>
              </a:rPr>
              <a:t>Kirchengast</a:t>
            </a:r>
            <a:r>
              <a:rPr lang="en-GB" sz="1800" dirty="0">
                <a:solidFill>
                  <a:schemeClr val="tx1"/>
                </a:solidFill>
                <a:effectLst/>
                <a:ea typeface="Calibri" panose="020F0502020204030204" pitchFamily="34" charset="0"/>
                <a:cs typeface="Times New Roman" panose="02020603050405020304" pitchFamily="18" charset="0"/>
              </a:rPr>
              <a:t> (</a:t>
            </a:r>
            <a:r>
              <a:rPr lang="en-GB" sz="1800" dirty="0" err="1">
                <a:solidFill>
                  <a:schemeClr val="tx1"/>
                </a:solidFill>
                <a:effectLst/>
                <a:ea typeface="Calibri" panose="020F0502020204030204" pitchFamily="34" charset="0"/>
                <a:cs typeface="Times New Roman" panose="02020603050405020304" pitchFamily="18" charset="0"/>
              </a:rPr>
              <a:t>Strafrechtjurist</a:t>
            </a:r>
            <a:r>
              <a:rPr lang="en-GB" sz="1800" dirty="0">
                <a:solidFill>
                  <a:schemeClr val="tx1"/>
                </a:solidFill>
                <a:effectLst/>
                <a:ea typeface="Calibri" panose="020F0502020204030204" pitchFamily="34" charset="0"/>
                <a:cs typeface="Times New Roman" panose="02020603050405020304" pitchFamily="18" charset="0"/>
              </a:rPr>
              <a:t>; </a:t>
            </a:r>
            <a:r>
              <a:rPr lang="en-GB" sz="1800" dirty="0" err="1">
                <a:solidFill>
                  <a:schemeClr val="tx1"/>
                </a:solidFill>
                <a:effectLst/>
                <a:ea typeface="Calibri" panose="020F0502020204030204" pitchFamily="34" charset="0"/>
                <a:cs typeface="Times New Roman" panose="02020603050405020304" pitchFamily="18" charset="0"/>
              </a:rPr>
              <a:t>Australië</a:t>
            </a:r>
            <a:r>
              <a:rPr lang="en-GB" sz="1800" dirty="0">
                <a:solidFill>
                  <a:schemeClr val="tx1"/>
                </a:solidFill>
                <a:effectLst/>
                <a:ea typeface="Calibri" panose="020F0502020204030204" pitchFamily="34" charset="0"/>
                <a:cs typeface="Times New Roman" panose="02020603050405020304" pitchFamily="18" charset="0"/>
              </a:rPr>
              <a:t>)</a:t>
            </a:r>
            <a:r>
              <a:rPr lang="nl-NL" dirty="0">
                <a:solidFill>
                  <a:schemeClr val="tx1"/>
                </a:solidFill>
                <a:ea typeface="Calibri" panose="020F0502020204030204" pitchFamily="34" charset="0"/>
                <a:cs typeface="Times New Roman" panose="02020603050405020304" pitchFamily="18" charset="0"/>
              </a:rPr>
              <a:t> </a:t>
            </a:r>
            <a:r>
              <a:rPr lang="en-GB" sz="1800" dirty="0">
                <a:solidFill>
                  <a:schemeClr val="tx1"/>
                </a:solidFill>
                <a:effectLst/>
                <a:ea typeface="Calibri" panose="020F0502020204030204" pitchFamily="34" charset="0"/>
                <a:cs typeface="Times New Roman" panose="02020603050405020304" pitchFamily="18" charset="0"/>
              </a:rPr>
              <a:t>Interview 8: Andrei Kwok Onn </a:t>
            </a:r>
            <a:r>
              <a:rPr lang="en-GB" sz="1800" dirty="0" err="1">
                <a:solidFill>
                  <a:schemeClr val="tx1"/>
                </a:solidFill>
                <a:effectLst/>
                <a:ea typeface="Calibri" panose="020F0502020204030204" pitchFamily="34" charset="0"/>
                <a:cs typeface="Times New Roman" panose="02020603050405020304" pitchFamily="18" charset="0"/>
              </a:rPr>
              <a:t>Jui</a:t>
            </a:r>
            <a:r>
              <a:rPr lang="en-GB" sz="1800" dirty="0">
                <a:solidFill>
                  <a:schemeClr val="tx1"/>
                </a:solidFill>
                <a:effectLst/>
                <a:ea typeface="Calibri" panose="020F0502020204030204" pitchFamily="34" charset="0"/>
                <a:cs typeface="Times New Roman" panose="02020603050405020304" pitchFamily="18" charset="0"/>
              </a:rPr>
              <a:t> (Management; </a:t>
            </a:r>
            <a:r>
              <a:rPr lang="en-GB" sz="1800" dirty="0" err="1">
                <a:solidFill>
                  <a:schemeClr val="tx1"/>
                </a:solidFill>
                <a:effectLst/>
                <a:ea typeface="Calibri" panose="020F0502020204030204" pitchFamily="34" charset="0"/>
                <a:cs typeface="Times New Roman" panose="02020603050405020304" pitchFamily="18" charset="0"/>
              </a:rPr>
              <a:t>Maleisië</a:t>
            </a:r>
            <a:r>
              <a:rPr lang="en-GB" sz="1800" dirty="0">
                <a:solidFill>
                  <a:schemeClr val="tx1"/>
                </a:solidFill>
                <a:effectLst/>
                <a:ea typeface="Calibri" panose="020F0502020204030204" pitchFamily="34" charset="0"/>
                <a:cs typeface="Times New Roman" panose="02020603050405020304" pitchFamily="18" charset="0"/>
              </a:rPr>
              <a:t>) Interview 9: Hao Li (Computer Scientist; </a:t>
            </a:r>
            <a:r>
              <a:rPr lang="en-GB" sz="1800" dirty="0" err="1">
                <a:solidFill>
                  <a:schemeClr val="tx1"/>
                </a:solidFill>
                <a:effectLst/>
                <a:ea typeface="Calibri" panose="020F0502020204030204" pitchFamily="34" charset="0"/>
                <a:cs typeface="Times New Roman" panose="02020603050405020304" pitchFamily="18" charset="0"/>
              </a:rPr>
              <a:t>Verenigde</a:t>
            </a:r>
            <a:r>
              <a:rPr lang="en-GB" sz="1800" dirty="0">
                <a:solidFill>
                  <a:schemeClr val="tx1"/>
                </a:solidFill>
                <a:effectLst/>
                <a:ea typeface="Calibri" panose="020F0502020204030204" pitchFamily="34" charset="0"/>
                <a:cs typeface="Times New Roman" panose="02020603050405020304" pitchFamily="18" charset="0"/>
              </a:rPr>
              <a:t> Staten) Interview 10: Sophie Maddocks (Media &amp; Communication; </a:t>
            </a:r>
            <a:r>
              <a:rPr lang="en-GB" sz="1800" dirty="0" err="1">
                <a:solidFill>
                  <a:schemeClr val="tx1"/>
                </a:solidFill>
                <a:effectLst/>
                <a:ea typeface="Calibri" panose="020F0502020204030204" pitchFamily="34" charset="0"/>
                <a:cs typeface="Times New Roman" panose="02020603050405020304" pitchFamily="18" charset="0"/>
              </a:rPr>
              <a:t>Verenigde</a:t>
            </a:r>
            <a:r>
              <a:rPr lang="en-GB" sz="1800" dirty="0">
                <a:solidFill>
                  <a:schemeClr val="tx1"/>
                </a:solidFill>
                <a:effectLst/>
                <a:ea typeface="Calibri" panose="020F0502020204030204" pitchFamily="34" charset="0"/>
                <a:cs typeface="Times New Roman" panose="02020603050405020304" pitchFamily="18" charset="0"/>
              </a:rPr>
              <a:t> Staten) Interview 11: Emma Perot (</a:t>
            </a:r>
            <a:r>
              <a:rPr lang="en-GB" sz="1800" dirty="0" err="1">
                <a:solidFill>
                  <a:schemeClr val="tx1"/>
                </a:solidFill>
                <a:effectLst/>
                <a:ea typeface="Calibri" panose="020F0502020204030204" pitchFamily="34" charset="0"/>
                <a:cs typeface="Times New Roman" panose="02020603050405020304" pitchFamily="18" charset="0"/>
              </a:rPr>
              <a:t>Commerical</a:t>
            </a:r>
            <a:r>
              <a:rPr lang="en-GB" sz="1800" dirty="0">
                <a:solidFill>
                  <a:schemeClr val="tx1"/>
                </a:solidFill>
                <a:effectLst/>
                <a:ea typeface="Calibri" panose="020F0502020204030204" pitchFamily="34" charset="0"/>
                <a:cs typeface="Times New Roman" panose="02020603050405020304" pitchFamily="18" charset="0"/>
              </a:rPr>
              <a:t> law; Trinidad &amp; Tobago) </a:t>
            </a:r>
            <a:r>
              <a:rPr lang="nl-NL" sz="1800" dirty="0">
                <a:solidFill>
                  <a:schemeClr val="tx1"/>
                </a:solidFill>
                <a:effectLst/>
                <a:ea typeface="Calibri" panose="020F0502020204030204" pitchFamily="34" charset="0"/>
                <a:cs typeface="Times New Roman" panose="02020603050405020304" pitchFamily="18" charset="0"/>
              </a:rPr>
              <a:t>Interview 12: Lonneke Stevens (Strafrechtjurist; Nederland) </a:t>
            </a:r>
            <a:r>
              <a:rPr lang="en-GB" sz="1800" dirty="0">
                <a:solidFill>
                  <a:schemeClr val="tx1"/>
                </a:solidFill>
                <a:effectLst/>
                <a:ea typeface="Calibri" panose="020F0502020204030204" pitchFamily="34" charset="0"/>
                <a:cs typeface="Times New Roman" panose="02020603050405020304" pitchFamily="18" charset="0"/>
              </a:rPr>
              <a:t>Interview 13: Aya </a:t>
            </a:r>
            <a:r>
              <a:rPr lang="en-GB" sz="1800" dirty="0" err="1">
                <a:solidFill>
                  <a:schemeClr val="tx1"/>
                </a:solidFill>
                <a:effectLst/>
                <a:ea typeface="Calibri" panose="020F0502020204030204" pitchFamily="34" charset="0"/>
                <a:cs typeface="Times New Roman" panose="02020603050405020304" pitchFamily="18" charset="0"/>
              </a:rPr>
              <a:t>Yaldin</a:t>
            </a:r>
            <a:r>
              <a:rPr lang="en-GB" sz="1800" dirty="0">
                <a:solidFill>
                  <a:schemeClr val="tx1"/>
                </a:solidFill>
                <a:effectLst/>
                <a:ea typeface="Calibri" panose="020F0502020204030204" pitchFamily="34" charset="0"/>
                <a:cs typeface="Times New Roman" panose="02020603050405020304" pitchFamily="18" charset="0"/>
              </a:rPr>
              <a:t> (Politics &amp; Communication; Israel) Interview 14: Mika </a:t>
            </a:r>
            <a:r>
              <a:rPr lang="en-GB" sz="1800" dirty="0" err="1">
                <a:solidFill>
                  <a:schemeClr val="tx1"/>
                </a:solidFill>
                <a:effectLst/>
                <a:ea typeface="Calibri" panose="020F0502020204030204" pitchFamily="34" charset="0"/>
                <a:cs typeface="Times New Roman" panose="02020603050405020304" pitchFamily="18" charset="0"/>
              </a:rPr>
              <a:t>Westerlund</a:t>
            </a:r>
            <a:r>
              <a:rPr lang="en-GB" sz="1800" dirty="0">
                <a:solidFill>
                  <a:schemeClr val="tx1"/>
                </a:solidFill>
                <a:effectLst/>
                <a:ea typeface="Calibri" panose="020F0502020204030204" pitchFamily="34" charset="0"/>
                <a:cs typeface="Times New Roman" panose="02020603050405020304" pitchFamily="18" charset="0"/>
              </a:rPr>
              <a:t> (Technology Innovation Management; Canada) Interview 15: Christopher Whyte (Political Science; </a:t>
            </a:r>
            <a:r>
              <a:rPr lang="en-GB" sz="1800" dirty="0" err="1">
                <a:solidFill>
                  <a:schemeClr val="tx1"/>
                </a:solidFill>
                <a:effectLst/>
                <a:ea typeface="Calibri" panose="020F0502020204030204" pitchFamily="34" charset="0"/>
                <a:cs typeface="Times New Roman" panose="02020603050405020304" pitchFamily="18" charset="0"/>
              </a:rPr>
              <a:t>Verenigde</a:t>
            </a:r>
            <a:r>
              <a:rPr lang="en-GB" sz="1800" dirty="0">
                <a:solidFill>
                  <a:schemeClr val="tx1"/>
                </a:solidFill>
                <a:effectLst/>
                <a:ea typeface="Calibri" panose="020F0502020204030204" pitchFamily="34" charset="0"/>
                <a:cs typeface="Times New Roman" panose="02020603050405020304" pitchFamily="18" charset="0"/>
              </a:rPr>
              <a:t> Staten)</a:t>
            </a:r>
            <a:endParaRPr lang="nl-NL" dirty="0">
              <a:solidFill>
                <a:schemeClr val="tx1"/>
              </a:solidFill>
            </a:endParaRPr>
          </a:p>
          <a:p>
            <a:r>
              <a:rPr lang="nl-NL" dirty="0">
                <a:solidFill>
                  <a:schemeClr val="tx1"/>
                </a:solidFill>
              </a:rPr>
              <a:t>Landenstudie: China en VS (+</a:t>
            </a:r>
            <a:r>
              <a:rPr lang="nl-NL" sz="1800" dirty="0" err="1">
                <a:solidFill>
                  <a:schemeClr val="tx1"/>
                </a:solidFill>
                <a:effectLst/>
                <a:ea typeface="Calibri" panose="020F0502020204030204" pitchFamily="34" charset="0"/>
              </a:rPr>
              <a:t>Australie</a:t>
            </a:r>
            <a:r>
              <a:rPr lang="nl-NL" sz="1800" dirty="0">
                <a:solidFill>
                  <a:schemeClr val="tx1"/>
                </a:solidFill>
                <a:effectLst/>
                <a:ea typeface="Calibri" panose="020F0502020204030204" pitchFamily="34" charset="0"/>
              </a:rPr>
              <a:t>; Canada; Duitsland; Filippijnen; Frankrijk; India;  Frankrijk; Oekraïne; Singapore; Verenigd Koninkrijk)</a:t>
            </a:r>
          </a:p>
          <a:p>
            <a:r>
              <a:rPr lang="nl-NL" dirty="0">
                <a:solidFill>
                  <a:schemeClr val="tx1"/>
                </a:solidFill>
              </a:rPr>
              <a:t>Juridische analyse (Strafrecht; Privacy &amp; gegevensbescherming; IE; VVMU; AI Act; DSA; OD)</a:t>
            </a:r>
          </a:p>
        </p:txBody>
      </p:sp>
    </p:spTree>
    <p:extLst>
      <p:ext uri="{BB962C8B-B14F-4D97-AF65-F5344CB8AC3E}">
        <p14:creationId xmlns:p14="http://schemas.microsoft.com/office/powerpoint/2010/main" val="711138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026E6D-2FEF-4C99-99CA-D7428A921EB5}"/>
              </a:ext>
            </a:extLst>
          </p:cNvPr>
          <p:cNvSpPr>
            <a:spLocks noGrp="1"/>
          </p:cNvSpPr>
          <p:nvPr>
            <p:ph type="title"/>
          </p:nvPr>
        </p:nvSpPr>
        <p:spPr/>
        <p:txBody>
          <a:bodyPr/>
          <a:lstStyle/>
          <a:p>
            <a:r>
              <a:rPr lang="nl-NL" dirty="0"/>
              <a:t>Afbakening &amp; Definitie</a:t>
            </a:r>
          </a:p>
        </p:txBody>
      </p:sp>
      <p:sp>
        <p:nvSpPr>
          <p:cNvPr id="3" name="Tijdelijke aanduiding voor inhoud 2">
            <a:extLst>
              <a:ext uri="{FF2B5EF4-FFF2-40B4-BE49-F238E27FC236}">
                <a16:creationId xmlns:a16="http://schemas.microsoft.com/office/drawing/2014/main" id="{50E46502-CFED-499B-9997-42EB7655A58A}"/>
              </a:ext>
            </a:extLst>
          </p:cNvPr>
          <p:cNvSpPr>
            <a:spLocks noGrp="1"/>
          </p:cNvSpPr>
          <p:nvPr>
            <p:ph idx="1"/>
          </p:nvPr>
        </p:nvSpPr>
        <p:spPr/>
        <p:txBody>
          <a:bodyPr>
            <a:normAutofit fontScale="92500" lnSpcReduction="10000"/>
          </a:bodyPr>
          <a:lstStyle/>
          <a:p>
            <a:r>
              <a:rPr lang="nl-NL" dirty="0"/>
              <a:t>Afbakening 1: Horizontale privacy</a:t>
            </a:r>
          </a:p>
          <a:p>
            <a:r>
              <a:rPr lang="nl-NL" dirty="0"/>
              <a:t>Afbakening 2: Juridische insteek</a:t>
            </a:r>
          </a:p>
          <a:p>
            <a:r>
              <a:rPr lang="nl-NL" dirty="0"/>
              <a:t>Definitie </a:t>
            </a:r>
            <a:r>
              <a:rPr lang="nl-NL" dirty="0" err="1"/>
              <a:t>deepfake</a:t>
            </a:r>
            <a:r>
              <a:rPr lang="nl-NL" dirty="0"/>
              <a:t>: </a:t>
            </a:r>
            <a:r>
              <a:rPr lang="nl-NL" sz="1800" i="1" dirty="0">
                <a:effectLst/>
                <a:latin typeface="Times New Roman" panose="02020603050405020304" pitchFamily="18" charset="0"/>
                <a:ea typeface="Calibri" panose="020F0502020204030204" pitchFamily="34" charset="0"/>
                <a:cs typeface="Times New Roman" panose="02020603050405020304" pitchFamily="18" charset="0"/>
              </a:rPr>
              <a:t>Beeld, geluid of ander materiaal dat geheel of gedeeltelijk is gefabriceerd of bestaand beeld, geluid of ander materiaal dat is gemanipuleerd met behulp van geavanceerde technische hulpmiddelen en dat niet of nauwelijks van echt te onderscheiden is</a:t>
            </a:r>
            <a:endParaRPr lang="nl-NL" sz="1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nl-NL" dirty="0" err="1"/>
              <a:t>Deepfake</a:t>
            </a:r>
            <a:r>
              <a:rPr lang="nl-NL" dirty="0"/>
              <a:t> als ideaalconcept:</a:t>
            </a:r>
            <a:endParaRPr lang="nl-NL" sz="1800" dirty="0">
              <a:effectLst/>
              <a:latin typeface="Times New Roman" panose="02020603050405020304" pitchFamily="18" charset="0"/>
              <a:ea typeface="Calibri" panose="020F0502020204030204" pitchFamily="34" charset="0"/>
              <a:cs typeface="Times New Roman" panose="02020603050405020304" pitchFamily="18" charset="0"/>
            </a:endParaRPr>
          </a:p>
          <a:p>
            <a:pPr lvl="1" indent="-342900" algn="just">
              <a:buFont typeface="Times New Roman" panose="02020603050405020304" pitchFamily="18" charset="0"/>
              <a:buChar char="-"/>
            </a:pPr>
            <a:r>
              <a:rPr lang="nl-NL" dirty="0">
                <a:effectLst/>
                <a:latin typeface="Times New Roman" panose="02020603050405020304" pitchFamily="18" charset="0"/>
                <a:ea typeface="Calibri" panose="020F0502020204030204" pitchFamily="34" charset="0"/>
                <a:cs typeface="Times New Roman" panose="02020603050405020304" pitchFamily="18" charset="0"/>
              </a:rPr>
              <a:t>Type gegevensdrager en daarmee de mate waarin de content bij de gebruiker ‘binnenkomt’</a:t>
            </a:r>
          </a:p>
          <a:p>
            <a:pPr lvl="1" indent="-342900" algn="just">
              <a:buFont typeface="Times New Roman" panose="02020603050405020304" pitchFamily="18" charset="0"/>
              <a:buChar char="-"/>
            </a:pPr>
            <a:r>
              <a:rPr lang="nl-NL" dirty="0">
                <a:effectLst/>
                <a:latin typeface="Times New Roman" panose="02020603050405020304" pitchFamily="18" charset="0"/>
                <a:ea typeface="Calibri" panose="020F0502020204030204" pitchFamily="34" charset="0"/>
                <a:cs typeface="Times New Roman" panose="02020603050405020304" pitchFamily="18" charset="0"/>
              </a:rPr>
              <a:t>Gebruikte technologie</a:t>
            </a:r>
          </a:p>
          <a:p>
            <a:pPr lvl="1" indent="-342900" algn="just">
              <a:buFont typeface="Times New Roman" panose="02020603050405020304" pitchFamily="18" charset="0"/>
              <a:buChar char="-"/>
            </a:pPr>
            <a:r>
              <a:rPr lang="nl-NL" dirty="0">
                <a:effectLst/>
                <a:latin typeface="Times New Roman" panose="02020603050405020304" pitchFamily="18" charset="0"/>
                <a:ea typeface="Calibri" panose="020F0502020204030204" pitchFamily="34" charset="0"/>
                <a:cs typeface="Times New Roman" panose="02020603050405020304" pitchFamily="18" charset="0"/>
              </a:rPr>
              <a:t>De mate van manipulatie</a:t>
            </a:r>
          </a:p>
          <a:p>
            <a:pPr lvl="1" indent="-342900" algn="just">
              <a:buFont typeface="Times New Roman" panose="02020603050405020304" pitchFamily="18" charset="0"/>
              <a:buChar char="-"/>
            </a:pPr>
            <a:r>
              <a:rPr lang="nl-NL" dirty="0">
                <a:effectLst/>
                <a:latin typeface="Times New Roman" panose="02020603050405020304" pitchFamily="18" charset="0"/>
                <a:ea typeface="Calibri" panose="020F0502020204030204" pitchFamily="34" charset="0"/>
                <a:cs typeface="Times New Roman" panose="02020603050405020304" pitchFamily="18" charset="0"/>
              </a:rPr>
              <a:t>De mate waarin de manipulatie wezenlijk is</a:t>
            </a:r>
          </a:p>
          <a:p>
            <a:pPr lvl="1" indent="-342900" algn="just">
              <a:buFont typeface="Times New Roman" panose="02020603050405020304" pitchFamily="18" charset="0"/>
              <a:buChar char="-"/>
            </a:pPr>
            <a:r>
              <a:rPr lang="nl-NL" dirty="0">
                <a:effectLst/>
                <a:latin typeface="Times New Roman" panose="02020603050405020304" pitchFamily="18" charset="0"/>
                <a:ea typeface="Calibri" panose="020F0502020204030204" pitchFamily="34" charset="0"/>
                <a:cs typeface="Times New Roman" panose="02020603050405020304" pitchFamily="18" charset="0"/>
              </a:rPr>
              <a:t>De vraag of de </a:t>
            </a:r>
            <a:r>
              <a:rPr lang="nl-NL" dirty="0" err="1">
                <a:effectLst/>
                <a:latin typeface="Times New Roman" panose="02020603050405020304" pitchFamily="18" charset="0"/>
                <a:ea typeface="Calibri" panose="020F0502020204030204" pitchFamily="34" charset="0"/>
                <a:cs typeface="Times New Roman" panose="02020603050405020304" pitchFamily="18" charset="0"/>
              </a:rPr>
              <a:t>deepfake</a:t>
            </a:r>
            <a:r>
              <a:rPr lang="nl-NL" dirty="0">
                <a:effectLst/>
                <a:latin typeface="Times New Roman" panose="02020603050405020304" pitchFamily="18" charset="0"/>
                <a:ea typeface="Calibri" panose="020F0502020204030204" pitchFamily="34" charset="0"/>
                <a:cs typeface="Times New Roman" panose="02020603050405020304" pitchFamily="18" charset="0"/>
              </a:rPr>
              <a:t> een bestaand of niet bestaand persoon betreft</a:t>
            </a:r>
          </a:p>
          <a:p>
            <a:pPr lvl="1" indent="-342900" algn="just">
              <a:buFont typeface="Times New Roman" panose="02020603050405020304" pitchFamily="18" charset="0"/>
              <a:buChar char="-"/>
            </a:pPr>
            <a:r>
              <a:rPr lang="nl-NL" dirty="0">
                <a:effectLst/>
                <a:latin typeface="Times New Roman" panose="02020603050405020304" pitchFamily="18" charset="0"/>
                <a:ea typeface="Calibri" panose="020F0502020204030204" pitchFamily="34" charset="0"/>
                <a:cs typeface="Times New Roman" panose="02020603050405020304" pitchFamily="18" charset="0"/>
              </a:rPr>
              <a:t>De mate waarin de gebruiker de content voor waar aanneemt</a:t>
            </a:r>
          </a:p>
          <a:p>
            <a:endParaRPr lang="nl-NL" dirty="0"/>
          </a:p>
        </p:txBody>
      </p:sp>
    </p:spTree>
    <p:extLst>
      <p:ext uri="{BB962C8B-B14F-4D97-AF65-F5344CB8AC3E}">
        <p14:creationId xmlns:p14="http://schemas.microsoft.com/office/powerpoint/2010/main" val="2832181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74E024-D195-41EA-8586-440B2DFBE9C1}"/>
              </a:ext>
            </a:extLst>
          </p:cNvPr>
          <p:cNvSpPr>
            <a:spLocks noGrp="1"/>
          </p:cNvSpPr>
          <p:nvPr>
            <p:ph type="title"/>
          </p:nvPr>
        </p:nvSpPr>
        <p:spPr/>
        <p:txBody>
          <a:bodyPr/>
          <a:lstStyle/>
          <a:p>
            <a:r>
              <a:rPr lang="nl-NL" dirty="0"/>
              <a:t>Inzichten interviews</a:t>
            </a:r>
          </a:p>
        </p:txBody>
      </p:sp>
      <p:sp>
        <p:nvSpPr>
          <p:cNvPr id="3" name="Tijdelijke aanduiding voor inhoud 2">
            <a:extLst>
              <a:ext uri="{FF2B5EF4-FFF2-40B4-BE49-F238E27FC236}">
                <a16:creationId xmlns:a16="http://schemas.microsoft.com/office/drawing/2014/main" id="{12C4032D-C324-4E8E-9CFF-C6A7E8F657E1}"/>
              </a:ext>
            </a:extLst>
          </p:cNvPr>
          <p:cNvSpPr>
            <a:spLocks noGrp="1"/>
          </p:cNvSpPr>
          <p:nvPr>
            <p:ph idx="1"/>
          </p:nvPr>
        </p:nvSpPr>
        <p:spPr>
          <a:xfrm>
            <a:off x="710470" y="1361732"/>
            <a:ext cx="10393898" cy="5223264"/>
          </a:xfrm>
        </p:spPr>
        <p:txBody>
          <a:bodyPr>
            <a:normAutofit lnSpcReduction="10000"/>
          </a:bodyPr>
          <a:lstStyle/>
          <a:p>
            <a:r>
              <a:rPr lang="nl-NL" sz="1800" dirty="0">
                <a:effectLst/>
                <a:latin typeface="Times New Roman" panose="02020603050405020304" pitchFamily="18" charset="0"/>
                <a:ea typeface="Calibri" panose="020F0502020204030204" pitchFamily="34" charset="0"/>
              </a:rPr>
              <a:t>Experts voorspellen dat over </a:t>
            </a:r>
            <a:r>
              <a:rPr lang="nl-NL" sz="1800" b="1" dirty="0">
                <a:effectLst/>
                <a:latin typeface="Times New Roman" panose="02020603050405020304" pitchFamily="18" charset="0"/>
                <a:ea typeface="Calibri" panose="020F0502020204030204" pitchFamily="34" charset="0"/>
              </a:rPr>
              <a:t>zo’n zes jaar meer dan 90% van alle digitale content in meer of mindere mate is gemanipuleerd. </a:t>
            </a:r>
          </a:p>
          <a:p>
            <a:r>
              <a:rPr lang="nl-NL" sz="1800" dirty="0">
                <a:effectLst/>
                <a:latin typeface="Times New Roman" panose="02020603050405020304" pitchFamily="18" charset="0"/>
                <a:ea typeface="Calibri" panose="020F0502020204030204" pitchFamily="34" charset="0"/>
                <a:cs typeface="Times New Roman" panose="02020603050405020304" pitchFamily="18" charset="0"/>
              </a:rPr>
              <a:t>De </a:t>
            </a:r>
            <a:r>
              <a:rPr lang="nl-NL" sz="1800" b="1" dirty="0">
                <a:effectLst/>
                <a:latin typeface="Times New Roman" panose="02020603050405020304" pitchFamily="18" charset="0"/>
                <a:ea typeface="Calibri" panose="020F0502020204030204" pitchFamily="34" charset="0"/>
                <a:cs typeface="Times New Roman" panose="02020603050405020304" pitchFamily="18" charset="0"/>
              </a:rPr>
              <a:t>beste detectietechnieken die nu bestaan kunnen slechts zo’n 65% van de </a:t>
            </a:r>
            <a:r>
              <a:rPr lang="nl-NL" sz="1800" b="1" dirty="0" err="1">
                <a:effectLst/>
                <a:latin typeface="Times New Roman" panose="02020603050405020304" pitchFamily="18" charset="0"/>
                <a:ea typeface="Calibri" panose="020F0502020204030204" pitchFamily="34" charset="0"/>
                <a:cs typeface="Times New Roman" panose="02020603050405020304" pitchFamily="18" charset="0"/>
              </a:rPr>
              <a:t>deepfakes</a:t>
            </a:r>
            <a:r>
              <a:rPr lang="nl-NL" sz="1800" b="1" dirty="0">
                <a:effectLst/>
                <a:latin typeface="Times New Roman" panose="02020603050405020304" pitchFamily="18" charset="0"/>
                <a:ea typeface="Calibri" panose="020F0502020204030204" pitchFamily="34" charset="0"/>
                <a:cs typeface="Times New Roman" panose="02020603050405020304" pitchFamily="18" charset="0"/>
              </a:rPr>
              <a:t> ontdekken, de andere 35% glipt door het </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net. De verwachting van experts is dat de mogelijkheid om via technische middelen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deepfakes</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te ontdekken eerder af dan toe zal nemen. Bovendien wijzen zij erop dat ook het omgekeerde probleem zal ontstaan: het is vrij eenvoudig om met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deepfaketechnologie</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op een bestaand en niet gemanipuleerd materiaal sporen (artefacten) van manipulaties achter te laten, die de detectie-technologie kan ontdekken. De detectie-technologie zal het materiaal dan aanmerken als fake en blokkeren, terwijl het om authentiek materiaal gaat. Bovendien is het probleem dat dergelijke technieken meestal </a:t>
            </a:r>
            <a:r>
              <a:rPr lang="nl-NL" sz="1800" b="1" dirty="0">
                <a:effectLst/>
                <a:latin typeface="Times New Roman" panose="02020603050405020304" pitchFamily="18" charset="0"/>
                <a:ea typeface="Calibri" panose="020F0502020204030204" pitchFamily="34" charset="0"/>
                <a:cs typeface="Times New Roman" panose="02020603050405020304" pitchFamily="18" charset="0"/>
              </a:rPr>
              <a:t>‘waarheids-’ of ‘betrouwbaarheidspercentages’ </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geven. Dan is bijvoorbeeld de uitkomst: de kans dat deze video authentiek, dat wil zeggen niet gemanipuleerd, is, is 78%. </a:t>
            </a:r>
          </a:p>
          <a:p>
            <a:r>
              <a:rPr lang="nl-NL" sz="1800" dirty="0">
                <a:effectLst/>
                <a:latin typeface="Times New Roman" panose="02020603050405020304" pitchFamily="18" charset="0"/>
                <a:ea typeface="Calibri" panose="020F0502020204030204" pitchFamily="34" charset="0"/>
              </a:rPr>
              <a:t>Deze experts wijzen erop dat de </a:t>
            </a:r>
            <a:r>
              <a:rPr lang="nl-NL" sz="1800" b="1" dirty="0">
                <a:effectLst/>
                <a:latin typeface="Times New Roman" panose="02020603050405020304" pitchFamily="18" charset="0"/>
                <a:ea typeface="Calibri" panose="020F0502020204030204" pitchFamily="34" charset="0"/>
              </a:rPr>
              <a:t>wetenschap dat een filmpje </a:t>
            </a:r>
            <a:r>
              <a:rPr lang="nl-NL" sz="1800" b="1" dirty="0" err="1">
                <a:effectLst/>
                <a:latin typeface="Times New Roman" panose="02020603050405020304" pitchFamily="18" charset="0"/>
                <a:ea typeface="Calibri" panose="020F0502020204030204" pitchFamily="34" charset="0"/>
              </a:rPr>
              <a:t>deepfake</a:t>
            </a:r>
            <a:r>
              <a:rPr lang="nl-NL" sz="1800" b="1" dirty="0">
                <a:effectLst/>
                <a:latin typeface="Times New Roman" panose="02020603050405020304" pitchFamily="18" charset="0"/>
                <a:ea typeface="Calibri" panose="020F0502020204030204" pitchFamily="34" charset="0"/>
              </a:rPr>
              <a:t> is maar van beperkt belang is</a:t>
            </a:r>
            <a:r>
              <a:rPr lang="nl-NL" sz="1800" dirty="0">
                <a:effectLst/>
                <a:latin typeface="Times New Roman" panose="02020603050405020304" pitchFamily="18" charset="0"/>
                <a:ea typeface="Calibri" panose="020F0502020204030204" pitchFamily="34" charset="0"/>
              </a:rPr>
              <a:t>. De sociale consequenties van een </a:t>
            </a:r>
            <a:r>
              <a:rPr lang="nl-NL" sz="1800" dirty="0" err="1">
                <a:effectLst/>
                <a:latin typeface="Times New Roman" panose="02020603050405020304" pitchFamily="18" charset="0"/>
                <a:ea typeface="Calibri" panose="020F0502020204030204" pitchFamily="34" charset="0"/>
              </a:rPr>
              <a:t>porno-filmpje</a:t>
            </a:r>
            <a:r>
              <a:rPr lang="nl-NL" sz="1800" dirty="0">
                <a:effectLst/>
                <a:latin typeface="Times New Roman" panose="02020603050405020304" pitchFamily="18" charset="0"/>
                <a:ea typeface="Calibri" panose="020F0502020204030204" pitchFamily="34" charset="0"/>
              </a:rPr>
              <a:t> voor een opgroeiend meisje kunnen aanzienlijk zijn, ook al weet de groep dat het een </a:t>
            </a:r>
            <a:r>
              <a:rPr lang="nl-NL" sz="1800" dirty="0" err="1">
                <a:effectLst/>
                <a:latin typeface="Times New Roman" panose="02020603050405020304" pitchFamily="18" charset="0"/>
                <a:ea typeface="Calibri" panose="020F0502020204030204" pitchFamily="34" charset="0"/>
              </a:rPr>
              <a:t>deepfake</a:t>
            </a:r>
            <a:r>
              <a:rPr lang="nl-NL" sz="1800" dirty="0">
                <a:effectLst/>
                <a:latin typeface="Times New Roman" panose="02020603050405020304" pitchFamily="18" charset="0"/>
                <a:ea typeface="Calibri" panose="020F0502020204030204" pitchFamily="34" charset="0"/>
              </a:rPr>
              <a:t> betreft. Ook kan het zien van een dergelijk filmpje het zelfbeeld van de vrouw in kwestie aantasten. Ook al weet ze dat het materiaal nep is, toch kan het bekijken van jezelf terwijl je allerhande expliciete handelingen verricht een negatieve impact hebben op je zelfvertrouwen en zelfwaarde. Dit punt – dat ook al is het bekend dat bepaalde content fake is, de gevolgen er niet minder om zijn - geldt bijvoorbeeld ook bij fakenieuws. </a:t>
            </a:r>
            <a:endParaRPr lang="nl-NL"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nl-NL" dirty="0"/>
          </a:p>
        </p:txBody>
      </p:sp>
    </p:spTree>
    <p:extLst>
      <p:ext uri="{BB962C8B-B14F-4D97-AF65-F5344CB8AC3E}">
        <p14:creationId xmlns:p14="http://schemas.microsoft.com/office/powerpoint/2010/main" val="2761082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FE5C21-483F-47F4-950B-B0820242D43C}"/>
              </a:ext>
            </a:extLst>
          </p:cNvPr>
          <p:cNvSpPr>
            <a:spLocks noGrp="1"/>
          </p:cNvSpPr>
          <p:nvPr>
            <p:ph type="title"/>
          </p:nvPr>
        </p:nvSpPr>
        <p:spPr/>
        <p:txBody>
          <a:bodyPr/>
          <a:lstStyle/>
          <a:p>
            <a:r>
              <a:rPr lang="nl-NL" dirty="0"/>
              <a:t>Inzichten literatuurstudie</a:t>
            </a:r>
          </a:p>
        </p:txBody>
      </p:sp>
      <p:sp>
        <p:nvSpPr>
          <p:cNvPr id="3" name="Tijdelijke aanduiding voor inhoud 2">
            <a:extLst>
              <a:ext uri="{FF2B5EF4-FFF2-40B4-BE49-F238E27FC236}">
                <a16:creationId xmlns:a16="http://schemas.microsoft.com/office/drawing/2014/main" id="{179B65C2-16E2-4E81-9F0D-7497DC6F4E6B}"/>
              </a:ext>
            </a:extLst>
          </p:cNvPr>
          <p:cNvSpPr>
            <a:spLocks noGrp="1"/>
          </p:cNvSpPr>
          <p:nvPr>
            <p:ph idx="1"/>
          </p:nvPr>
        </p:nvSpPr>
        <p:spPr>
          <a:xfrm>
            <a:off x="734921" y="1500331"/>
            <a:ext cx="10389183" cy="4959675"/>
          </a:xfrm>
        </p:spPr>
        <p:txBody>
          <a:bodyPr>
            <a:normAutofit fontScale="92500" lnSpcReduction="20000"/>
          </a:bodyPr>
          <a:lstStyle/>
          <a:p>
            <a:r>
              <a:rPr lang="nl-NL" sz="1800" dirty="0">
                <a:effectLst/>
                <a:latin typeface="Times New Roman" panose="02020603050405020304" pitchFamily="18" charset="0"/>
                <a:ea typeface="Calibri" panose="020F0502020204030204" pitchFamily="34" charset="0"/>
                <a:cs typeface="Times New Roman" panose="02020603050405020304" pitchFamily="18" charset="0"/>
              </a:rPr>
              <a:t>Ten eerste kunnen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deepfakes</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grote gevolgen hebben voor het </a:t>
            </a:r>
            <a:r>
              <a:rPr lang="nl-NL" sz="1800" b="1" dirty="0">
                <a:effectLst/>
                <a:latin typeface="Times New Roman" panose="02020603050405020304" pitchFamily="18" charset="0"/>
                <a:ea typeface="Calibri" panose="020F0502020204030204" pitchFamily="34" charset="0"/>
                <a:cs typeface="Times New Roman" panose="02020603050405020304" pitchFamily="18" charset="0"/>
              </a:rPr>
              <a:t>vertrouwen in de media, het functioneren van de rechtsstaat en van de democratie; ook kunnen ze in den algemene een negatieve impact hebben op de sociale en maatschappelijke positie van vrouwen</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Naast deze grotere, meer maatschappelijke gevaren zijn er ook specifieke, kwalijke toepassingen van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deepfaketechnologie</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Een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-pornofilm kan een catastrofale impact hebben op de professionele carrière van een vrouw, haar sociale positie en haar zelfbeeld; in extreme gevallen kan dit tot zelfmoord leiden.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Deepfakes</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worden misbruikt voor het plegen van fraude en misleiding. Dit kan gaan om financieel gewin, ook kunnen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deepfakes</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worden ingezet om bedrijfsgeheimen te ontfutselen of politieke besluitvorming te beïnvloeden of te frustreren. Daarnaast kunnen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deepfakes</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worden ingezet om aan te zetten tot haat en geweld, bijvoorbeeld tegen minderheden, en kunnen ze worden gebruikt om de intellectuele eigendomsrechten van artiesten te omzeilen en te ondermijnen. </a:t>
            </a:r>
          </a:p>
          <a:p>
            <a:r>
              <a:rPr lang="nl-NL" sz="1800" dirty="0">
                <a:effectLst/>
                <a:latin typeface="Times New Roman" panose="02020603050405020304" pitchFamily="18" charset="0"/>
                <a:ea typeface="Calibri" panose="020F0502020204030204" pitchFamily="34" charset="0"/>
                <a:cs typeface="Times New Roman" panose="02020603050405020304" pitchFamily="18" charset="0"/>
              </a:rPr>
              <a:t>Ten tweede zijn er ook diverse positieve toepassingen. Daarbij wordt onder meer gewezen de mogelijkheden voor de politie om fakes in te zetten bij de infiltratie van criminele netwerken, zijn er medische toepassingen, kan een realistische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avatar figureren in een game, kan een keukengigant een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impressie van het huis met het nieuwe kookeiland geven, kan een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van een acteur gevaarlijke stunts uitvoeren en kunnen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deepfakes</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worden ingezet door politici die minderheden willen toespreken, BN´ers die oproepen tot een goed doel en in zakelijke gesprekken, bijvoorbeeld tussen Nederlandse en Chinese werknemers, waarbij wat zij in hun eigen taal zeggen real time wordt vertaald, maar wederom hun lipbewegingen daarop worden aangepast. Bij deze brede verzameling van mogelijke positieve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use</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cases van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deepfaketechnologie</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valt een ding op: het zijn veelal toepassingen binnen professionele relaties, zoals tussen klant en bedrijf, patiënt en arts, burger en politicus, sekswerker en klant, werknemers van verschillende nationaliteit die met elkaar vergaderen en toepassingen binnen de entertainmentindustrie. </a:t>
            </a:r>
            <a:r>
              <a:rPr lang="nl-NL" sz="1800" b="1" dirty="0">
                <a:effectLst/>
                <a:latin typeface="Times New Roman" panose="02020603050405020304" pitchFamily="18" charset="0"/>
                <a:ea typeface="Calibri" panose="020F0502020204030204" pitchFamily="34" charset="0"/>
                <a:cs typeface="Times New Roman" panose="02020603050405020304" pitchFamily="18" charset="0"/>
              </a:rPr>
              <a:t>Deze studie heeft maar een veelvoorkomende toepassing van </a:t>
            </a:r>
            <a:r>
              <a:rPr lang="nl-NL" sz="1800" b="1" dirty="0" err="1">
                <a:effectLst/>
                <a:latin typeface="Times New Roman" panose="02020603050405020304" pitchFamily="18" charset="0"/>
                <a:ea typeface="Calibri" panose="020F0502020204030204" pitchFamily="34" charset="0"/>
                <a:cs typeface="Times New Roman" panose="02020603050405020304" pitchFamily="18" charset="0"/>
              </a:rPr>
              <a:t>deepfaketechnologie</a:t>
            </a:r>
            <a:r>
              <a:rPr lang="nl-NL" sz="1800" b="1" dirty="0">
                <a:effectLst/>
                <a:latin typeface="Times New Roman" panose="02020603050405020304" pitchFamily="18" charset="0"/>
                <a:ea typeface="Calibri" panose="020F0502020204030204" pitchFamily="34" charset="0"/>
                <a:cs typeface="Times New Roman" panose="02020603050405020304" pitchFamily="18" charset="0"/>
              </a:rPr>
              <a:t> in burger-burgerrelaties geïdentificeerd en dat is de inzet voor satire. </a:t>
            </a:r>
          </a:p>
          <a:p>
            <a:endParaRPr lang="nl-NL" dirty="0"/>
          </a:p>
        </p:txBody>
      </p:sp>
    </p:spTree>
    <p:extLst>
      <p:ext uri="{BB962C8B-B14F-4D97-AF65-F5344CB8AC3E}">
        <p14:creationId xmlns:p14="http://schemas.microsoft.com/office/powerpoint/2010/main" val="2117632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Afbeelding 7" descr="why mask blurry · Issue #892 · iperov/DeepFaceLab · GitHub">
            <a:extLst>
              <a:ext uri="{FF2B5EF4-FFF2-40B4-BE49-F238E27FC236}">
                <a16:creationId xmlns:a16="http://schemas.microsoft.com/office/drawing/2014/main" id="{62958598-EABE-4FB6-A493-06AABD0E6A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175" y="121821"/>
            <a:ext cx="3672475" cy="3623509"/>
          </a:xfrm>
          <a:prstGeom prst="rect">
            <a:avLst/>
          </a:prstGeom>
          <a:noFill/>
          <a:extLst>
            <a:ext uri="{909E8E84-426E-40DD-AFC4-6F175D3DCCD1}">
              <a14:hiddenFill xmlns:a14="http://schemas.microsoft.com/office/drawing/2010/main">
                <a:solidFill>
                  <a:srgbClr val="FFFFFF"/>
                </a:solidFill>
              </a14:hiddenFill>
            </a:ext>
          </a:extLst>
        </p:spPr>
      </p:pic>
      <p:pic>
        <p:nvPicPr>
          <p:cNvPr id="7171" name="Afbeelding 8" descr="LEGACY] [GUIDE] - DeepFaceLab 1.0 Guide">
            <a:extLst>
              <a:ext uri="{FF2B5EF4-FFF2-40B4-BE49-F238E27FC236}">
                <a16:creationId xmlns:a16="http://schemas.microsoft.com/office/drawing/2014/main" id="{1BBC105E-5F2A-4312-9330-5110AEB7EB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1483" y="56357"/>
            <a:ext cx="3786312" cy="3588726"/>
          </a:xfrm>
          <a:prstGeom prst="rect">
            <a:avLst/>
          </a:prstGeom>
          <a:noFill/>
          <a:extLst>
            <a:ext uri="{909E8E84-426E-40DD-AFC4-6F175D3DCCD1}">
              <a14:hiddenFill xmlns:a14="http://schemas.microsoft.com/office/drawing/2010/main">
                <a:solidFill>
                  <a:srgbClr val="FFFFFF"/>
                </a:solidFill>
              </a14:hiddenFill>
            </a:ext>
          </a:extLst>
        </p:spPr>
      </p:pic>
      <p:pic>
        <p:nvPicPr>
          <p:cNvPr id="7170" name="Afbeelding 10" descr="Deepfakes Are Getting Better. But They're Still Easy to Spot | WIRED">
            <a:extLst>
              <a:ext uri="{FF2B5EF4-FFF2-40B4-BE49-F238E27FC236}">
                <a16:creationId xmlns:a16="http://schemas.microsoft.com/office/drawing/2014/main" id="{8F4637E2-FC93-43BF-B5D1-4D01E8365B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334" y="3817293"/>
            <a:ext cx="5595279" cy="2984350"/>
          </a:xfrm>
          <a:prstGeom prst="rect">
            <a:avLst/>
          </a:prstGeom>
          <a:noFill/>
          <a:extLst>
            <a:ext uri="{909E8E84-426E-40DD-AFC4-6F175D3DCCD1}">
              <a14:hiddenFill xmlns:a14="http://schemas.microsoft.com/office/drawing/2010/main">
                <a:solidFill>
                  <a:srgbClr val="FFFFFF"/>
                </a:solidFill>
              </a14:hiddenFill>
            </a:ext>
          </a:extLst>
        </p:spPr>
      </p:pic>
      <p:pic>
        <p:nvPicPr>
          <p:cNvPr id="7169" name="Afbeelding 11" descr="Mr Bean And President Trump's Deepfake Video Will Leave You ROFL!">
            <a:extLst>
              <a:ext uri="{FF2B5EF4-FFF2-40B4-BE49-F238E27FC236}">
                <a16:creationId xmlns:a16="http://schemas.microsoft.com/office/drawing/2014/main" id="{28D29D8A-CED3-4D8F-9E69-F1EB4107A2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0087" y="3817293"/>
            <a:ext cx="3786312" cy="29843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5">
            <a:extLst>
              <a:ext uri="{FF2B5EF4-FFF2-40B4-BE49-F238E27FC236}">
                <a16:creationId xmlns:a16="http://schemas.microsoft.com/office/drawing/2014/main" id="{A9903A39-16B9-422D-AFD2-9BF9B69EFA0B}"/>
              </a:ext>
            </a:extLst>
          </p:cNvPr>
          <p:cNvSpPr>
            <a:spLocks noChangeArrowheads="1"/>
          </p:cNvSpPr>
          <p:nvPr/>
        </p:nvSpPr>
        <p:spPr bwMode="auto">
          <a:xfrm>
            <a:off x="316045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5" name="Rectangle 6">
            <a:extLst>
              <a:ext uri="{FF2B5EF4-FFF2-40B4-BE49-F238E27FC236}">
                <a16:creationId xmlns:a16="http://schemas.microsoft.com/office/drawing/2014/main" id="{7F55074B-3003-4C01-9A18-D55450B100FA}"/>
              </a:ext>
            </a:extLst>
          </p:cNvPr>
          <p:cNvSpPr>
            <a:spLocks noChangeArrowheads="1"/>
          </p:cNvSpPr>
          <p:nvPr/>
        </p:nvSpPr>
        <p:spPr bwMode="auto">
          <a:xfrm>
            <a:off x="3160450" y="6267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nl-NL" altLang="nl-NL"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6" name="Rectangle 7">
            <a:extLst>
              <a:ext uri="{FF2B5EF4-FFF2-40B4-BE49-F238E27FC236}">
                <a16:creationId xmlns:a16="http://schemas.microsoft.com/office/drawing/2014/main" id="{5E0BDE38-A9B2-4F07-BF0D-D4B2507FD0C9}"/>
              </a:ext>
            </a:extLst>
          </p:cNvPr>
          <p:cNvSpPr>
            <a:spLocks noChangeArrowheads="1"/>
          </p:cNvSpPr>
          <p:nvPr/>
        </p:nvSpPr>
        <p:spPr bwMode="auto">
          <a:xfrm>
            <a:off x="3160450" y="106013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Tree>
    <p:extLst>
      <p:ext uri="{BB962C8B-B14F-4D97-AF65-F5344CB8AC3E}">
        <p14:creationId xmlns:p14="http://schemas.microsoft.com/office/powerpoint/2010/main" val="30174500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730F64-1825-4B57-9D4F-3473A9F8A78F}"/>
              </a:ext>
            </a:extLst>
          </p:cNvPr>
          <p:cNvSpPr>
            <a:spLocks noGrp="1"/>
          </p:cNvSpPr>
          <p:nvPr>
            <p:ph type="title"/>
          </p:nvPr>
        </p:nvSpPr>
        <p:spPr/>
        <p:txBody>
          <a:bodyPr/>
          <a:lstStyle/>
          <a:p>
            <a:r>
              <a:rPr lang="nl-NL" dirty="0"/>
              <a:t>Inzichten literatuurstudie</a:t>
            </a:r>
          </a:p>
        </p:txBody>
      </p:sp>
      <p:sp>
        <p:nvSpPr>
          <p:cNvPr id="3" name="Tijdelijke aanduiding voor inhoud 2">
            <a:extLst>
              <a:ext uri="{FF2B5EF4-FFF2-40B4-BE49-F238E27FC236}">
                <a16:creationId xmlns:a16="http://schemas.microsoft.com/office/drawing/2014/main" id="{8D694557-42E8-4EC0-8E6F-C623371718E1}"/>
              </a:ext>
            </a:extLst>
          </p:cNvPr>
          <p:cNvSpPr>
            <a:spLocks noGrp="1"/>
          </p:cNvSpPr>
          <p:nvPr>
            <p:ph idx="1"/>
          </p:nvPr>
        </p:nvSpPr>
        <p:spPr>
          <a:xfrm>
            <a:off x="677334" y="1526796"/>
            <a:ext cx="8596668" cy="5058562"/>
          </a:xfrm>
        </p:spPr>
        <p:txBody>
          <a:bodyPr>
            <a:normAutofit fontScale="92500" lnSpcReduction="20000"/>
          </a:bodyPr>
          <a:lstStyle/>
          <a:p>
            <a:r>
              <a:rPr lang="nl-NL" sz="1800" dirty="0">
                <a:effectLst/>
                <a:latin typeface="Times New Roman" panose="02020603050405020304" pitchFamily="18" charset="0"/>
                <a:ea typeface="Calibri" panose="020F0502020204030204" pitchFamily="34" charset="0"/>
                <a:cs typeface="Times New Roman" panose="02020603050405020304" pitchFamily="18" charset="0"/>
              </a:rPr>
              <a:t>Ten derde is techniek nimmer neutraal. Bepaalde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use</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-cases worden gefaciliteerd of mogelijk gemaakt door het ontwerp van een technologie, andere afgeremd of onmogelijk gemaakt. </a:t>
            </a:r>
            <a:r>
              <a:rPr lang="nl-NL" sz="1800" b="1" dirty="0">
                <a:effectLst/>
                <a:latin typeface="Times New Roman" panose="02020603050405020304" pitchFamily="18" charset="0"/>
                <a:ea typeface="Calibri" panose="020F0502020204030204" pitchFamily="34" charset="0"/>
                <a:cs typeface="Times New Roman" panose="02020603050405020304" pitchFamily="18" charset="0"/>
              </a:rPr>
              <a:t>Dat is van belang omdat uit onderzoek blijkt dat meer dan 95% van de </a:t>
            </a:r>
            <a:r>
              <a:rPr lang="nl-NL" sz="1800" b="1" dirty="0" err="1">
                <a:effectLst/>
                <a:latin typeface="Times New Roman" panose="02020603050405020304" pitchFamily="18" charset="0"/>
                <a:ea typeface="Calibri" panose="020F0502020204030204" pitchFamily="34" charset="0"/>
                <a:cs typeface="Times New Roman" panose="02020603050405020304" pitchFamily="18" charset="0"/>
              </a:rPr>
              <a:t>deepfakes</a:t>
            </a:r>
            <a:r>
              <a:rPr lang="nl-NL" sz="1800" b="1" dirty="0">
                <a:effectLst/>
                <a:latin typeface="Times New Roman" panose="02020603050405020304" pitchFamily="18" charset="0"/>
                <a:ea typeface="Calibri" panose="020F0502020204030204" pitchFamily="34" charset="0"/>
                <a:cs typeface="Times New Roman" panose="02020603050405020304" pitchFamily="18" charset="0"/>
              </a:rPr>
              <a:t> wordt gebruikt voor zogenoemde non-</a:t>
            </a:r>
            <a:r>
              <a:rPr lang="nl-NL" sz="1800" b="1" dirty="0" err="1">
                <a:effectLst/>
                <a:latin typeface="Times New Roman" panose="02020603050405020304" pitchFamily="18" charset="0"/>
                <a:ea typeface="Calibri" panose="020F0502020204030204" pitchFamily="34" charset="0"/>
                <a:cs typeface="Times New Roman" panose="02020603050405020304" pitchFamily="18" charset="0"/>
              </a:rPr>
              <a:t>consensual</a:t>
            </a:r>
            <a:r>
              <a:rPr lang="nl-NL"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1800" b="1" dirty="0" err="1">
                <a:effectLst/>
                <a:latin typeface="Times New Roman" panose="02020603050405020304" pitchFamily="18" charset="0"/>
                <a:ea typeface="Calibri" panose="020F0502020204030204" pitchFamily="34" charset="0"/>
                <a:cs typeface="Times New Roman" panose="02020603050405020304" pitchFamily="18" charset="0"/>
              </a:rPr>
              <a:t>porn</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het vervaardigen van pornografisch materiaal over iemand zonder dienst toestemming. Daarbij moet worden opgeteld het gebruik van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deepfaketechnologie</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voor fraude, misleiding en het verspreiden van schadelijk nepnieuws en het feit dat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deepfakes</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door de toenemende verwarring tussen fictie en werkelijkheid die zij per definitie veroorzaken, een negatieve impact kunnen hebben op het vertrouwen in de media, de rechtstaat en de democratie en het bestaan van een gedeelde werkelijkheid. Voor deze studie geïnterviewde experts geven bijvoorbeeld aan dat de verwarring over wat echt is en wat nep nu al zichtbaar is, terwijl de techniek nog maar in de kinderschoenen staat.</a:t>
            </a:r>
          </a:p>
          <a:p>
            <a:r>
              <a:rPr lang="nl-NL" sz="1800" dirty="0">
                <a:effectLst/>
                <a:latin typeface="Times New Roman" panose="02020603050405020304" pitchFamily="18" charset="0"/>
                <a:ea typeface="Calibri" panose="020F0502020204030204" pitchFamily="34" charset="0"/>
                <a:cs typeface="Times New Roman" panose="02020603050405020304" pitchFamily="18" charset="0"/>
              </a:rPr>
              <a:t>Ten vierde is van belang om te benadrukken dat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deepfakes</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tot nu toe worden ingezet op een wijze die aansluit bij maatschappelijke tendensen die toch al zichtbaar zijn. </a:t>
            </a:r>
            <a:r>
              <a:rPr lang="nl-NL" sz="1800" b="1" dirty="0">
                <a:effectLst/>
                <a:latin typeface="Times New Roman" panose="02020603050405020304" pitchFamily="18" charset="0"/>
                <a:ea typeface="Calibri" panose="020F0502020204030204" pitchFamily="34" charset="0"/>
                <a:cs typeface="Times New Roman" panose="02020603050405020304" pitchFamily="18" charset="0"/>
              </a:rPr>
              <a:t>Het ‘werkelijke’ probleem is breder en maatschappelijk van aard.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pornofilmpjes zijn in feite een uitvloeisel van het disrespect voor vrouwen en het objectiveren van het vrouwenlichaam dat zowel offline en zeker online hoogtij viert.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misinformatie past in het post-</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truth</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tijdperk, waarin meningen belangrijker worden dan feiten en waarin steeds meer groepen in hun eigen bubbel en waarheid leven. Het gebruik van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voor politieke doeleinden sluit aan bij een toename aan interstatelijke-vijandelijkheden via digitale wegen, die zich ook uitten in tal van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hacks</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en spionageactiviteiten. Fraude wordt al eeuwen gepleegd en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deepfakes</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zijn slechts het volgende middel om vals bewijs in een rechtszaak te introduceren. Zelfs in een wereld zonder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deepfakes</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zouden deze tendensen zich voordoen.</a:t>
            </a:r>
          </a:p>
        </p:txBody>
      </p:sp>
    </p:spTree>
    <p:extLst>
      <p:ext uri="{BB962C8B-B14F-4D97-AF65-F5344CB8AC3E}">
        <p14:creationId xmlns:p14="http://schemas.microsoft.com/office/powerpoint/2010/main" val="149238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74E024-D195-41EA-8586-440B2DFBE9C1}"/>
              </a:ext>
            </a:extLst>
          </p:cNvPr>
          <p:cNvSpPr>
            <a:spLocks noGrp="1"/>
          </p:cNvSpPr>
          <p:nvPr>
            <p:ph type="title"/>
          </p:nvPr>
        </p:nvSpPr>
        <p:spPr/>
        <p:txBody>
          <a:bodyPr/>
          <a:lstStyle/>
          <a:p>
            <a:r>
              <a:rPr lang="nl-NL" dirty="0"/>
              <a:t>Inzichten landenstudies</a:t>
            </a:r>
          </a:p>
        </p:txBody>
      </p:sp>
      <p:sp>
        <p:nvSpPr>
          <p:cNvPr id="3" name="Tijdelijke aanduiding voor inhoud 2">
            <a:extLst>
              <a:ext uri="{FF2B5EF4-FFF2-40B4-BE49-F238E27FC236}">
                <a16:creationId xmlns:a16="http://schemas.microsoft.com/office/drawing/2014/main" id="{12C4032D-C324-4E8E-9CFF-C6A7E8F657E1}"/>
              </a:ext>
            </a:extLst>
          </p:cNvPr>
          <p:cNvSpPr>
            <a:spLocks noGrp="1"/>
          </p:cNvSpPr>
          <p:nvPr>
            <p:ph idx="1"/>
          </p:nvPr>
        </p:nvSpPr>
        <p:spPr/>
        <p:txBody>
          <a:bodyPr/>
          <a:lstStyle/>
          <a:p>
            <a:r>
              <a:rPr lang="nl-NL" sz="1800" dirty="0">
                <a:effectLst/>
                <a:latin typeface="Times New Roman" panose="02020603050405020304" pitchFamily="18" charset="0"/>
                <a:ea typeface="Calibri" panose="020F0502020204030204" pitchFamily="34" charset="0"/>
              </a:rPr>
              <a:t>Diversiteit aan </a:t>
            </a:r>
            <a:r>
              <a:rPr lang="nl-NL" dirty="0">
                <a:latin typeface="Times New Roman" panose="02020603050405020304" pitchFamily="18" charset="0"/>
                <a:ea typeface="Calibri" panose="020F0502020204030204" pitchFamily="34" charset="0"/>
              </a:rPr>
              <a:t>benadering: voornamelijk nadruk op kansen of op </a:t>
            </a:r>
            <a:r>
              <a:rPr lang="nl-NL" dirty="0" err="1">
                <a:latin typeface="Times New Roman" panose="02020603050405020304" pitchFamily="18" charset="0"/>
                <a:ea typeface="Calibri" panose="020F0502020204030204" pitchFamily="34" charset="0"/>
              </a:rPr>
              <a:t>risicio’s</a:t>
            </a:r>
            <a:endParaRPr lang="nl-NL" dirty="0">
              <a:latin typeface="Times New Roman" panose="02020603050405020304" pitchFamily="18" charset="0"/>
              <a:ea typeface="Calibri" panose="020F0502020204030204" pitchFamily="34" charset="0"/>
            </a:endParaRPr>
          </a:p>
          <a:p>
            <a:r>
              <a:rPr lang="nl-NL" dirty="0">
                <a:latin typeface="Times New Roman" panose="02020603050405020304" pitchFamily="18" charset="0"/>
                <a:ea typeface="Calibri" panose="020F0502020204030204" pitchFamily="34" charset="0"/>
              </a:rPr>
              <a:t>Diversiteit aan risico’s: verkiezingen, porno, fake </a:t>
            </a:r>
            <a:r>
              <a:rPr lang="nl-NL" dirty="0" err="1">
                <a:latin typeface="Times New Roman" panose="02020603050405020304" pitchFamily="18" charset="0"/>
                <a:ea typeface="Calibri" panose="020F0502020204030204" pitchFamily="34" charset="0"/>
              </a:rPr>
              <a:t>news</a:t>
            </a:r>
            <a:endParaRPr lang="nl-NL" dirty="0">
              <a:latin typeface="Times New Roman" panose="02020603050405020304" pitchFamily="18" charset="0"/>
              <a:ea typeface="Calibri" panose="020F0502020204030204" pitchFamily="34" charset="0"/>
            </a:endParaRPr>
          </a:p>
          <a:p>
            <a:r>
              <a:rPr lang="nl-NL" sz="1800" dirty="0">
                <a:effectLst/>
                <a:latin typeface="Times New Roman" panose="02020603050405020304" pitchFamily="18" charset="0"/>
                <a:ea typeface="Calibri" panose="020F0502020204030204" pitchFamily="34" charset="0"/>
              </a:rPr>
              <a:t>Diversiteit aan benaderingen; strafrecht, bestuursrecht, civielrecht</a:t>
            </a:r>
          </a:p>
          <a:p>
            <a:r>
              <a:rPr lang="nl-NL" dirty="0">
                <a:latin typeface="Times New Roman" panose="02020603050405020304" pitchFamily="18" charset="0"/>
                <a:ea typeface="Calibri" panose="020F0502020204030204" pitchFamily="34" charset="0"/>
                <a:cs typeface="Times New Roman" panose="02020603050405020304" pitchFamily="18" charset="0"/>
              </a:rPr>
              <a:t>Diversiteit aan reguleringskeuzes: bv in China grotere nadruk op verantwoordelijkheid van internet providers</a:t>
            </a:r>
            <a:endParaRPr lang="nl-NL"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nl-NL" dirty="0"/>
          </a:p>
        </p:txBody>
      </p:sp>
    </p:spTree>
    <p:extLst>
      <p:ext uri="{BB962C8B-B14F-4D97-AF65-F5344CB8AC3E}">
        <p14:creationId xmlns:p14="http://schemas.microsoft.com/office/powerpoint/2010/main" val="3128499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Strafrecht</a:t>
            </a:r>
            <a:endParaRPr lang="en-GB" dirty="0"/>
          </a:p>
        </p:txBody>
      </p:sp>
      <p:sp>
        <p:nvSpPr>
          <p:cNvPr id="3" name="Tijdelijke aanduiding voor inhoud 2"/>
          <p:cNvSpPr>
            <a:spLocks noGrp="1"/>
          </p:cNvSpPr>
          <p:nvPr>
            <p:ph idx="1"/>
          </p:nvPr>
        </p:nvSpPr>
        <p:spPr>
          <a:xfrm>
            <a:off x="1955562" y="1853248"/>
            <a:ext cx="4042792" cy="4857776"/>
          </a:xfrm>
        </p:spPr>
        <p:txBody>
          <a:bodyPr>
            <a:normAutofit fontScale="92500" lnSpcReduction="10000"/>
          </a:bodyPr>
          <a:lstStyle/>
          <a:p>
            <a:r>
              <a:rPr lang="nl-NL" sz="2200" dirty="0"/>
              <a:t>gegevensaantasting (art. 350a lid 1 Sr)</a:t>
            </a:r>
          </a:p>
          <a:p>
            <a:pPr marL="0" indent="0">
              <a:buNone/>
            </a:pPr>
            <a:r>
              <a:rPr lang="nl-NL" dirty="0"/>
              <a:t>‘Hij die opzettelijk en wederrechtelijk gegevens die door middel van een geautomatiseerd werk of door middel van telecommunicatie zijn opgeslagen, worden verwerkt of overgedragen, verandert, wist, onbruikbaar of ontoegankelijk maakt, dan wel andere gegevens daaraan toevoegt, wordt gestraft met gevangenisstraf van ten hoogste twee jaren of geldboete van de vierde categorie.’</a:t>
            </a:r>
            <a:endParaRPr lang="en-GB" dirty="0"/>
          </a:p>
          <a:p>
            <a:endParaRPr lang="en-GB" sz="1900" dirty="0"/>
          </a:p>
        </p:txBody>
      </p:sp>
      <p:sp>
        <p:nvSpPr>
          <p:cNvPr id="4" name="Tijdelijke aanduiding voor inhoud 2"/>
          <p:cNvSpPr txBox="1">
            <a:spLocks/>
          </p:cNvSpPr>
          <p:nvPr/>
        </p:nvSpPr>
        <p:spPr bwMode="auto">
          <a:xfrm>
            <a:off x="6152058" y="1714763"/>
            <a:ext cx="3898776" cy="469051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defTabSz="457200" rtl="0" eaLnBrk="0" fontAlgn="base" hangingPunct="0">
              <a:spcBef>
                <a:spcPct val="20000"/>
              </a:spcBef>
              <a:spcAft>
                <a:spcPts val="600"/>
              </a:spcAft>
              <a:buFont typeface="Arial" pitchFamily="34" charset="0"/>
              <a:buChar char="•"/>
              <a:defRPr sz="2000" kern="1200">
                <a:solidFill>
                  <a:schemeClr val="tx2"/>
                </a:solidFill>
                <a:latin typeface="Arial"/>
                <a:ea typeface="ヒラギノ角ゴ Pro W3" pitchFamily="-109" charset="-128"/>
                <a:cs typeface="Arial"/>
              </a:defRPr>
            </a:lvl1pPr>
            <a:lvl2pPr marL="742950" indent="-285750" algn="l" defTabSz="457200" rtl="0" eaLnBrk="0" fontAlgn="base" hangingPunct="0">
              <a:spcBef>
                <a:spcPct val="20000"/>
              </a:spcBef>
              <a:spcAft>
                <a:spcPts val="600"/>
              </a:spcAft>
              <a:buFont typeface="Arial"/>
              <a:buChar char="•"/>
              <a:defRPr sz="2000" kern="1200">
                <a:solidFill>
                  <a:schemeClr val="tx2"/>
                </a:solidFill>
                <a:latin typeface="Arial"/>
                <a:ea typeface="ヒラギノ角ゴ Pro W3" pitchFamily="-109" charset="-128"/>
                <a:cs typeface="Arial"/>
              </a:defRPr>
            </a:lvl2pPr>
            <a:lvl3pPr marL="1143000" indent="-228600" algn="l" defTabSz="457200" rtl="0" eaLnBrk="0" fontAlgn="base" hangingPunct="0">
              <a:spcBef>
                <a:spcPct val="20000"/>
              </a:spcBef>
              <a:spcAft>
                <a:spcPts val="600"/>
              </a:spcAft>
              <a:buFont typeface="Arial" pitchFamily="34" charset="0"/>
              <a:buChar char="•"/>
              <a:defRPr sz="2000" kern="1200">
                <a:solidFill>
                  <a:schemeClr val="tx2"/>
                </a:solidFill>
                <a:latin typeface="Arial"/>
                <a:ea typeface="ヒラギノ角ゴ Pro W3" pitchFamily="-109" charset="-128"/>
                <a:cs typeface="Arial"/>
              </a:defRPr>
            </a:lvl3pPr>
            <a:lvl4pPr marL="1600200" indent="-228600" algn="l" defTabSz="457200" rtl="0" eaLnBrk="0" fontAlgn="base" hangingPunct="0">
              <a:spcBef>
                <a:spcPct val="20000"/>
              </a:spcBef>
              <a:spcAft>
                <a:spcPct val="0"/>
              </a:spcAft>
              <a:buFont typeface="Arial" pitchFamily="34" charset="0"/>
              <a:buChar char="–"/>
              <a:defRPr kern="1200">
                <a:solidFill>
                  <a:srgbClr val="003366"/>
                </a:solidFill>
                <a:latin typeface="ScalaSans"/>
                <a:ea typeface="ヒラギノ角ゴ Pro W3" pitchFamily="-109" charset="-128"/>
                <a:cs typeface="ScalaSans"/>
              </a:defRPr>
            </a:lvl4pPr>
            <a:lvl5pPr marL="2057400" indent="-228600" algn="l" defTabSz="457200" rtl="0" eaLnBrk="0" fontAlgn="base" hangingPunct="0">
              <a:spcBef>
                <a:spcPct val="20000"/>
              </a:spcBef>
              <a:spcAft>
                <a:spcPct val="0"/>
              </a:spcAft>
              <a:buFont typeface="Arial" pitchFamily="34" charset="0"/>
              <a:buChar char="»"/>
              <a:defRPr kern="1200">
                <a:solidFill>
                  <a:srgbClr val="003366"/>
                </a:solidFill>
                <a:latin typeface="ScalaSans"/>
                <a:ea typeface="ヒラギノ角ゴ Pro W3" pitchFamily="-109" charset="-128"/>
                <a:cs typeface="Scala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NL" dirty="0"/>
              <a:t>conclusie</a:t>
            </a:r>
          </a:p>
          <a:p>
            <a:r>
              <a:rPr lang="nl-NL" sz="1800" dirty="0"/>
              <a:t>lang verhaal (zie rapport) kort: deze bepaling lijkt van toepassing (deepfakes veranderen immers gegevens), maar is dat niet</a:t>
            </a:r>
          </a:p>
          <a:p>
            <a:r>
              <a:rPr lang="nl-NL" sz="1800" dirty="0"/>
              <a:t>ook de voorbereidingshandeling (art. 350d Sr) is dus niet toepasbaar, dus het maken, verspreiden of bezitten van </a:t>
            </a:r>
            <a:r>
              <a:rPr lang="nl-NL" sz="1800" dirty="0" err="1"/>
              <a:t>deepfaketechnologie</a:t>
            </a:r>
            <a:r>
              <a:rPr lang="nl-NL" sz="1800" dirty="0"/>
              <a:t> is niet als zodanig strafbaar</a:t>
            </a:r>
          </a:p>
          <a:p>
            <a:pPr marL="0" indent="0">
              <a:buNone/>
            </a:pPr>
            <a:endParaRPr lang="nl-NL" dirty="0"/>
          </a:p>
        </p:txBody>
      </p:sp>
    </p:spTree>
    <p:extLst>
      <p:ext uri="{BB962C8B-B14F-4D97-AF65-F5344CB8AC3E}">
        <p14:creationId xmlns:p14="http://schemas.microsoft.com/office/powerpoint/2010/main" val="3690391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Strafrecht</a:t>
            </a:r>
            <a:endParaRPr lang="en-GB" dirty="0"/>
          </a:p>
        </p:txBody>
      </p:sp>
      <p:sp>
        <p:nvSpPr>
          <p:cNvPr id="3" name="Tijdelijke aanduiding voor inhoud 2"/>
          <p:cNvSpPr>
            <a:spLocks noGrp="1"/>
          </p:cNvSpPr>
          <p:nvPr>
            <p:ph idx="1"/>
          </p:nvPr>
        </p:nvSpPr>
        <p:spPr>
          <a:xfrm>
            <a:off x="1379757" y="1499332"/>
            <a:ext cx="4042792" cy="4857776"/>
          </a:xfrm>
        </p:spPr>
        <p:txBody>
          <a:bodyPr>
            <a:normAutofit fontScale="70000" lnSpcReduction="20000"/>
          </a:bodyPr>
          <a:lstStyle/>
          <a:p>
            <a:r>
              <a:rPr lang="de-DE" sz="2200" dirty="0" err="1"/>
              <a:t>discriminatie</a:t>
            </a:r>
            <a:r>
              <a:rPr lang="de-DE" sz="2200" dirty="0"/>
              <a:t> (art. 137c </a:t>
            </a:r>
            <a:r>
              <a:rPr lang="de-DE" sz="2200" dirty="0" err="1"/>
              <a:t>e.v.</a:t>
            </a:r>
            <a:r>
              <a:rPr lang="de-DE" sz="2200" dirty="0"/>
              <a:t> </a:t>
            </a:r>
            <a:r>
              <a:rPr lang="de-DE" sz="2200" dirty="0" err="1"/>
              <a:t>Sr</a:t>
            </a:r>
            <a:r>
              <a:rPr lang="de-DE" sz="2200" dirty="0"/>
              <a:t>)</a:t>
            </a:r>
            <a:endParaRPr lang="nl-NL" sz="2200" dirty="0"/>
          </a:p>
          <a:p>
            <a:r>
              <a:rPr lang="nl-NL" sz="2200" dirty="0"/>
              <a:t>smaad, smaadschrift, laster en belediging (art. 261, 262 en 266 Sr)</a:t>
            </a:r>
          </a:p>
          <a:p>
            <a:r>
              <a:rPr lang="nl-NL" sz="2200" dirty="0"/>
              <a:t>wraakporno en het wederrechtelijk maken van seksuele afbeeldingen (art. 139h Sr)</a:t>
            </a:r>
          </a:p>
          <a:p>
            <a:r>
              <a:rPr lang="nl-NL" sz="2200" dirty="0"/>
              <a:t>overig, bijv.:</a:t>
            </a:r>
          </a:p>
          <a:p>
            <a:pPr lvl="1"/>
            <a:r>
              <a:rPr lang="nl-NL" sz="1900" dirty="0"/>
              <a:t>kinderpornografie (art. 240b Sr) (omvat ook virtuele afbeeldingen)</a:t>
            </a:r>
          </a:p>
          <a:p>
            <a:pPr lvl="1"/>
            <a:r>
              <a:rPr lang="nl-NL" sz="1900" dirty="0"/>
              <a:t>dierenpornografie (art. 254a Sr) (omvat ook virtuele afbeeldingen)</a:t>
            </a:r>
          </a:p>
          <a:p>
            <a:pPr lvl="1"/>
            <a:r>
              <a:rPr lang="nl-NL" sz="1900" dirty="0"/>
              <a:t>ongevraagd sturen van oneerbare afbeeldingen (art. 240 onder 2</a:t>
            </a:r>
            <a:r>
              <a:rPr lang="nl-NL" sz="1900" baseline="30000" dirty="0"/>
              <a:t>o</a:t>
            </a:r>
            <a:r>
              <a:rPr lang="nl-NL" sz="1900" dirty="0"/>
              <a:t> Sr)</a:t>
            </a:r>
          </a:p>
          <a:p>
            <a:pPr lvl="1"/>
            <a:r>
              <a:rPr lang="nl-NL" sz="1900" dirty="0"/>
              <a:t>belaging (art. 285b Sr)</a:t>
            </a:r>
          </a:p>
          <a:p>
            <a:pPr lvl="1"/>
            <a:r>
              <a:rPr lang="nl-NL" sz="1900" dirty="0"/>
              <a:t>inbreuken op portretrecht (art. 19-21 </a:t>
            </a:r>
            <a:r>
              <a:rPr lang="nl-NL" sz="1900" dirty="0" err="1"/>
              <a:t>Aw</a:t>
            </a:r>
            <a:r>
              <a:rPr lang="nl-NL" sz="1900" dirty="0"/>
              <a:t>) (maar niet strafrechtelijk gehandhaafd)</a:t>
            </a:r>
            <a:endParaRPr lang="en-GB" sz="1900" dirty="0"/>
          </a:p>
        </p:txBody>
      </p:sp>
      <p:sp>
        <p:nvSpPr>
          <p:cNvPr id="4" name="Tijdelijke aanduiding voor inhoud 2"/>
          <p:cNvSpPr txBox="1">
            <a:spLocks/>
          </p:cNvSpPr>
          <p:nvPr/>
        </p:nvSpPr>
        <p:spPr bwMode="auto">
          <a:xfrm>
            <a:off x="6124972" y="1499332"/>
            <a:ext cx="3898776" cy="469051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lvl1pPr marL="342900" indent="-342900" algn="l" defTabSz="457200" rtl="0" eaLnBrk="0" fontAlgn="base" hangingPunct="0">
              <a:spcBef>
                <a:spcPct val="20000"/>
              </a:spcBef>
              <a:spcAft>
                <a:spcPts val="600"/>
              </a:spcAft>
              <a:buFont typeface="Arial" pitchFamily="34" charset="0"/>
              <a:buChar char="•"/>
              <a:defRPr sz="2000" kern="1200">
                <a:solidFill>
                  <a:schemeClr val="tx2"/>
                </a:solidFill>
                <a:latin typeface="Arial"/>
                <a:ea typeface="ヒラギノ角ゴ Pro W3" pitchFamily="-109" charset="-128"/>
                <a:cs typeface="Arial"/>
              </a:defRPr>
            </a:lvl1pPr>
            <a:lvl2pPr marL="742950" indent="-285750" algn="l" defTabSz="457200" rtl="0" eaLnBrk="0" fontAlgn="base" hangingPunct="0">
              <a:spcBef>
                <a:spcPct val="20000"/>
              </a:spcBef>
              <a:spcAft>
                <a:spcPts val="600"/>
              </a:spcAft>
              <a:buFont typeface="Arial"/>
              <a:buChar char="•"/>
              <a:defRPr sz="2000" kern="1200">
                <a:solidFill>
                  <a:schemeClr val="tx2"/>
                </a:solidFill>
                <a:latin typeface="Arial"/>
                <a:ea typeface="ヒラギノ角ゴ Pro W3" pitchFamily="-109" charset="-128"/>
                <a:cs typeface="Arial"/>
              </a:defRPr>
            </a:lvl2pPr>
            <a:lvl3pPr marL="1143000" indent="-228600" algn="l" defTabSz="457200" rtl="0" eaLnBrk="0" fontAlgn="base" hangingPunct="0">
              <a:spcBef>
                <a:spcPct val="20000"/>
              </a:spcBef>
              <a:spcAft>
                <a:spcPts val="600"/>
              </a:spcAft>
              <a:buFont typeface="Arial" pitchFamily="34" charset="0"/>
              <a:buChar char="•"/>
              <a:defRPr sz="2000" kern="1200">
                <a:solidFill>
                  <a:schemeClr val="tx2"/>
                </a:solidFill>
                <a:latin typeface="Arial"/>
                <a:ea typeface="ヒラギノ角ゴ Pro W3" pitchFamily="-109" charset="-128"/>
                <a:cs typeface="Arial"/>
              </a:defRPr>
            </a:lvl3pPr>
            <a:lvl4pPr marL="1600200" indent="-228600" algn="l" defTabSz="457200" rtl="0" eaLnBrk="0" fontAlgn="base" hangingPunct="0">
              <a:spcBef>
                <a:spcPct val="20000"/>
              </a:spcBef>
              <a:spcAft>
                <a:spcPct val="0"/>
              </a:spcAft>
              <a:buFont typeface="Arial" pitchFamily="34" charset="0"/>
              <a:buChar char="–"/>
              <a:defRPr kern="1200">
                <a:solidFill>
                  <a:srgbClr val="003366"/>
                </a:solidFill>
                <a:latin typeface="ScalaSans"/>
                <a:ea typeface="ヒラギノ角ゴ Pro W3" pitchFamily="-109" charset="-128"/>
                <a:cs typeface="ScalaSans"/>
              </a:defRPr>
            </a:lvl4pPr>
            <a:lvl5pPr marL="2057400" indent="-228600" algn="l" defTabSz="457200" rtl="0" eaLnBrk="0" fontAlgn="base" hangingPunct="0">
              <a:spcBef>
                <a:spcPct val="20000"/>
              </a:spcBef>
              <a:spcAft>
                <a:spcPct val="0"/>
              </a:spcAft>
              <a:buFont typeface="Arial" pitchFamily="34" charset="0"/>
              <a:buChar char="»"/>
              <a:defRPr kern="1200">
                <a:solidFill>
                  <a:srgbClr val="003366"/>
                </a:solidFill>
                <a:latin typeface="ScalaSans"/>
                <a:ea typeface="ヒラギノ角ゴ Pro W3" pitchFamily="-109" charset="-128"/>
                <a:cs typeface="Scala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NL" dirty="0"/>
              <a:t>conclusies</a:t>
            </a:r>
          </a:p>
          <a:p>
            <a:r>
              <a:rPr lang="nl-NL" sz="1600" dirty="0"/>
              <a:t>vrijwel alle bepalingen zijn goed toepasbaar, vanwege de technologie-neutrale formuleringen</a:t>
            </a:r>
          </a:p>
          <a:p>
            <a:r>
              <a:rPr lang="nl-NL" sz="1600" dirty="0"/>
              <a:t>wraakporno (art. 139h lid 2 Sr) is een zeer belangrijke bepaling die toepasbaar is op deepfakes</a:t>
            </a:r>
          </a:p>
          <a:p>
            <a:pPr lvl="1"/>
            <a:r>
              <a:rPr lang="nl-NL" sz="1600" b="1" dirty="0"/>
              <a:t>NB alleen openbaarmaking (verspreiding) is strafbaar, het maken (voor eigen gebruik) niet; is dat een lacune? </a:t>
            </a:r>
          </a:p>
          <a:p>
            <a:r>
              <a:rPr lang="nl-NL" sz="1600" dirty="0"/>
              <a:t>ook smaad, laster en belediging zijn belangrijk om kwalijke deepfakes tegen te gaan – maar de grens tussen acceptabele en strafbare deepfake-uitingen is moeilijk bepaalbaar en zal in jurisprudentie verder ontwikkeld moeten worden</a:t>
            </a:r>
          </a:p>
          <a:p>
            <a:endParaRPr lang="nl-NL" sz="1600" dirty="0"/>
          </a:p>
        </p:txBody>
      </p:sp>
    </p:spTree>
    <p:extLst>
      <p:ext uri="{BB962C8B-B14F-4D97-AF65-F5344CB8AC3E}">
        <p14:creationId xmlns:p14="http://schemas.microsoft.com/office/powerpoint/2010/main" val="25774425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Strafrecht</a:t>
            </a:r>
            <a:endParaRPr lang="en-GB" dirty="0"/>
          </a:p>
        </p:txBody>
      </p:sp>
      <p:sp>
        <p:nvSpPr>
          <p:cNvPr id="3" name="Tijdelijke aanduiding voor inhoud 2"/>
          <p:cNvSpPr>
            <a:spLocks noGrp="1"/>
          </p:cNvSpPr>
          <p:nvPr>
            <p:ph idx="1"/>
          </p:nvPr>
        </p:nvSpPr>
        <p:spPr>
          <a:xfrm>
            <a:off x="1008077" y="2006417"/>
            <a:ext cx="4042792" cy="4260762"/>
          </a:xfrm>
        </p:spPr>
        <p:txBody>
          <a:bodyPr>
            <a:normAutofit fontScale="92500" lnSpcReduction="10000"/>
          </a:bodyPr>
          <a:lstStyle/>
          <a:p>
            <a:r>
              <a:rPr lang="nl-NL" dirty="0"/>
              <a:t>oplichting (art. 326 Sr)</a:t>
            </a:r>
          </a:p>
          <a:p>
            <a:r>
              <a:rPr lang="nl-NL" dirty="0"/>
              <a:t>afpersing en afdreiging (art. 317-318 Sr)</a:t>
            </a:r>
          </a:p>
          <a:p>
            <a:r>
              <a:rPr lang="nl-NL" dirty="0"/>
              <a:t>identiteitsfraude (art. 231a-231b Sr)</a:t>
            </a:r>
          </a:p>
          <a:p>
            <a:r>
              <a:rPr lang="nl-NL" dirty="0"/>
              <a:t>overig, bijv. </a:t>
            </a:r>
          </a:p>
          <a:p>
            <a:pPr lvl="1"/>
            <a:r>
              <a:rPr lang="nl-NL" sz="1800" dirty="0"/>
              <a:t>bedrijfsgeheimen (art. 273 Sr)</a:t>
            </a:r>
          </a:p>
          <a:p>
            <a:pPr lvl="1"/>
            <a:r>
              <a:rPr lang="nl-NL" sz="1800" dirty="0"/>
              <a:t>oneerlijke mededinging (art. 328bis Sr)</a:t>
            </a:r>
          </a:p>
          <a:p>
            <a:pPr lvl="1"/>
            <a:r>
              <a:rPr lang="nl-NL" sz="1800" dirty="0"/>
              <a:t>koersmanipulatie (art. 334 Sr)</a:t>
            </a:r>
          </a:p>
          <a:p>
            <a:pPr lvl="1"/>
            <a:r>
              <a:rPr lang="nl-NL" sz="1800" dirty="0"/>
              <a:t>valsheid in geschrifte (art. 225 Sr)</a:t>
            </a:r>
          </a:p>
        </p:txBody>
      </p:sp>
      <p:sp>
        <p:nvSpPr>
          <p:cNvPr id="4" name="Tijdelijke aanduiding voor inhoud 2"/>
          <p:cNvSpPr txBox="1">
            <a:spLocks/>
          </p:cNvSpPr>
          <p:nvPr/>
        </p:nvSpPr>
        <p:spPr bwMode="auto">
          <a:xfrm>
            <a:off x="5705969" y="1788260"/>
            <a:ext cx="3898776" cy="46779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defTabSz="457200" rtl="0" eaLnBrk="0" fontAlgn="base" hangingPunct="0">
              <a:spcBef>
                <a:spcPct val="20000"/>
              </a:spcBef>
              <a:spcAft>
                <a:spcPts val="600"/>
              </a:spcAft>
              <a:buFont typeface="Arial" pitchFamily="34" charset="0"/>
              <a:buChar char="•"/>
              <a:defRPr sz="2000" kern="1200">
                <a:solidFill>
                  <a:schemeClr val="tx2"/>
                </a:solidFill>
                <a:latin typeface="Arial"/>
                <a:ea typeface="ヒラギノ角ゴ Pro W3" pitchFamily="-109" charset="-128"/>
                <a:cs typeface="Arial"/>
              </a:defRPr>
            </a:lvl1pPr>
            <a:lvl2pPr marL="742950" indent="-285750" algn="l" defTabSz="457200" rtl="0" eaLnBrk="0" fontAlgn="base" hangingPunct="0">
              <a:spcBef>
                <a:spcPct val="20000"/>
              </a:spcBef>
              <a:spcAft>
                <a:spcPts val="600"/>
              </a:spcAft>
              <a:buFont typeface="Arial"/>
              <a:buChar char="•"/>
              <a:defRPr sz="2000" kern="1200">
                <a:solidFill>
                  <a:schemeClr val="tx2"/>
                </a:solidFill>
                <a:latin typeface="Arial"/>
                <a:ea typeface="ヒラギノ角ゴ Pro W3" pitchFamily="-109" charset="-128"/>
                <a:cs typeface="Arial"/>
              </a:defRPr>
            </a:lvl2pPr>
            <a:lvl3pPr marL="1143000" indent="-228600" algn="l" defTabSz="457200" rtl="0" eaLnBrk="0" fontAlgn="base" hangingPunct="0">
              <a:spcBef>
                <a:spcPct val="20000"/>
              </a:spcBef>
              <a:spcAft>
                <a:spcPts val="600"/>
              </a:spcAft>
              <a:buFont typeface="Arial" pitchFamily="34" charset="0"/>
              <a:buChar char="•"/>
              <a:defRPr sz="2000" kern="1200">
                <a:solidFill>
                  <a:schemeClr val="tx2"/>
                </a:solidFill>
                <a:latin typeface="Arial"/>
                <a:ea typeface="ヒラギノ角ゴ Pro W3" pitchFamily="-109" charset="-128"/>
                <a:cs typeface="Arial"/>
              </a:defRPr>
            </a:lvl3pPr>
            <a:lvl4pPr marL="1600200" indent="-228600" algn="l" defTabSz="457200" rtl="0" eaLnBrk="0" fontAlgn="base" hangingPunct="0">
              <a:spcBef>
                <a:spcPct val="20000"/>
              </a:spcBef>
              <a:spcAft>
                <a:spcPct val="0"/>
              </a:spcAft>
              <a:buFont typeface="Arial" pitchFamily="34" charset="0"/>
              <a:buChar char="–"/>
              <a:defRPr kern="1200">
                <a:solidFill>
                  <a:srgbClr val="003366"/>
                </a:solidFill>
                <a:latin typeface="ScalaSans"/>
                <a:ea typeface="ヒラギノ角ゴ Pro W3" pitchFamily="-109" charset="-128"/>
                <a:cs typeface="ScalaSans"/>
              </a:defRPr>
            </a:lvl4pPr>
            <a:lvl5pPr marL="2057400" indent="-228600" algn="l" defTabSz="457200" rtl="0" eaLnBrk="0" fontAlgn="base" hangingPunct="0">
              <a:spcBef>
                <a:spcPct val="20000"/>
              </a:spcBef>
              <a:spcAft>
                <a:spcPct val="0"/>
              </a:spcAft>
              <a:buFont typeface="Arial" pitchFamily="34" charset="0"/>
              <a:buChar char="»"/>
              <a:defRPr kern="1200">
                <a:solidFill>
                  <a:srgbClr val="003366"/>
                </a:solidFill>
                <a:latin typeface="ScalaSans"/>
                <a:ea typeface="ヒラギノ角ゴ Pro W3" pitchFamily="-109" charset="-128"/>
                <a:cs typeface="Scala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NL" dirty="0"/>
              <a:t>conclusies</a:t>
            </a:r>
          </a:p>
          <a:p>
            <a:r>
              <a:rPr lang="nl-NL" sz="1600" dirty="0"/>
              <a:t>vrijwel alle bepalingen zijn goed toepasbaar, vanwege de technologie-neutrale formuleringen</a:t>
            </a:r>
          </a:p>
          <a:p>
            <a:r>
              <a:rPr lang="nl-NL" sz="1600" dirty="0"/>
              <a:t>vooral oplichting is een belangrijke bepaling om misbruik van deepfakes te bestrijden (bijv. bij CEO-fraude, vriend-in-nood-fraude)</a:t>
            </a:r>
          </a:p>
          <a:p>
            <a:r>
              <a:rPr lang="nl-NL" sz="1600" dirty="0"/>
              <a:t>mogelijke lacune: identiteitsfraude</a:t>
            </a:r>
          </a:p>
        </p:txBody>
      </p:sp>
    </p:spTree>
    <p:extLst>
      <p:ext uri="{BB962C8B-B14F-4D97-AF65-F5344CB8AC3E}">
        <p14:creationId xmlns:p14="http://schemas.microsoft.com/office/powerpoint/2010/main" val="5370342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Strafrecht</a:t>
            </a:r>
            <a:endParaRPr lang="en-GB" dirty="0"/>
          </a:p>
        </p:txBody>
      </p:sp>
      <p:sp>
        <p:nvSpPr>
          <p:cNvPr id="3" name="Tijdelijke aanduiding voor inhoud 2"/>
          <p:cNvSpPr>
            <a:spLocks noGrp="1"/>
          </p:cNvSpPr>
          <p:nvPr>
            <p:ph idx="1"/>
          </p:nvPr>
        </p:nvSpPr>
        <p:spPr>
          <a:xfrm>
            <a:off x="1251358" y="1570482"/>
            <a:ext cx="4042792" cy="4677918"/>
          </a:xfrm>
        </p:spPr>
        <p:txBody>
          <a:bodyPr>
            <a:normAutofit fontScale="92500" lnSpcReduction="20000"/>
          </a:bodyPr>
          <a:lstStyle/>
          <a:p>
            <a:pPr marL="0" indent="0">
              <a:buNone/>
            </a:pPr>
            <a:r>
              <a:rPr lang="nl-NL" u="sng" dirty="0"/>
              <a:t>art. 231a lid 1 Sr</a:t>
            </a:r>
          </a:p>
          <a:p>
            <a:pPr marL="0" indent="0">
              <a:buNone/>
            </a:pPr>
            <a:r>
              <a:rPr lang="nl-NL" dirty="0"/>
              <a:t>1. Hij die </a:t>
            </a:r>
            <a:r>
              <a:rPr lang="nl-NL" b="1" dirty="0"/>
              <a:t>biometrische kenmerken of biometrische persoonsgegevens </a:t>
            </a:r>
            <a:r>
              <a:rPr lang="nl-NL" dirty="0"/>
              <a:t>valselijk opmaakt of vervalst met het oogmerk om deze als echt en onvervalst te gebruiken of te doen gebruiken in gevallen waarin die kenmerken of persoonsgegevens worden gebruikt voor het vaststellen van iemands identiteit, teneinde zijn identiteit te verhelen of de identiteit van een ander te verhelen of misbruiken, wordt gestraft met gevangenisstraf van ten hoogste zes jaren of geldboete van de vijfde categorie.</a:t>
            </a:r>
          </a:p>
        </p:txBody>
      </p:sp>
      <p:sp>
        <p:nvSpPr>
          <p:cNvPr id="4" name="Tijdelijke aanduiding voor inhoud 2"/>
          <p:cNvSpPr txBox="1">
            <a:spLocks/>
          </p:cNvSpPr>
          <p:nvPr/>
        </p:nvSpPr>
        <p:spPr bwMode="auto">
          <a:xfrm>
            <a:off x="5479020" y="1590522"/>
            <a:ext cx="3898776" cy="46779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defTabSz="457200" rtl="0" eaLnBrk="0" fontAlgn="base" hangingPunct="0">
              <a:spcBef>
                <a:spcPct val="20000"/>
              </a:spcBef>
              <a:spcAft>
                <a:spcPts val="600"/>
              </a:spcAft>
              <a:buFont typeface="Arial" pitchFamily="34" charset="0"/>
              <a:buChar char="•"/>
              <a:defRPr sz="2000" kern="1200">
                <a:solidFill>
                  <a:schemeClr val="tx2"/>
                </a:solidFill>
                <a:latin typeface="Arial"/>
                <a:ea typeface="ヒラギノ角ゴ Pro W3" pitchFamily="-109" charset="-128"/>
                <a:cs typeface="Arial"/>
              </a:defRPr>
            </a:lvl1pPr>
            <a:lvl2pPr marL="742950" indent="-285750" algn="l" defTabSz="457200" rtl="0" eaLnBrk="0" fontAlgn="base" hangingPunct="0">
              <a:spcBef>
                <a:spcPct val="20000"/>
              </a:spcBef>
              <a:spcAft>
                <a:spcPts val="600"/>
              </a:spcAft>
              <a:buFont typeface="Arial"/>
              <a:buChar char="•"/>
              <a:defRPr sz="2000" kern="1200">
                <a:solidFill>
                  <a:schemeClr val="tx2"/>
                </a:solidFill>
                <a:latin typeface="Arial"/>
                <a:ea typeface="ヒラギノ角ゴ Pro W3" pitchFamily="-109" charset="-128"/>
                <a:cs typeface="Arial"/>
              </a:defRPr>
            </a:lvl2pPr>
            <a:lvl3pPr marL="1143000" indent="-228600" algn="l" defTabSz="457200" rtl="0" eaLnBrk="0" fontAlgn="base" hangingPunct="0">
              <a:spcBef>
                <a:spcPct val="20000"/>
              </a:spcBef>
              <a:spcAft>
                <a:spcPts val="600"/>
              </a:spcAft>
              <a:buFont typeface="Arial" pitchFamily="34" charset="0"/>
              <a:buChar char="•"/>
              <a:defRPr sz="2000" kern="1200">
                <a:solidFill>
                  <a:schemeClr val="tx2"/>
                </a:solidFill>
                <a:latin typeface="Arial"/>
                <a:ea typeface="ヒラギノ角ゴ Pro W3" pitchFamily="-109" charset="-128"/>
                <a:cs typeface="Arial"/>
              </a:defRPr>
            </a:lvl3pPr>
            <a:lvl4pPr marL="1600200" indent="-228600" algn="l" defTabSz="457200" rtl="0" eaLnBrk="0" fontAlgn="base" hangingPunct="0">
              <a:spcBef>
                <a:spcPct val="20000"/>
              </a:spcBef>
              <a:spcAft>
                <a:spcPct val="0"/>
              </a:spcAft>
              <a:buFont typeface="Arial" pitchFamily="34" charset="0"/>
              <a:buChar char="–"/>
              <a:defRPr kern="1200">
                <a:solidFill>
                  <a:srgbClr val="003366"/>
                </a:solidFill>
                <a:latin typeface="ScalaSans"/>
                <a:ea typeface="ヒラギノ角ゴ Pro W3" pitchFamily="-109" charset="-128"/>
                <a:cs typeface="ScalaSans"/>
              </a:defRPr>
            </a:lvl4pPr>
            <a:lvl5pPr marL="2057400" indent="-228600" algn="l" defTabSz="457200" rtl="0" eaLnBrk="0" fontAlgn="base" hangingPunct="0">
              <a:spcBef>
                <a:spcPct val="20000"/>
              </a:spcBef>
              <a:spcAft>
                <a:spcPct val="0"/>
              </a:spcAft>
              <a:buFont typeface="Arial" pitchFamily="34" charset="0"/>
              <a:buChar char="»"/>
              <a:defRPr kern="1200">
                <a:solidFill>
                  <a:srgbClr val="003366"/>
                </a:solidFill>
                <a:latin typeface="ScalaSans"/>
                <a:ea typeface="ヒラギノ角ゴ Pro W3" pitchFamily="-109" charset="-128"/>
                <a:cs typeface="Scala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NL" sz="1800" u="sng" dirty="0"/>
              <a:t>art. 231b Sr</a:t>
            </a:r>
          </a:p>
          <a:p>
            <a:pPr marL="0" indent="0">
              <a:buNone/>
            </a:pPr>
            <a:r>
              <a:rPr lang="nl-NL" sz="1800" dirty="0"/>
              <a:t>Hij die opzettelijk en wederrechtelijk </a:t>
            </a:r>
            <a:r>
              <a:rPr lang="nl-NL" sz="1800" b="1" dirty="0"/>
              <a:t>identificerende persoonsgegevens, niet zijnde biometrische persoonsgegevens</a:t>
            </a:r>
            <a:r>
              <a:rPr lang="nl-NL" sz="1800" dirty="0"/>
              <a:t>, van een ander gebruikt met het oogmerk om zijn identiteit te verhelen of de identiteit van de ander te verhelen of misbruiken, waardoor uit dat gebruik enig nadeel kan ontstaan, wordt gestraft met een gevangenisstraf van ten hoogste vijf jaren of geldboete van de vijfde categorie.</a:t>
            </a:r>
            <a:endParaRPr lang="nl-NL" sz="1400" dirty="0"/>
          </a:p>
        </p:txBody>
      </p:sp>
    </p:spTree>
    <p:extLst>
      <p:ext uri="{BB962C8B-B14F-4D97-AF65-F5344CB8AC3E}">
        <p14:creationId xmlns:p14="http://schemas.microsoft.com/office/powerpoint/2010/main" val="14862306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6EACBC-A756-173B-0D05-6605103C403E}"/>
              </a:ext>
            </a:extLst>
          </p:cNvPr>
          <p:cNvSpPr>
            <a:spLocks noGrp="1"/>
          </p:cNvSpPr>
          <p:nvPr>
            <p:ph type="title"/>
          </p:nvPr>
        </p:nvSpPr>
        <p:spPr/>
        <p:txBody>
          <a:bodyPr/>
          <a:lstStyle/>
          <a:p>
            <a:r>
              <a:rPr lang="nl-NL" dirty="0"/>
              <a:t>Strafrecht</a:t>
            </a:r>
          </a:p>
        </p:txBody>
      </p:sp>
      <p:sp>
        <p:nvSpPr>
          <p:cNvPr id="3" name="Tijdelijke aanduiding voor inhoud 2">
            <a:extLst>
              <a:ext uri="{FF2B5EF4-FFF2-40B4-BE49-F238E27FC236}">
                <a16:creationId xmlns:a16="http://schemas.microsoft.com/office/drawing/2014/main" id="{324A5FC0-60C3-A8A4-C020-BEF68E408C80}"/>
              </a:ext>
            </a:extLst>
          </p:cNvPr>
          <p:cNvSpPr>
            <a:spLocks noGrp="1"/>
          </p:cNvSpPr>
          <p:nvPr>
            <p:ph idx="1"/>
          </p:nvPr>
        </p:nvSpPr>
        <p:spPr/>
        <p:txBody>
          <a:bodyPr>
            <a:normAutofit fontScale="92500" lnSpcReduction="10000"/>
          </a:bodyPr>
          <a:lstStyle/>
          <a:p>
            <a:pPr algn="l"/>
            <a:r>
              <a:rPr lang="nl-NL" sz="1800" b="0" i="0" u="none" strike="noStrike" baseline="0" dirty="0">
                <a:latin typeface="ScalaSansPro"/>
              </a:rPr>
              <a:t>Dit betekent dat </a:t>
            </a:r>
            <a:r>
              <a:rPr lang="nl-NL" sz="1800" b="0" i="0" u="none" strike="noStrike" baseline="0" dirty="0" err="1">
                <a:latin typeface="ScalaSansPro"/>
              </a:rPr>
              <a:t>deepfakevideo’s</a:t>
            </a:r>
            <a:r>
              <a:rPr lang="nl-NL" sz="1800" b="0" i="0" u="none" strike="noStrike" baseline="0" dirty="0">
                <a:latin typeface="ScalaSansPro"/>
              </a:rPr>
              <a:t> of -audiobestanden alleen onder artikel 231b Sr zullen vallen indien de bestanden naast iemands uiterlijk of stem ook diens (bij)naam of een ander beschrijvend identiteitskenmerk vermelden. De strafbaarheid zit hem dan in het misbruik van de aanduiding van de persoon, niet in het misbruik van het uiterlijk of de stem. De kern van de meeste </a:t>
            </a:r>
            <a:r>
              <a:rPr lang="nl-NL" sz="1800" b="0" i="0" u="none" strike="noStrike" baseline="0" dirty="0" err="1">
                <a:latin typeface="ScalaSansPro"/>
              </a:rPr>
              <a:t>deepfakes</a:t>
            </a:r>
            <a:r>
              <a:rPr lang="nl-NL" sz="1800" b="0" i="0" u="none" strike="noStrike" baseline="0" dirty="0">
                <a:latin typeface="ScalaSansPro"/>
              </a:rPr>
              <a:t> is echter juist dit laatste: het gebruiken van iemands herkenbare uiterlijk, stem of gedrag, om de indruk te wekken dat het om die persoon gaat.</a:t>
            </a:r>
          </a:p>
          <a:p>
            <a:pPr algn="l"/>
            <a:r>
              <a:rPr lang="nl-NL" sz="1800" b="0" i="0" u="none" strike="noStrike" baseline="0" dirty="0">
                <a:latin typeface="ScalaSansPro"/>
              </a:rPr>
              <a:t>Voor de strafbaarheid van </a:t>
            </a:r>
            <a:r>
              <a:rPr lang="nl-NL" sz="1800" b="0" i="0" u="none" strike="noStrike" baseline="0" dirty="0" err="1">
                <a:latin typeface="ScalaSansPro"/>
              </a:rPr>
              <a:t>deepfakes</a:t>
            </a:r>
            <a:r>
              <a:rPr lang="nl-NL" sz="1800" b="0" i="0" u="none" strike="noStrike" baseline="0" dirty="0">
                <a:latin typeface="ScalaSansPro"/>
              </a:rPr>
              <a:t> als zodanig  betekent dit dat identiteitsfraude eigenlijk vooral  toepasbaar is wanneer </a:t>
            </a:r>
            <a:r>
              <a:rPr lang="nl-NL" sz="1800" b="0" i="0" u="none" strike="noStrike" baseline="0" dirty="0" err="1">
                <a:latin typeface="ScalaSansPro"/>
              </a:rPr>
              <a:t>deepfakes</a:t>
            </a:r>
            <a:r>
              <a:rPr lang="nl-NL" sz="1800" b="0" i="0" u="none" strike="noStrike" baseline="0" dirty="0">
                <a:latin typeface="ScalaSansPro"/>
              </a:rPr>
              <a:t> worden gebruikt om de schuld aan een misdrijf te verhullen of om biometrische identiteitscontroles te omzeilen; dan is artikel 231a Sr toepasbaar. Het omzeile</a:t>
            </a:r>
            <a:r>
              <a:rPr lang="nl-NL" sz="1800" dirty="0">
                <a:latin typeface="ScalaSansPro"/>
              </a:rPr>
              <a:t>n </a:t>
            </a:r>
            <a:r>
              <a:rPr lang="nl-NL" sz="1800" b="0" i="0" u="none" strike="noStrike" baseline="0" dirty="0">
                <a:latin typeface="ScalaSansPro"/>
              </a:rPr>
              <a:t>van identiteitscontroles door middel van </a:t>
            </a:r>
            <a:r>
              <a:rPr lang="nl-NL" sz="1800" b="0" i="0" u="none" strike="noStrike" baseline="0" dirty="0" err="1">
                <a:latin typeface="ScalaSansPro"/>
              </a:rPr>
              <a:t>deepfakes</a:t>
            </a:r>
            <a:r>
              <a:rPr lang="nl-NL" sz="1800" b="0" i="0" u="none" strike="noStrike" baseline="0" dirty="0">
                <a:latin typeface="ScalaSansPro"/>
              </a:rPr>
              <a:t> zal zelden voorkomen; er zijn in deze studie weinig voorbeelden naar voren gekomen van </a:t>
            </a:r>
            <a:r>
              <a:rPr lang="nl-NL" sz="1800" b="0" i="0" u="none" strike="noStrike" baseline="0" dirty="0" err="1">
                <a:latin typeface="ScalaSansPro"/>
              </a:rPr>
              <a:t>deepfakes</a:t>
            </a:r>
            <a:r>
              <a:rPr lang="nl-NL" sz="1800" b="0" i="0" u="none" strike="noStrike" baseline="0" dirty="0">
                <a:latin typeface="ScalaSansPro"/>
              </a:rPr>
              <a:t> om onrechtmatig een gebouw of evenement binnen te komen of anderszins identiteitscontroleurs te foppen. Artikel 231b Sr zal niet kunnen worden ingeroepen om </a:t>
            </a:r>
            <a:r>
              <a:rPr lang="nl-NL" sz="1800" b="0" i="0" u="none" strike="noStrike" baseline="0" dirty="0" err="1">
                <a:latin typeface="ScalaSansPro"/>
              </a:rPr>
              <a:t>deepfakes</a:t>
            </a:r>
            <a:r>
              <a:rPr lang="nl-NL" sz="1800" b="0" i="0" u="none" strike="noStrike" baseline="0" dirty="0">
                <a:latin typeface="ScalaSansPro"/>
              </a:rPr>
              <a:t> als zodanig te bestrijden waarbij zonder iemands toestemming diens beeld of stem wordt gebruikt en ‘enig nadeel’ kan ontstaan, behalve in gevallen waarin ook expliciet de (bij)naam of andere beschrijvende aanduiding van de persoon wordt vermeld. Of dat een ernstige lacune is, hangt af van de vraag of andere strafbaarstellingen voldoende dergelijke situaties afdekken.</a:t>
            </a:r>
            <a:endParaRPr lang="nl-NL" dirty="0"/>
          </a:p>
        </p:txBody>
      </p:sp>
    </p:spTree>
    <p:extLst>
      <p:ext uri="{BB962C8B-B14F-4D97-AF65-F5344CB8AC3E}">
        <p14:creationId xmlns:p14="http://schemas.microsoft.com/office/powerpoint/2010/main" val="17941616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BA1F32-B310-450C-9B43-45D207CBCAF9}"/>
              </a:ext>
            </a:extLst>
          </p:cNvPr>
          <p:cNvSpPr>
            <a:spLocks noGrp="1"/>
          </p:cNvSpPr>
          <p:nvPr>
            <p:ph type="title"/>
          </p:nvPr>
        </p:nvSpPr>
        <p:spPr/>
        <p:txBody>
          <a:bodyPr/>
          <a:lstStyle/>
          <a:p>
            <a:r>
              <a:rPr lang="nl-NL" dirty="0"/>
              <a:t>Gegevensbeschermingsrecht</a:t>
            </a:r>
          </a:p>
        </p:txBody>
      </p:sp>
      <p:sp>
        <p:nvSpPr>
          <p:cNvPr id="3" name="Tijdelijke aanduiding voor inhoud 2">
            <a:extLst>
              <a:ext uri="{FF2B5EF4-FFF2-40B4-BE49-F238E27FC236}">
                <a16:creationId xmlns:a16="http://schemas.microsoft.com/office/drawing/2014/main" id="{6C2D6317-FEEC-4F30-A1C4-9556E5647D94}"/>
              </a:ext>
            </a:extLst>
          </p:cNvPr>
          <p:cNvSpPr>
            <a:spLocks noGrp="1"/>
          </p:cNvSpPr>
          <p:nvPr>
            <p:ph idx="1"/>
          </p:nvPr>
        </p:nvSpPr>
        <p:spPr>
          <a:xfrm>
            <a:off x="677334" y="1644242"/>
            <a:ext cx="8596668" cy="4689445"/>
          </a:xfrm>
        </p:spPr>
        <p:txBody>
          <a:bodyPr>
            <a:normAutofit fontScale="92500" lnSpcReduction="20000"/>
          </a:bodyPr>
          <a:lstStyle/>
          <a:p>
            <a:r>
              <a:rPr lang="nl-NL" sz="1800" dirty="0">
                <a:effectLst/>
                <a:latin typeface="Times New Roman" panose="02020603050405020304" pitchFamily="18" charset="0"/>
                <a:ea typeface="Calibri" panose="020F0502020204030204" pitchFamily="34" charset="0"/>
                <a:cs typeface="Times New Roman" panose="02020603050405020304" pitchFamily="18" charset="0"/>
              </a:rPr>
              <a:t>Er moet een legitieme verwerkingsgrond zijn. Allereerst kan worden geopteerd voor toestemming van degene die in de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wordt afgebeeld; dit zal doorgaans slechts een optie zijn als diegene een bekende is van de maker van de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Als het gaat om een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waarop geen gevoelige zaken zijn te zien, zoals seksuele handelingen, dan kan het ook gaan om het geval waarin de belangen die worden gediend met de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groter zijn dan de belangen van het datasubject om niet geportretteerd te worden. Dit zou het geval kunnen zijn bij een onschuldige satirische video van een politicus. Toch blijkt reeds enkel uit dit vereiste hoe nauw de legitieme toepassingsmogelijkheden voor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deepfakes</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binnen de AVG zijn. </a:t>
            </a:r>
          </a:p>
          <a:p>
            <a:r>
              <a:rPr lang="nl-NL" sz="1800" dirty="0">
                <a:effectLst/>
                <a:latin typeface="Times New Roman" panose="02020603050405020304" pitchFamily="18" charset="0"/>
                <a:ea typeface="Calibri" panose="020F0502020204030204" pitchFamily="34" charset="0"/>
                <a:cs typeface="Times New Roman" panose="02020603050405020304" pitchFamily="18" charset="0"/>
              </a:rPr>
              <a:t>Daarbij komt de plicht om de geportretteerde ervan op de hoogte te stellen dat hij in een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figureert. </a:t>
            </a:r>
          </a:p>
          <a:p>
            <a:r>
              <a:rPr lang="nl-NL" sz="1800" dirty="0">
                <a:effectLst/>
                <a:latin typeface="Times New Roman" panose="02020603050405020304" pitchFamily="18" charset="0"/>
                <a:ea typeface="Calibri" panose="020F0502020204030204" pitchFamily="34" charset="0"/>
                <a:cs typeface="Times New Roman" panose="02020603050405020304" pitchFamily="18" charset="0"/>
              </a:rPr>
              <a:t>De vraag is daarbij of het datakwaliteitsbeginsel niet zo moet worden gelezen dat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deepfakes</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per definitie verboden zijn, wat ook geldt voor de vereisten van doel en doelbinding, waaruit volgt dat gegevens in principe alleen voor het doel mogen worden verwerkt waarvoor ze initieel zijn verzameld.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Deepfakes</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geven per definitie een onjuiste voorstelling van zaken en gegevens zoals foto’s en video’s worden zelden verzameld met het vooropgezette doel om daar een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van te maken. </a:t>
            </a:r>
          </a:p>
          <a:p>
            <a:r>
              <a:rPr lang="nl-NL" sz="1800" dirty="0">
                <a:effectLst/>
                <a:latin typeface="Times New Roman" panose="02020603050405020304" pitchFamily="18" charset="0"/>
                <a:ea typeface="Calibri" panose="020F0502020204030204" pitchFamily="34" charset="0"/>
                <a:cs typeface="Times New Roman" panose="02020603050405020304" pitchFamily="18" charset="0"/>
              </a:rPr>
              <a:t>Dan zijn er ook nog de diverse rechten van het datasubject waar rekening mee moet worden gehouden, zoals het recht op rectificatie en het recht om vergeten te worden. </a:t>
            </a:r>
          </a:p>
        </p:txBody>
      </p:sp>
    </p:spTree>
    <p:extLst>
      <p:ext uri="{BB962C8B-B14F-4D97-AF65-F5344CB8AC3E}">
        <p14:creationId xmlns:p14="http://schemas.microsoft.com/office/powerpoint/2010/main" val="7965278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C31BF5-92EB-47BC-92C5-36FD5A912D93}"/>
              </a:ext>
            </a:extLst>
          </p:cNvPr>
          <p:cNvSpPr>
            <a:spLocks noGrp="1"/>
          </p:cNvSpPr>
          <p:nvPr>
            <p:ph type="title"/>
          </p:nvPr>
        </p:nvSpPr>
        <p:spPr/>
        <p:txBody>
          <a:bodyPr/>
          <a:lstStyle/>
          <a:p>
            <a:r>
              <a:rPr lang="nl-NL" dirty="0"/>
              <a:t>Gegevensbeschermingsrecht</a:t>
            </a:r>
          </a:p>
        </p:txBody>
      </p:sp>
      <p:sp>
        <p:nvSpPr>
          <p:cNvPr id="3" name="Tijdelijke aanduiding voor inhoud 2">
            <a:extLst>
              <a:ext uri="{FF2B5EF4-FFF2-40B4-BE49-F238E27FC236}">
                <a16:creationId xmlns:a16="http://schemas.microsoft.com/office/drawing/2014/main" id="{DA71F78C-2983-210C-6EDD-C442240CAD05}"/>
              </a:ext>
            </a:extLst>
          </p:cNvPr>
          <p:cNvSpPr>
            <a:spLocks noGrp="1"/>
          </p:cNvSpPr>
          <p:nvPr>
            <p:ph idx="1"/>
          </p:nvPr>
        </p:nvSpPr>
        <p:spPr/>
        <p:txBody>
          <a:bodyPr/>
          <a:lstStyle/>
          <a:p>
            <a:r>
              <a:rPr lang="nl-NL" dirty="0"/>
              <a:t>Persoonsgegevens</a:t>
            </a:r>
          </a:p>
          <a:p>
            <a:pPr lvl="1"/>
            <a:r>
              <a:rPr lang="nl-NL" dirty="0"/>
              <a:t>Niet bestaande personen</a:t>
            </a:r>
          </a:p>
          <a:p>
            <a:pPr lvl="1"/>
            <a:r>
              <a:rPr lang="nl-NL" dirty="0"/>
              <a:t>Combinatie van meerdere personen</a:t>
            </a:r>
          </a:p>
          <a:p>
            <a:pPr lvl="1"/>
            <a:r>
              <a:rPr lang="nl-NL" dirty="0"/>
              <a:t>Overleden persoon</a:t>
            </a:r>
          </a:p>
          <a:p>
            <a:r>
              <a:rPr lang="nl-NL" dirty="0"/>
              <a:t>Huishoudelijke exceptie</a:t>
            </a:r>
          </a:p>
          <a:p>
            <a:pPr lvl="1"/>
            <a:r>
              <a:rPr lang="nl-NL" dirty="0"/>
              <a:t>Privaat-publiek</a:t>
            </a:r>
          </a:p>
          <a:p>
            <a:pPr lvl="1"/>
            <a:r>
              <a:rPr lang="nl-NL" dirty="0"/>
              <a:t>Schade</a:t>
            </a:r>
          </a:p>
        </p:txBody>
      </p:sp>
    </p:spTree>
    <p:extLst>
      <p:ext uri="{BB962C8B-B14F-4D97-AF65-F5344CB8AC3E}">
        <p14:creationId xmlns:p14="http://schemas.microsoft.com/office/powerpoint/2010/main" val="38281454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42DF46-DB6B-44E1-BD2A-2F1F801EFDB7}"/>
              </a:ext>
            </a:extLst>
          </p:cNvPr>
          <p:cNvSpPr>
            <a:spLocks noGrp="1"/>
          </p:cNvSpPr>
          <p:nvPr>
            <p:ph type="title"/>
          </p:nvPr>
        </p:nvSpPr>
        <p:spPr/>
        <p:txBody>
          <a:bodyPr/>
          <a:lstStyle/>
          <a:p>
            <a:r>
              <a:rPr lang="nl-NL" dirty="0"/>
              <a:t>AI ACT</a:t>
            </a:r>
          </a:p>
        </p:txBody>
      </p:sp>
      <p:sp>
        <p:nvSpPr>
          <p:cNvPr id="3" name="Tijdelijke aanduiding voor inhoud 2">
            <a:extLst>
              <a:ext uri="{FF2B5EF4-FFF2-40B4-BE49-F238E27FC236}">
                <a16:creationId xmlns:a16="http://schemas.microsoft.com/office/drawing/2014/main" id="{35595B41-6C84-4AA3-A9EF-B612AF763AA9}"/>
              </a:ext>
            </a:extLst>
          </p:cNvPr>
          <p:cNvSpPr>
            <a:spLocks noGrp="1"/>
          </p:cNvSpPr>
          <p:nvPr>
            <p:ph idx="1"/>
          </p:nvPr>
        </p:nvSpPr>
        <p:spPr>
          <a:xfrm>
            <a:off x="697070" y="1495594"/>
            <a:ext cx="8596668" cy="4957833"/>
          </a:xfrm>
        </p:spPr>
        <p:txBody>
          <a:bodyPr>
            <a:normAutofit fontScale="70000" lnSpcReduction="20000"/>
          </a:bodyPr>
          <a:lstStyle/>
          <a:p>
            <a:r>
              <a:rPr lang="nl-NL" dirty="0"/>
              <a:t>Er is een overweldigend vage bepaling in de voorgestelde AI-wet over </a:t>
            </a:r>
            <a:r>
              <a:rPr lang="nl-NL" dirty="0" err="1"/>
              <a:t>deepfakes</a:t>
            </a:r>
            <a:r>
              <a:rPr lang="nl-NL" dirty="0"/>
              <a:t>. De bepaling houdt in: 'Gebruikers van een AI-systeem dat beeld-, audio- of video-inhoud genereert of manipuleert die aanmerkelijk lijkt op bestaande personen, objecten, plaatsen of andere entiteiten of gebeurtenissen en ten onrechte voor een persoon authentiek of waarheidsgetrouw lijkt te zijn ('</a:t>
            </a:r>
            <a:r>
              <a:rPr lang="nl-NL" dirty="0" err="1"/>
              <a:t>deep</a:t>
            </a:r>
            <a:r>
              <a:rPr lang="nl-NL" dirty="0"/>
              <a:t> fake '), zal onthullen dat de inhoud kunstmatig is gegenereerd of gemanipuleerd.’ </a:t>
            </a:r>
          </a:p>
          <a:p>
            <a:pPr lvl="1"/>
            <a:r>
              <a:rPr lang="nl-NL" dirty="0"/>
              <a:t>De bepaling heeft betrekking op alle gemanipuleerde inhoud; het probleem is echter dat, afhankelijk van je definitie van manipulatie, elke communicatietechnologie vervormt. Videoservices hebben ingebouwde tools die huidtinten egaliseren, audioservices filteren hoge tonen automatisch weg, enz. De schatting is dat over 5 jaar meer dan 90% van alle online content in een of andere vorm zal worden gemanipuleerd. Belangrijk is dat de AI-wet ook verwijst naar gemanipuleerde content over objecten en plaatsen, zoals </a:t>
            </a:r>
            <a:r>
              <a:rPr lang="nl-NL" b="1" dirty="0"/>
              <a:t>een zon met een smiley. </a:t>
            </a:r>
            <a:r>
              <a:rPr lang="nl-NL" dirty="0"/>
              <a:t>Is deze bepaling van toepassing op al deze inhoud?</a:t>
            </a:r>
          </a:p>
          <a:p>
            <a:pPr lvl="1"/>
            <a:r>
              <a:rPr lang="nl-NL" dirty="0"/>
              <a:t>De bepaling houdt alleen in dat de gebruiker moet melden dat de inhoud is gemanipuleerd: maar </a:t>
            </a:r>
            <a:r>
              <a:rPr lang="nl-NL" b="1" dirty="0"/>
              <a:t>aan wie moet hij dergelijke informatie bekendmaken? </a:t>
            </a:r>
            <a:r>
              <a:rPr lang="nl-NL" dirty="0"/>
              <a:t>Het algemene publiek; de afgebeelde persoon; het platform waarop het is geplaatst? </a:t>
            </a:r>
          </a:p>
          <a:p>
            <a:pPr lvl="1"/>
            <a:r>
              <a:rPr lang="nl-NL" dirty="0"/>
              <a:t>Het is de gebruiker van het AI-systeem die de verplichting heeft om informatie over de manipulatie van de media vrij te geven; </a:t>
            </a:r>
            <a:r>
              <a:rPr lang="nl-NL" b="1" dirty="0"/>
              <a:t>hoe moet het dit doen? </a:t>
            </a:r>
            <a:r>
              <a:rPr lang="nl-NL" dirty="0"/>
              <a:t>Via metacontent of in de content zelf? Hoe groot of klein moet de uitleg zijn? Wat moet die informatie inhouden: ‘deze inhoud is gemanipuleerd’ of een beschrijving van wat is gemanipuleerd? </a:t>
            </a:r>
          </a:p>
          <a:p>
            <a:pPr lvl="1"/>
            <a:r>
              <a:rPr lang="nl-NL" b="1" dirty="0"/>
              <a:t>Hoe verhoudt deze bepaling zich tot de AVG? </a:t>
            </a:r>
            <a:r>
              <a:rPr lang="nl-NL" dirty="0"/>
              <a:t>Enerzijds benadrukt de AVG onder meer dat de verwerkte gegevens correct en actueel moeten zijn (principe van datakwaliteit); moet deze bepaling worden gezien als op zich een verbod op </a:t>
            </a:r>
            <a:r>
              <a:rPr lang="nl-NL" dirty="0" err="1"/>
              <a:t>deepfakes</a:t>
            </a:r>
            <a:r>
              <a:rPr lang="nl-NL" dirty="0"/>
              <a:t> en zo ja, moet de AI-wetregel worden gezien als een uitzondering daarop en andere beperkingen uit de AVG? En wat voegt de AI-wet toe aan de transparantieverplichting van de AVG?</a:t>
            </a:r>
          </a:p>
        </p:txBody>
      </p:sp>
    </p:spTree>
    <p:extLst>
      <p:ext uri="{BB962C8B-B14F-4D97-AF65-F5344CB8AC3E}">
        <p14:creationId xmlns:p14="http://schemas.microsoft.com/office/powerpoint/2010/main" val="4136646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5F63AC-970D-4273-A613-A5EEC4B59ACA}"/>
              </a:ext>
            </a:extLst>
          </p:cNvPr>
          <p:cNvSpPr>
            <a:spLocks noGrp="1"/>
          </p:cNvSpPr>
          <p:nvPr>
            <p:ph type="title"/>
          </p:nvPr>
        </p:nvSpPr>
        <p:spPr/>
        <p:txBody>
          <a:bodyPr/>
          <a:lstStyle/>
          <a:p>
            <a:r>
              <a:rPr lang="nl-NL" dirty="0" err="1"/>
              <a:t>Deepfakes</a:t>
            </a:r>
            <a:endParaRPr lang="nl-NL" dirty="0"/>
          </a:p>
        </p:txBody>
      </p:sp>
      <p:pic>
        <p:nvPicPr>
          <p:cNvPr id="4" name="Tijdelijke aanduiding voor inhoud 3" descr="Fakelab – A Deepfake Audio Detection Tool">
            <a:extLst>
              <a:ext uri="{FF2B5EF4-FFF2-40B4-BE49-F238E27FC236}">
                <a16:creationId xmlns:a16="http://schemas.microsoft.com/office/drawing/2014/main" id="{48D748E9-BBF8-44D7-8CFE-055E01AC6F95}"/>
              </a:ext>
            </a:extLst>
          </p:cNvPr>
          <p:cNvPicPr>
            <a:picLocks noGrp="1"/>
          </p:cNvPicPr>
          <p:nvPr>
            <p:ph idx="1"/>
          </p:nvPr>
        </p:nvPicPr>
        <p:blipFill rotWithShape="1">
          <a:blip r:embed="rId2">
            <a:extLst>
              <a:ext uri="{28A0092B-C50C-407E-A947-70E740481C1C}">
                <a14:useLocalDpi xmlns:a14="http://schemas.microsoft.com/office/drawing/2010/main" val="0"/>
              </a:ext>
            </a:extLst>
          </a:blip>
          <a:srcRect l="2810" t="6492" r="2778" b="6209"/>
          <a:stretch/>
        </p:blipFill>
        <p:spPr bwMode="auto">
          <a:xfrm>
            <a:off x="184111" y="354534"/>
            <a:ext cx="5701399" cy="6104989"/>
          </a:xfrm>
          <a:prstGeom prst="rect">
            <a:avLst/>
          </a:prstGeom>
          <a:noFill/>
          <a:ln>
            <a:noFill/>
          </a:ln>
          <a:extLst>
            <a:ext uri="{53640926-AAD7-44D8-BBD7-CCE9431645EC}">
              <a14:shadowObscured xmlns:a14="http://schemas.microsoft.com/office/drawing/2010/main"/>
            </a:ext>
          </a:extLst>
        </p:spPr>
      </p:pic>
      <p:pic>
        <p:nvPicPr>
          <p:cNvPr id="5" name="Afbeelding 4" descr="FTF ">
            <a:extLst>
              <a:ext uri="{FF2B5EF4-FFF2-40B4-BE49-F238E27FC236}">
                <a16:creationId xmlns:a16="http://schemas.microsoft.com/office/drawing/2014/main" id="{CF43E256-4493-4D24-820A-10EA29CC3159}"/>
              </a:ext>
            </a:extLst>
          </p:cNvPr>
          <p:cNvPicPr/>
          <p:nvPr/>
        </p:nvPicPr>
        <p:blipFill rotWithShape="1">
          <a:blip r:embed="rId3">
            <a:extLst>
              <a:ext uri="{28A0092B-C50C-407E-A947-70E740481C1C}">
                <a14:useLocalDpi xmlns:a14="http://schemas.microsoft.com/office/drawing/2010/main" val="0"/>
              </a:ext>
            </a:extLst>
          </a:blip>
          <a:srcRect t="10870" b="11868"/>
          <a:stretch/>
        </p:blipFill>
        <p:spPr bwMode="auto">
          <a:xfrm>
            <a:off x="6138176" y="3285755"/>
            <a:ext cx="5701399" cy="3291214"/>
          </a:xfrm>
          <a:prstGeom prst="rect">
            <a:avLst/>
          </a:prstGeom>
          <a:noFill/>
          <a:ln>
            <a:noFill/>
          </a:ln>
          <a:extLst>
            <a:ext uri="{53640926-AAD7-44D8-BBD7-CCE9431645EC}">
              <a14:shadowObscured xmlns:a14="http://schemas.microsoft.com/office/drawing/2010/main"/>
            </a:ext>
          </a:extLst>
        </p:spPr>
      </p:pic>
      <p:pic>
        <p:nvPicPr>
          <p:cNvPr id="6" name="Afbeelding 5">
            <a:extLst>
              <a:ext uri="{FF2B5EF4-FFF2-40B4-BE49-F238E27FC236}">
                <a16:creationId xmlns:a16="http://schemas.microsoft.com/office/drawing/2014/main" id="{45F68C99-B8EB-4FDE-8AFF-F8377C26B2E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096000" y="464789"/>
            <a:ext cx="5743575" cy="2931221"/>
          </a:xfrm>
          <a:prstGeom prst="rect">
            <a:avLst/>
          </a:prstGeom>
          <a:noFill/>
          <a:ln>
            <a:noFill/>
          </a:ln>
        </p:spPr>
      </p:pic>
    </p:spTree>
    <p:extLst>
      <p:ext uri="{BB962C8B-B14F-4D97-AF65-F5344CB8AC3E}">
        <p14:creationId xmlns:p14="http://schemas.microsoft.com/office/powerpoint/2010/main" val="32279370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55D88B-C288-428E-BE77-589D14AAAADA}"/>
              </a:ext>
            </a:extLst>
          </p:cNvPr>
          <p:cNvSpPr>
            <a:spLocks noGrp="1"/>
          </p:cNvSpPr>
          <p:nvPr>
            <p:ph type="title"/>
          </p:nvPr>
        </p:nvSpPr>
        <p:spPr/>
        <p:txBody>
          <a:bodyPr/>
          <a:lstStyle/>
          <a:p>
            <a:r>
              <a:rPr lang="nl-NL" dirty="0"/>
              <a:t>Vrijheid van meningsuiting</a:t>
            </a:r>
          </a:p>
        </p:txBody>
      </p:sp>
      <p:sp>
        <p:nvSpPr>
          <p:cNvPr id="3" name="Tijdelijke aanduiding voor inhoud 2">
            <a:extLst>
              <a:ext uri="{FF2B5EF4-FFF2-40B4-BE49-F238E27FC236}">
                <a16:creationId xmlns:a16="http://schemas.microsoft.com/office/drawing/2014/main" id="{C7DAEAC4-B305-491F-A57F-FC404C0188D0}"/>
              </a:ext>
            </a:extLst>
          </p:cNvPr>
          <p:cNvSpPr>
            <a:spLocks noGrp="1"/>
          </p:cNvSpPr>
          <p:nvPr>
            <p:ph idx="1"/>
          </p:nvPr>
        </p:nvSpPr>
        <p:spPr>
          <a:xfrm>
            <a:off x="677334" y="1585519"/>
            <a:ext cx="8596668" cy="4815281"/>
          </a:xfrm>
        </p:spPr>
        <p:txBody>
          <a:bodyPr>
            <a:normAutofit fontScale="77500" lnSpcReduction="20000"/>
          </a:bodyPr>
          <a:lstStyle/>
          <a:p>
            <a:r>
              <a:rPr lang="nl-NL" sz="1800" dirty="0">
                <a:effectLst/>
                <a:latin typeface="Times New Roman" panose="02020603050405020304" pitchFamily="18" charset="0"/>
                <a:ea typeface="Calibri" panose="020F0502020204030204" pitchFamily="34" charset="0"/>
                <a:cs typeface="Times New Roman" panose="02020603050405020304" pitchFamily="18" charset="0"/>
              </a:rPr>
              <a:t>Binnen het Europees Verdrag voor de Rechten van de Mens moet er voor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deepfakes</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worden gekeken naar het samenspel van artikel 8 EVRM, waarin het recht op privacy is vervat, en artikel 10 EVRM, waarin het recht op vrijheid van meningsuiting is vervat. Het Europees Hof voor de Rechten van de Mens heeft geoordeeld dat onder het recht op privacy ook valt het recht op de bescherming van de eer en goede name en van de reputatie. Ook heeft het Hof geoordeeld dat de vrijheid van meningsuiting zeer ruim moet worden begrepen en ook omvat het recht om te schokken, te beledigen en te verwarren. Bij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deepfakes</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met een mogelijk onrechtmatig karakter zullen dus vaak twee partijen een beroep kunnen doen op twee verschillende mensenrechten: de maker van de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op zijn recht op vrijheid van meningsuiting, de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afgebeeldene</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op zijn recht op eer en goede naam en recht op reputatie. Omdat het Hof weinig algemene regels stelt en iedere individuele zaak op zijn eigen merites, met het oog op de omstandigheden van het geval, beoordeeld, kan niet in de algemene worden gezegd hoe deze twee rechten zich bij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deepfaketoepassingen</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tot elkaar verhouden. Dit zal per zaak moeten worden bekeken. Wel zijn twee bijzondere punten van belang. </a:t>
            </a:r>
          </a:p>
          <a:p>
            <a:r>
              <a:rPr lang="nl-NL" sz="1800" dirty="0">
                <a:effectLst/>
                <a:latin typeface="Times New Roman" panose="02020603050405020304" pitchFamily="18" charset="0"/>
                <a:ea typeface="Calibri" panose="020F0502020204030204" pitchFamily="34" charset="0"/>
                <a:cs typeface="Times New Roman" panose="02020603050405020304" pitchFamily="18" charset="0"/>
              </a:rPr>
              <a:t>Enerzijds heeft het Hof een uitgebreide doctrine aangaande wat het noemt </a:t>
            </a:r>
            <a:r>
              <a:rPr lang="nl-NL" sz="1800" b="1" dirty="0">
                <a:effectLst/>
                <a:latin typeface="Times New Roman" panose="02020603050405020304" pitchFamily="18" charset="0"/>
                <a:ea typeface="Calibri" panose="020F0502020204030204" pitchFamily="34" charset="0"/>
                <a:cs typeface="Times New Roman" panose="02020603050405020304" pitchFamily="18" charset="0"/>
              </a:rPr>
              <a:t>de ‘</a:t>
            </a:r>
            <a:r>
              <a:rPr lang="nl-NL" sz="1800" b="1" dirty="0" err="1">
                <a:effectLst/>
                <a:latin typeface="Times New Roman" panose="02020603050405020304" pitchFamily="18" charset="0"/>
                <a:ea typeface="Calibri" panose="020F0502020204030204" pitchFamily="34" charset="0"/>
                <a:cs typeface="Times New Roman" panose="02020603050405020304" pitchFamily="18" charset="0"/>
              </a:rPr>
              <a:t>reasonable</a:t>
            </a:r>
            <a:r>
              <a:rPr lang="nl-NL"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1800" b="1" dirty="0" err="1">
                <a:effectLst/>
                <a:latin typeface="Times New Roman" panose="02020603050405020304" pitchFamily="18" charset="0"/>
                <a:ea typeface="Calibri" panose="020F0502020204030204" pitchFamily="34" charset="0"/>
                <a:cs typeface="Times New Roman" panose="02020603050405020304" pitchFamily="18" charset="0"/>
              </a:rPr>
              <a:t>expectation</a:t>
            </a:r>
            <a:r>
              <a:rPr lang="nl-NL" sz="1800" b="1" dirty="0">
                <a:effectLst/>
                <a:latin typeface="Times New Roman" panose="02020603050405020304" pitchFamily="18" charset="0"/>
                <a:ea typeface="Calibri" panose="020F0502020204030204" pitchFamily="34" charset="0"/>
                <a:cs typeface="Times New Roman" panose="02020603050405020304" pitchFamily="18" charset="0"/>
              </a:rPr>
              <a:t> of privacy’</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daaruit volgt dat mensen zelfs in een werkomgeving of in de publieke ruimte mogen verwachten dat hun privacy wordt beschermd. Zelfs als een persoon zelf extreme seksuele afbeeldingen van zichzelf op het internet zet, dan nog mag hij verwachten dat zijn privacy door anderen wordt gerespecteerd. Dat is van belang omdat hieruit volgt dat het recht op privacy op veruit het meeste materiaal dat wordt gebruik voor het genereren van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deepfakes</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van toepassing zal zijn. </a:t>
            </a:r>
          </a:p>
          <a:p>
            <a:r>
              <a:rPr lang="nl-NL" sz="1800" dirty="0">
                <a:effectLst/>
                <a:latin typeface="Times New Roman" panose="02020603050405020304" pitchFamily="18" charset="0"/>
                <a:ea typeface="Calibri" panose="020F0502020204030204" pitchFamily="34" charset="0"/>
                <a:cs typeface="Times New Roman" panose="02020603050405020304" pitchFamily="18" charset="0"/>
              </a:rPr>
              <a:t>Anderzijds geldt er een speciale doctrine voor bekende personen. Dit is van belang omdat de meeste </a:t>
            </a:r>
            <a:r>
              <a:rPr lang="nl-NL" sz="1800" dirty="0" err="1">
                <a:effectLst/>
                <a:latin typeface="Times New Roman" panose="02020603050405020304" pitchFamily="18" charset="0"/>
                <a:ea typeface="Calibri" panose="020F0502020204030204" pitchFamily="34" charset="0"/>
                <a:cs typeface="Times New Roman" panose="02020603050405020304" pitchFamily="18" charset="0"/>
              </a:rPr>
              <a:t>deepfakes</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worden gemaakt ofwel over personen in de directe omgeving van de maker ofwel over bekende personen. Deze bekende personen moeten, zeker als het politici of ambtsdragers betreft, volgens het Hof meer dulden in termen van inperkingen in hun privésfeer en hun reputatie, eer en goede naam dan gewone burgers. Toch blijkt dat het Hof eveneens benadrukt dat dergelijke inperkingen alsnog proportioneel dienen te zijn en dat ook publieke personen een recht op privacy toekomt. </a:t>
            </a:r>
          </a:p>
          <a:p>
            <a:endParaRPr lang="nl-NL" dirty="0"/>
          </a:p>
        </p:txBody>
      </p:sp>
    </p:spTree>
    <p:extLst>
      <p:ext uri="{BB962C8B-B14F-4D97-AF65-F5344CB8AC3E}">
        <p14:creationId xmlns:p14="http://schemas.microsoft.com/office/powerpoint/2010/main" val="32878935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9482C3-E7A0-6AD4-09B2-6144D40B813D}"/>
              </a:ext>
            </a:extLst>
          </p:cNvPr>
          <p:cNvSpPr>
            <a:spLocks noGrp="1"/>
          </p:cNvSpPr>
          <p:nvPr>
            <p:ph type="title"/>
          </p:nvPr>
        </p:nvSpPr>
        <p:spPr/>
        <p:txBody>
          <a:bodyPr/>
          <a:lstStyle/>
          <a:p>
            <a:r>
              <a:rPr lang="nl-NL" dirty="0"/>
              <a:t>Vrijheid van meningsuiting</a:t>
            </a:r>
          </a:p>
        </p:txBody>
      </p:sp>
      <p:sp>
        <p:nvSpPr>
          <p:cNvPr id="3" name="Tijdelijke aanduiding voor inhoud 2">
            <a:extLst>
              <a:ext uri="{FF2B5EF4-FFF2-40B4-BE49-F238E27FC236}">
                <a16:creationId xmlns:a16="http://schemas.microsoft.com/office/drawing/2014/main" id="{AEB6BE7B-F82B-B4D1-AAC0-5331D8847C14}"/>
              </a:ext>
            </a:extLst>
          </p:cNvPr>
          <p:cNvSpPr>
            <a:spLocks noGrp="1"/>
          </p:cNvSpPr>
          <p:nvPr>
            <p:ph idx="1"/>
          </p:nvPr>
        </p:nvSpPr>
        <p:spPr/>
        <p:txBody>
          <a:bodyPr>
            <a:normAutofit fontScale="92500" lnSpcReduction="10000"/>
          </a:bodyPr>
          <a:lstStyle/>
          <a:p>
            <a:r>
              <a:rPr lang="nl-NL" dirty="0" err="1"/>
              <a:t>Reasonable</a:t>
            </a:r>
            <a:r>
              <a:rPr lang="nl-NL" dirty="0"/>
              <a:t> </a:t>
            </a:r>
            <a:r>
              <a:rPr lang="nl-NL" dirty="0" err="1"/>
              <a:t>expectation</a:t>
            </a:r>
            <a:r>
              <a:rPr lang="nl-NL" dirty="0"/>
              <a:t> is vrijwel absoluut &gt; grote implicaties voor de mogelijkheid tot hergebruik van zowel privédata als data uit het publieke domein</a:t>
            </a:r>
          </a:p>
          <a:p>
            <a:r>
              <a:rPr lang="nl-NL" dirty="0" err="1"/>
              <a:t>Legitimate</a:t>
            </a:r>
            <a:r>
              <a:rPr lang="nl-NL" dirty="0"/>
              <a:t> </a:t>
            </a:r>
            <a:r>
              <a:rPr lang="nl-NL" dirty="0" err="1"/>
              <a:t>expectation</a:t>
            </a:r>
            <a:r>
              <a:rPr lang="nl-NL" dirty="0"/>
              <a:t> is ruim, maar kan vaak beperkt worden &gt; is het wenselijk publieke figuren betere bescherming te bieden</a:t>
            </a:r>
          </a:p>
          <a:p>
            <a:r>
              <a:rPr lang="nl-NL" dirty="0"/>
              <a:t>Onwaarheden zijn niet als zodanig problematisch; mogelijke lacunes:</a:t>
            </a:r>
          </a:p>
          <a:p>
            <a:pPr lvl="1"/>
            <a:r>
              <a:rPr lang="nl-NL" dirty="0"/>
              <a:t>Causale relatie onwaarheid en schade niet altijd helder (bv haat minderheden en geweld tegen minderheden)</a:t>
            </a:r>
          </a:p>
          <a:p>
            <a:pPr lvl="1"/>
            <a:r>
              <a:rPr lang="nl-NL" dirty="0"/>
              <a:t>‘Onschuldige’ en ‘kleine’ onwaarheden kunnen toch bijdragen aan post-</a:t>
            </a:r>
            <a:r>
              <a:rPr lang="nl-NL" dirty="0" err="1"/>
              <a:t>truth</a:t>
            </a:r>
            <a:r>
              <a:rPr lang="nl-NL" dirty="0"/>
              <a:t> </a:t>
            </a:r>
            <a:r>
              <a:rPr lang="nl-NL" dirty="0" err="1"/>
              <a:t>tijdper</a:t>
            </a:r>
            <a:endParaRPr lang="nl-NL" dirty="0"/>
          </a:p>
          <a:p>
            <a:pPr lvl="1"/>
            <a:r>
              <a:rPr lang="nl-NL" dirty="0"/>
              <a:t>Grote onwaarheden soms lastig te koppelen aan onrechtmatigheid, bv fake </a:t>
            </a:r>
            <a:r>
              <a:rPr lang="nl-NL" dirty="0" err="1"/>
              <a:t>satelietbeelden</a:t>
            </a:r>
            <a:r>
              <a:rPr lang="nl-NL" dirty="0"/>
              <a:t> waarin Rusland kernrakketten naar de Letse grens lijkt te verplaatsen</a:t>
            </a:r>
          </a:p>
          <a:p>
            <a:endParaRPr lang="nl-NL" dirty="0"/>
          </a:p>
        </p:txBody>
      </p:sp>
    </p:spTree>
    <p:extLst>
      <p:ext uri="{BB962C8B-B14F-4D97-AF65-F5344CB8AC3E}">
        <p14:creationId xmlns:p14="http://schemas.microsoft.com/office/powerpoint/2010/main" val="13564476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1DFAE0-35E5-58B7-2097-E781F7C550BF}"/>
              </a:ext>
            </a:extLst>
          </p:cNvPr>
          <p:cNvSpPr>
            <a:spLocks noGrp="1"/>
          </p:cNvSpPr>
          <p:nvPr>
            <p:ph type="title"/>
          </p:nvPr>
        </p:nvSpPr>
        <p:spPr/>
        <p:txBody>
          <a:bodyPr/>
          <a:lstStyle/>
          <a:p>
            <a:r>
              <a:rPr lang="nl-NL" dirty="0"/>
              <a:t>Aansprakelijkheidsrecht</a:t>
            </a:r>
          </a:p>
        </p:txBody>
      </p:sp>
      <p:sp>
        <p:nvSpPr>
          <p:cNvPr id="3" name="Tijdelijke aanduiding voor inhoud 2">
            <a:extLst>
              <a:ext uri="{FF2B5EF4-FFF2-40B4-BE49-F238E27FC236}">
                <a16:creationId xmlns:a16="http://schemas.microsoft.com/office/drawing/2014/main" id="{D5D24FC6-853D-0E6A-B1EB-27A324F8D9F5}"/>
              </a:ext>
            </a:extLst>
          </p:cNvPr>
          <p:cNvSpPr>
            <a:spLocks noGrp="1"/>
          </p:cNvSpPr>
          <p:nvPr>
            <p:ph idx="1"/>
          </p:nvPr>
        </p:nvSpPr>
        <p:spPr/>
        <p:txBody>
          <a:bodyPr>
            <a:normAutofit fontScale="47500" lnSpcReduction="20000"/>
          </a:bodyPr>
          <a:lstStyle/>
          <a:p>
            <a:r>
              <a:rPr lang="nl-NL" dirty="0"/>
              <a:t>Artikel 6  “Hosting” (“host”-diensten)</a:t>
            </a:r>
          </a:p>
          <a:p>
            <a:r>
              <a:rPr lang="nl-NL" dirty="0"/>
              <a:t>1.   Wanneer een dienst van de informatiemaatschappij bestaat in de opslag van de door een afnemer van de dienst verstrekte informatie, is de dienstaanbieder niet aansprakelijk voor de op verzoek van de afnemer van de dienst opgeslagen informatie, op voorwaarde dat de dienstaanbieder</a:t>
            </a:r>
            <a:br>
              <a:rPr lang="nl-NL" dirty="0"/>
            </a:br>
            <a:r>
              <a:rPr lang="nl-NL" dirty="0"/>
              <a:t>a) niet daadwerkelijk kennis heeft van de illegale activiteit of illegale inhoud en, wanneer het een vordering tot schadevergoeding betreft, geen kennis heeft van feiten of omstandigheden waaruit de illegale activiteit of de illegale inhoud duidelijk blijkt; of</a:t>
            </a:r>
            <a:br>
              <a:rPr lang="nl-NL" dirty="0"/>
            </a:br>
            <a:r>
              <a:rPr lang="nl-NL" dirty="0"/>
              <a:t>b) zodra hij dergelijke kennis of dergelijk besef krijgt, prompt handelt om de illegale inhoud te verwijderen of de toegang daartoe onmogelijk te maken.</a:t>
            </a:r>
          </a:p>
          <a:p>
            <a:r>
              <a:rPr lang="nl-NL" dirty="0"/>
              <a:t>2.   Lid 1 is niet van toepassing wanneer de afnemer van de dienst op gezag of onder toezicht van de dienstaanbieder handelt.</a:t>
            </a:r>
          </a:p>
          <a:p>
            <a:r>
              <a:rPr lang="nl-NL" dirty="0"/>
              <a:t>3.   Lid 1 is niet van toepassing op de consumentenbeschermingsrechtelijke aansprakelijkheid van onlineplatforms die consumenten de mogelijkheid bieden overeenkomsten op afstand met handelaren te sluiten, wanneer een dergelijk onlineplatform de specifieke informatie toont of anderszins de betrokken specifieke transactie mogelijk maakt op een wijze die een gemiddelde consument zou doen geloven dat de informatie of het (de) in de transactie aan de orde </a:t>
            </a:r>
            <a:r>
              <a:rPr lang="nl-NL" dirty="0" err="1"/>
              <a:t>zijnd</a:t>
            </a:r>
            <a:r>
              <a:rPr lang="nl-NL" dirty="0"/>
              <a:t>(e) product of dienst wordt verstrekt door het onlineplatform zelf dan wel door een afnemer van de dienst die op gezag of onder toezicht van de dienstaanbieder handelt.</a:t>
            </a:r>
          </a:p>
          <a:p>
            <a:r>
              <a:rPr lang="nl-NL" dirty="0"/>
              <a:t>4.   Dit artikel doet geen afbreuk aan de mogelijkheid voor een gerechtelijke of administratieve autoriteit om in overeenstemming met het rechtsstelsel van een lidstaat te eisen dat de dienstaanbieder een inbreuk beëindigt of voorkomt.</a:t>
            </a:r>
          </a:p>
          <a:p>
            <a:r>
              <a:rPr lang="nl-NL" dirty="0"/>
              <a:t>Artikel 7 Vrijwillige onderzoeken op eigen initiatief en naleving van de wetgeving</a:t>
            </a:r>
          </a:p>
          <a:p>
            <a:r>
              <a:rPr lang="nl-NL" dirty="0"/>
              <a:t>Aanbieders van </a:t>
            </a:r>
            <a:r>
              <a:rPr lang="nl-NL" dirty="0" err="1"/>
              <a:t>tussenhandeldiensten</a:t>
            </a:r>
            <a:r>
              <a:rPr lang="nl-NL" dirty="0"/>
              <a:t> worden niet geacht te zijn uitgesloten van de in de artikelen 4, 5 en 6 bedoelde aansprakelijkheidsvrijstellingen louter omdat zij te goeder trouw en zorgvuldig vrijwillige onderzoeken op eigen initiatief uitvoeren naar of andere maatregelen nemen die zijn gericht op het opsporen, identificeren en verwijderen van, of het uitschakelen van de toegang tot illegale inhoud, of omdat zij de nodige maatregelen nemen voor de naleving van de vereisten van het Unierecht en het met het Unierecht in overeenstemming zijnde nationale recht, waaronder de in deze verordening uiteengezette vereisten.</a:t>
            </a:r>
          </a:p>
          <a:p>
            <a:r>
              <a:rPr lang="nl-NL" dirty="0"/>
              <a:t>Artikel 8 Geen algemene verplichting tot monitoring of actief feitenonderzoek</a:t>
            </a:r>
          </a:p>
          <a:p>
            <a:r>
              <a:rPr lang="nl-NL" dirty="0"/>
              <a:t>Aan aanbieders van </a:t>
            </a:r>
            <a:r>
              <a:rPr lang="nl-NL" dirty="0" err="1"/>
              <a:t>tussenhandeldiensten</a:t>
            </a:r>
            <a:r>
              <a:rPr lang="nl-NL" dirty="0"/>
              <a:t> wordt geen algemene verplichting opgelegd tot monitoring van de door hen doorgegeven of opgeslagen informatie noch tot actief onderzoek naar de feiten of omstandigheden die duiden op illegale activiteiten.</a:t>
            </a:r>
          </a:p>
        </p:txBody>
      </p:sp>
    </p:spTree>
    <p:extLst>
      <p:ext uri="{BB962C8B-B14F-4D97-AF65-F5344CB8AC3E}">
        <p14:creationId xmlns:p14="http://schemas.microsoft.com/office/powerpoint/2010/main" val="28572958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F09AAB-FC93-1024-4C9A-44D3FFDF8A54}"/>
              </a:ext>
            </a:extLst>
          </p:cNvPr>
          <p:cNvSpPr>
            <a:spLocks noGrp="1"/>
          </p:cNvSpPr>
          <p:nvPr>
            <p:ph type="title"/>
          </p:nvPr>
        </p:nvSpPr>
        <p:spPr/>
        <p:txBody>
          <a:bodyPr/>
          <a:lstStyle/>
          <a:p>
            <a:r>
              <a:rPr lang="nl-NL" dirty="0"/>
              <a:t>Aansprakelijkheidsrecht</a:t>
            </a:r>
          </a:p>
        </p:txBody>
      </p:sp>
      <p:sp>
        <p:nvSpPr>
          <p:cNvPr id="3" name="Tijdelijke aanduiding voor inhoud 2">
            <a:extLst>
              <a:ext uri="{FF2B5EF4-FFF2-40B4-BE49-F238E27FC236}">
                <a16:creationId xmlns:a16="http://schemas.microsoft.com/office/drawing/2014/main" id="{58130164-E321-0890-604B-E1ED50FE2216}"/>
              </a:ext>
            </a:extLst>
          </p:cNvPr>
          <p:cNvSpPr>
            <a:spLocks noGrp="1"/>
          </p:cNvSpPr>
          <p:nvPr>
            <p:ph idx="1"/>
          </p:nvPr>
        </p:nvSpPr>
        <p:spPr/>
        <p:txBody>
          <a:bodyPr/>
          <a:lstStyle/>
          <a:p>
            <a:r>
              <a:rPr lang="nl-NL" dirty="0"/>
              <a:t>Actieve hostingproviders nog te vergelijken met carriers van weleer?</a:t>
            </a:r>
          </a:p>
          <a:p>
            <a:r>
              <a:rPr lang="nl-NL" dirty="0"/>
              <a:t>Actieve monitoringplicht en/of actieve filterplicht?</a:t>
            </a:r>
          </a:p>
          <a:p>
            <a:pPr lvl="1"/>
            <a:r>
              <a:rPr lang="nl-NL" dirty="0"/>
              <a:t>Manueel of met AI? </a:t>
            </a:r>
          </a:p>
          <a:p>
            <a:pPr lvl="1"/>
            <a:r>
              <a:rPr lang="nl-NL" dirty="0"/>
              <a:t>Wat te doen met twijfelgevallen/protest?</a:t>
            </a:r>
          </a:p>
          <a:p>
            <a:pPr lvl="1"/>
            <a:r>
              <a:rPr lang="nl-NL" dirty="0"/>
              <a:t>Willen we private partijen op de stoel van de rechter?</a:t>
            </a:r>
          </a:p>
          <a:p>
            <a:r>
              <a:rPr lang="nl-NL" dirty="0"/>
              <a:t>Aansprakelijkheid tussenpersonen wenselijk/haalbaar?</a:t>
            </a:r>
          </a:p>
          <a:p>
            <a:pPr lvl="1"/>
            <a:r>
              <a:rPr lang="nl-NL" dirty="0"/>
              <a:t>Diverse regels omtrent o.a. privacy en </a:t>
            </a:r>
            <a:r>
              <a:rPr lang="nl-NL" dirty="0" err="1"/>
              <a:t>vvmu</a:t>
            </a:r>
            <a:r>
              <a:rPr lang="nl-NL" dirty="0"/>
              <a:t> in diverse jurisdicties</a:t>
            </a:r>
          </a:p>
          <a:p>
            <a:pPr lvl="1"/>
            <a:r>
              <a:rPr lang="nl-NL" dirty="0"/>
              <a:t>Lastig af te dwingen</a:t>
            </a:r>
          </a:p>
          <a:p>
            <a:pPr lvl="1"/>
            <a:r>
              <a:rPr lang="nl-NL" dirty="0"/>
              <a:t>Effect: hang naar in bv Rusland gevestigde internet intermediairs?</a:t>
            </a:r>
          </a:p>
          <a:p>
            <a:endParaRPr lang="nl-NL" dirty="0"/>
          </a:p>
        </p:txBody>
      </p:sp>
    </p:spTree>
    <p:extLst>
      <p:ext uri="{BB962C8B-B14F-4D97-AF65-F5344CB8AC3E}">
        <p14:creationId xmlns:p14="http://schemas.microsoft.com/office/powerpoint/2010/main" val="39358669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65925D-AADE-5CCF-2EAA-8CE0B2E7B148}"/>
              </a:ext>
            </a:extLst>
          </p:cNvPr>
          <p:cNvSpPr>
            <a:spLocks noGrp="1"/>
          </p:cNvSpPr>
          <p:nvPr>
            <p:ph type="title"/>
          </p:nvPr>
        </p:nvSpPr>
        <p:spPr/>
        <p:txBody>
          <a:bodyPr/>
          <a:lstStyle/>
          <a:p>
            <a:r>
              <a:rPr lang="nl-NL" dirty="0"/>
              <a:t>Intellectueel eigendomsrecht</a:t>
            </a:r>
          </a:p>
        </p:txBody>
      </p:sp>
      <p:sp>
        <p:nvSpPr>
          <p:cNvPr id="3" name="Tijdelijke aanduiding voor inhoud 2">
            <a:extLst>
              <a:ext uri="{FF2B5EF4-FFF2-40B4-BE49-F238E27FC236}">
                <a16:creationId xmlns:a16="http://schemas.microsoft.com/office/drawing/2014/main" id="{BD9BFAF9-1AF8-E42C-E486-FB952750E986}"/>
              </a:ext>
            </a:extLst>
          </p:cNvPr>
          <p:cNvSpPr>
            <a:spLocks noGrp="1"/>
          </p:cNvSpPr>
          <p:nvPr>
            <p:ph idx="1"/>
          </p:nvPr>
        </p:nvSpPr>
        <p:spPr/>
        <p:txBody>
          <a:bodyPr>
            <a:normAutofit fontScale="85000" lnSpcReduction="20000"/>
          </a:bodyPr>
          <a:lstStyle/>
          <a:p>
            <a:pPr algn="l"/>
            <a:r>
              <a:rPr lang="nl-NL" sz="1800" b="0" i="0" u="none" strike="noStrike" baseline="0" dirty="0">
                <a:latin typeface="ScalaSansPro"/>
              </a:rPr>
              <a:t>Artikel 21 van de Auteurswet luidt: </a:t>
            </a:r>
            <a:r>
              <a:rPr lang="nl-NL" sz="1800" b="0" i="1" u="none" strike="noStrike" baseline="0" dirty="0">
                <a:latin typeface="ScalaSansPro-Ita"/>
              </a:rPr>
              <a:t>“Is een portret vervaardigd zonder daartoe strekkende opdracht, den maker door of vanwege den geportretteerde, of te diens behoeve, gegeven, dan is openbaarmaking daarvan door </a:t>
            </a:r>
            <a:r>
              <a:rPr lang="nl-NL" sz="1800" b="0" i="1" u="none" strike="noStrike" baseline="0" dirty="0" err="1">
                <a:latin typeface="ScalaSansPro-Ita"/>
              </a:rPr>
              <a:t>dengene</a:t>
            </a:r>
            <a:r>
              <a:rPr lang="nl-NL" sz="1800" b="0" i="1" u="none" strike="noStrike" baseline="0" dirty="0">
                <a:latin typeface="ScalaSansPro-Ita"/>
              </a:rPr>
              <a:t>, </a:t>
            </a:r>
            <a:r>
              <a:rPr lang="nl-NL" sz="1800" b="0" i="1" u="none" strike="noStrike" baseline="0" dirty="0" err="1">
                <a:latin typeface="ScalaSansPro-Ita"/>
              </a:rPr>
              <a:t>wien</a:t>
            </a:r>
            <a:r>
              <a:rPr lang="nl-NL" sz="1800" b="0" i="1" u="none" strike="noStrike" baseline="0" dirty="0">
                <a:latin typeface="ScalaSansPro-Ita"/>
              </a:rPr>
              <a:t> het auteursrecht daarop toekomt, niet geoorloofd, voor </a:t>
            </a:r>
            <a:r>
              <a:rPr lang="nl-NL" sz="1800" b="0" i="1" u="none" strike="noStrike" baseline="0" dirty="0" err="1">
                <a:latin typeface="ScalaSansPro-Ita"/>
              </a:rPr>
              <a:t>zoover</a:t>
            </a:r>
            <a:r>
              <a:rPr lang="nl-NL" sz="1800" i="1" dirty="0">
                <a:latin typeface="ScalaSansPro-Ita"/>
              </a:rPr>
              <a:t> </a:t>
            </a:r>
            <a:r>
              <a:rPr lang="nl-NL" sz="1800" b="0" i="1" u="none" strike="noStrike" baseline="0" dirty="0">
                <a:latin typeface="ScalaSansPro-Ita"/>
              </a:rPr>
              <a:t>een redelijk belang van den geportretteerde of, na zijn overlijden, van een zijner nabestaanden zich tegen de openbaarmaking verzet.”</a:t>
            </a:r>
          </a:p>
          <a:p>
            <a:pPr algn="l"/>
            <a:r>
              <a:rPr lang="nl-NL" sz="1800" b="0" i="0" u="none" strike="noStrike" baseline="0" dirty="0">
                <a:latin typeface="ScalaSansPro"/>
              </a:rPr>
              <a:t>Memorie van Toelichting bij artikel 21 Auteurswet, wordt hieronder verstaan ‘een afbeelding van het gelaat van een persoon, met of zonder die van verdere lichaamsdelen, op welke wijze zij ook vervaardigd is’.</a:t>
            </a:r>
          </a:p>
          <a:p>
            <a:pPr algn="l"/>
            <a:r>
              <a:rPr lang="nl-NL" sz="1800" b="0" i="0" u="none" strike="noStrike" baseline="0" dirty="0">
                <a:latin typeface="ScalaSansPro"/>
              </a:rPr>
              <a:t>In het arrest </a:t>
            </a:r>
            <a:r>
              <a:rPr lang="nl-NL" sz="1800" b="0" i="0" u="none" strike="noStrike" baseline="0" dirty="0" err="1">
                <a:latin typeface="ScalaSansPro"/>
              </a:rPr>
              <a:t>Cruijf</a:t>
            </a:r>
            <a:r>
              <a:rPr lang="nl-NL" sz="1800" b="0" i="0" u="none" strike="noStrike" baseline="0" dirty="0">
                <a:latin typeface="ScalaSansPro"/>
              </a:rPr>
              <a:t>/</a:t>
            </a:r>
            <a:r>
              <a:rPr lang="nl-NL" sz="1800" b="0" i="0" u="none" strike="noStrike" baseline="0" dirty="0" err="1">
                <a:latin typeface="ScalaSansPro"/>
              </a:rPr>
              <a:t>Tirion</a:t>
            </a:r>
            <a:r>
              <a:rPr lang="nl-NL" sz="1800" dirty="0">
                <a:latin typeface="ScalaSansPro"/>
              </a:rPr>
              <a:t> stelt </a:t>
            </a:r>
            <a:r>
              <a:rPr lang="nl-NL" sz="1800" b="0" i="0" u="none" strike="noStrike" baseline="0" dirty="0">
                <a:latin typeface="ScalaSansPro"/>
              </a:rPr>
              <a:t>de Hoge Raad over niet publieke personen “dat zij openbaarmaking van hun portret in beginsel niet behoeven te dulden”</a:t>
            </a:r>
          </a:p>
          <a:p>
            <a:pPr algn="l"/>
            <a:r>
              <a:rPr lang="nl-NL" sz="1800" dirty="0">
                <a:latin typeface="ScalaSansPro"/>
              </a:rPr>
              <a:t>Parodie/Lookalike in reclames (bv </a:t>
            </a:r>
            <a:r>
              <a:rPr lang="nn-NO" sz="1800" b="0" i="0" u="none" strike="noStrike" baseline="0" dirty="0">
                <a:latin typeface="ScalaSansPro"/>
              </a:rPr>
              <a:t>Rb. Breda 24 juni 2005, AMI 2005/5 nr. 14, Katja </a:t>
            </a:r>
            <a:r>
              <a:rPr lang="nl-NL" sz="1800" b="0" i="0" u="none" strike="noStrike" baseline="0" dirty="0">
                <a:latin typeface="ScalaSansPro"/>
              </a:rPr>
              <a:t>Schuurman &amp; Hof Amsterdam 2 juni 2020, ECLI:NL: GHAMS:2020:1410, Verstappen)</a:t>
            </a:r>
          </a:p>
          <a:p>
            <a:pPr algn="l"/>
            <a:r>
              <a:rPr lang="nl-NL" sz="1800" dirty="0">
                <a:latin typeface="ScalaSansPro"/>
              </a:rPr>
              <a:t>Collagefoto’s</a:t>
            </a:r>
          </a:p>
          <a:p>
            <a:pPr algn="l"/>
            <a:r>
              <a:rPr lang="nl-NL" sz="1800" dirty="0">
                <a:latin typeface="ScalaSansPro"/>
              </a:rPr>
              <a:t>Portretrecht nabestaanden</a:t>
            </a:r>
          </a:p>
          <a:p>
            <a:pPr algn="l"/>
            <a:r>
              <a:rPr lang="nl-NL" sz="1800" dirty="0">
                <a:latin typeface="ScalaSansPro"/>
              </a:rPr>
              <a:t>Audiofragmenten</a:t>
            </a:r>
          </a:p>
          <a:p>
            <a:pPr algn="l"/>
            <a:r>
              <a:rPr lang="nl-NL" sz="1800" dirty="0">
                <a:latin typeface="ScalaSansPro"/>
              </a:rPr>
              <a:t>Morele rechten</a:t>
            </a:r>
          </a:p>
          <a:p>
            <a:pPr algn="l"/>
            <a:r>
              <a:rPr lang="nl-NL" sz="1800" dirty="0">
                <a:latin typeface="ScalaSansPro"/>
              </a:rPr>
              <a:t>Privékopie-exceptie</a:t>
            </a:r>
          </a:p>
        </p:txBody>
      </p:sp>
    </p:spTree>
    <p:extLst>
      <p:ext uri="{BB962C8B-B14F-4D97-AF65-F5344CB8AC3E}">
        <p14:creationId xmlns:p14="http://schemas.microsoft.com/office/powerpoint/2010/main" val="6258863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78ABD7-3369-DAC9-9E13-8B28CE3064C7}"/>
              </a:ext>
            </a:extLst>
          </p:cNvPr>
          <p:cNvSpPr>
            <a:spLocks noGrp="1"/>
          </p:cNvSpPr>
          <p:nvPr>
            <p:ph type="title"/>
          </p:nvPr>
        </p:nvSpPr>
        <p:spPr/>
        <p:txBody>
          <a:bodyPr/>
          <a:lstStyle/>
          <a:p>
            <a:r>
              <a:rPr lang="nl-NL" dirty="0"/>
              <a:t>Bewijsrecht</a:t>
            </a:r>
          </a:p>
        </p:txBody>
      </p:sp>
      <p:sp>
        <p:nvSpPr>
          <p:cNvPr id="3" name="Tijdelijke aanduiding voor inhoud 2">
            <a:extLst>
              <a:ext uri="{FF2B5EF4-FFF2-40B4-BE49-F238E27FC236}">
                <a16:creationId xmlns:a16="http://schemas.microsoft.com/office/drawing/2014/main" id="{7A71087D-D38B-3B9C-179F-207373751084}"/>
              </a:ext>
            </a:extLst>
          </p:cNvPr>
          <p:cNvSpPr>
            <a:spLocks noGrp="1"/>
          </p:cNvSpPr>
          <p:nvPr>
            <p:ph idx="1"/>
          </p:nvPr>
        </p:nvSpPr>
        <p:spPr/>
        <p:txBody>
          <a:bodyPr/>
          <a:lstStyle/>
          <a:p>
            <a:r>
              <a:rPr lang="nl-NL" dirty="0"/>
              <a:t>Controle authenticiteit gebeurt niet standaard, maar slechts bij contra-indicaties/stelling van een van de partijen</a:t>
            </a:r>
          </a:p>
          <a:p>
            <a:r>
              <a:rPr lang="nl-NL" dirty="0"/>
              <a:t>Geen helder kader voor wie wat precies moet bewijzen, welke standaarden daarvoor gelden, welke mate van zekerheid geldt</a:t>
            </a:r>
          </a:p>
          <a:p>
            <a:r>
              <a:rPr lang="nl-NL" dirty="0"/>
              <a:t>Hoe moet een AI-detectie die aangeeft dat de kans dat een bewijsstuk authentiek is 67% is worden beoordeeld? </a:t>
            </a:r>
          </a:p>
          <a:p>
            <a:pPr lvl="1"/>
            <a:r>
              <a:rPr lang="nl-NL" dirty="0"/>
              <a:t>Meer nadruk op ondersteunend bewijs?</a:t>
            </a:r>
          </a:p>
          <a:p>
            <a:pPr lvl="1"/>
            <a:r>
              <a:rPr lang="nl-NL" dirty="0"/>
              <a:t>Andere standaarden voor administratief, civiel en strafrecht?</a:t>
            </a:r>
          </a:p>
          <a:p>
            <a:pPr lvl="1"/>
            <a:r>
              <a:rPr lang="nl-NL" dirty="0"/>
              <a:t>Nog grotere rol voor getuigen/deskundigen in de </a:t>
            </a:r>
            <a:r>
              <a:rPr lang="nl-NL" dirty="0" err="1"/>
              <a:t>rechtzaal</a:t>
            </a:r>
            <a:r>
              <a:rPr lang="nl-NL" dirty="0"/>
              <a:t>?</a:t>
            </a:r>
          </a:p>
          <a:p>
            <a:r>
              <a:rPr lang="nl-NL" dirty="0"/>
              <a:t>Sancties voor het indienen van niet-authentiek bewijs laag tot non-existent</a:t>
            </a:r>
          </a:p>
        </p:txBody>
      </p:sp>
    </p:spTree>
    <p:extLst>
      <p:ext uri="{BB962C8B-B14F-4D97-AF65-F5344CB8AC3E}">
        <p14:creationId xmlns:p14="http://schemas.microsoft.com/office/powerpoint/2010/main" val="4298525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923D1C-B32D-AB5A-3A56-AFFF85E789A6}"/>
              </a:ext>
            </a:extLst>
          </p:cNvPr>
          <p:cNvSpPr>
            <a:spLocks noGrp="1"/>
          </p:cNvSpPr>
          <p:nvPr>
            <p:ph type="title"/>
          </p:nvPr>
        </p:nvSpPr>
        <p:spPr/>
        <p:txBody>
          <a:bodyPr/>
          <a:lstStyle/>
          <a:p>
            <a:r>
              <a:rPr lang="nl-NL" dirty="0"/>
              <a:t>Toezicht en handhaving</a:t>
            </a:r>
          </a:p>
        </p:txBody>
      </p:sp>
      <p:sp>
        <p:nvSpPr>
          <p:cNvPr id="3" name="Tijdelijke aanduiding voor inhoud 2">
            <a:extLst>
              <a:ext uri="{FF2B5EF4-FFF2-40B4-BE49-F238E27FC236}">
                <a16:creationId xmlns:a16="http://schemas.microsoft.com/office/drawing/2014/main" id="{5102A4C8-8C69-D855-6197-BDAF9E814B8D}"/>
              </a:ext>
            </a:extLst>
          </p:cNvPr>
          <p:cNvSpPr>
            <a:spLocks noGrp="1"/>
          </p:cNvSpPr>
          <p:nvPr>
            <p:ph idx="1"/>
          </p:nvPr>
        </p:nvSpPr>
        <p:spPr/>
        <p:txBody>
          <a:bodyPr>
            <a:normAutofit lnSpcReduction="10000"/>
          </a:bodyPr>
          <a:lstStyle/>
          <a:p>
            <a:r>
              <a:rPr lang="nl-NL" sz="2000" b="1" dirty="0">
                <a:effectLst/>
                <a:latin typeface="Times New Roman" panose="02020603050405020304" pitchFamily="18" charset="0"/>
                <a:ea typeface="Calibri" panose="020F0502020204030204" pitchFamily="34" charset="0"/>
                <a:cs typeface="Times New Roman" panose="02020603050405020304" pitchFamily="18" charset="0"/>
              </a:rPr>
              <a:t>Het belangrijkste probleem ten aanzien van </a:t>
            </a:r>
            <a:r>
              <a:rPr lang="nl-NL" sz="2000" b="1" dirty="0" err="1">
                <a:effectLst/>
                <a:latin typeface="Times New Roman" panose="02020603050405020304" pitchFamily="18" charset="0"/>
                <a:ea typeface="Calibri" panose="020F0502020204030204" pitchFamily="34" charset="0"/>
                <a:cs typeface="Times New Roman" panose="02020603050405020304" pitchFamily="18" charset="0"/>
              </a:rPr>
              <a:t>deepfakes</a:t>
            </a:r>
            <a:r>
              <a:rPr lang="nl-NL" sz="2000" b="1" dirty="0">
                <a:effectLst/>
                <a:latin typeface="Times New Roman" panose="02020603050405020304" pitchFamily="18" charset="0"/>
                <a:ea typeface="Calibri" panose="020F0502020204030204" pitchFamily="34" charset="0"/>
                <a:cs typeface="Times New Roman" panose="02020603050405020304" pitchFamily="18" charset="0"/>
              </a:rPr>
              <a:t> in horizontale verhoudingen en meer in het algemeen van </a:t>
            </a:r>
            <a:r>
              <a:rPr lang="nl-NL" sz="2000" b="1" dirty="0" err="1">
                <a:effectLst/>
                <a:latin typeface="Times New Roman" panose="02020603050405020304" pitchFamily="18" charset="0"/>
                <a:ea typeface="Calibri" panose="020F0502020204030204" pitchFamily="34" charset="0"/>
                <a:cs typeface="Times New Roman" panose="02020603050405020304" pitchFamily="18" charset="0"/>
              </a:rPr>
              <a:t>privacyschendingen</a:t>
            </a:r>
            <a:r>
              <a:rPr lang="nl-NL" sz="2000" b="1" dirty="0">
                <a:effectLst/>
                <a:latin typeface="Times New Roman" panose="02020603050405020304" pitchFamily="18" charset="0"/>
                <a:ea typeface="Calibri" panose="020F0502020204030204" pitchFamily="34" charset="0"/>
                <a:cs typeface="Times New Roman" panose="02020603050405020304" pitchFamily="18" charset="0"/>
              </a:rPr>
              <a:t> in horizontale verhoudingen is het toezicht op en de naleving van het vigerende recht. </a:t>
            </a:r>
          </a:p>
          <a:p>
            <a:r>
              <a:rPr lang="nl-NL" sz="2000" dirty="0">
                <a:effectLst/>
                <a:latin typeface="Times New Roman" panose="02020603050405020304" pitchFamily="18" charset="0"/>
                <a:ea typeface="Calibri" panose="020F0502020204030204" pitchFamily="34" charset="0"/>
                <a:cs typeface="Times New Roman" panose="02020603050405020304" pitchFamily="18" charset="0"/>
              </a:rPr>
              <a:t>Het vervaardigen van pornografisch materiaal van een ander zonder diens toestemming is al verboden; het genereren van kinderporno van een fictief kind is al verboden; het plegen van fraude en misleiding middels een </a:t>
            </a:r>
            <a:r>
              <a:rPr lang="nl-NL" sz="2000" dirty="0" err="1">
                <a:effectLst/>
                <a:latin typeface="Times New Roman" panose="02020603050405020304" pitchFamily="18" charset="0"/>
                <a:ea typeface="Calibri" panose="020F0502020204030204" pitchFamily="34" charset="0"/>
                <a:cs typeface="Times New Roman" panose="02020603050405020304" pitchFamily="18" charset="0"/>
              </a:rPr>
              <a:t>deepfake</a:t>
            </a: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 is al verboden; het aandragen van valselijk bewijsmateriaal in een rechtszaak is al verboden; het aanzetten tot haat of geweld tussen groepen middels een </a:t>
            </a:r>
            <a:r>
              <a:rPr lang="nl-NL" sz="2000" dirty="0" err="1">
                <a:effectLst/>
                <a:latin typeface="Times New Roman" panose="02020603050405020304" pitchFamily="18" charset="0"/>
                <a:ea typeface="Calibri" panose="020F0502020204030204" pitchFamily="34" charset="0"/>
                <a:cs typeface="Times New Roman" panose="02020603050405020304" pitchFamily="18" charset="0"/>
              </a:rPr>
              <a:t>deepfake</a:t>
            </a: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 is al verboden; het zonder toestemming exploiteren van iemands beeld of gelijkenis of creatieve werken is al verboden; het schade berokkenen aan een ander middels een fake-bericht kan al onder het onrechtmatige-</a:t>
            </a:r>
            <a:r>
              <a:rPr lang="nl-NL" sz="2000" dirty="0" err="1">
                <a:effectLst/>
                <a:latin typeface="Times New Roman" panose="02020603050405020304" pitchFamily="18" charset="0"/>
                <a:ea typeface="Calibri" panose="020F0502020204030204" pitchFamily="34" charset="0"/>
                <a:cs typeface="Times New Roman" panose="02020603050405020304" pitchFamily="18" charset="0"/>
              </a:rPr>
              <a:t>daadsregime</a:t>
            </a: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 worden aangepakt; etc. De juridische inkadering van </a:t>
            </a:r>
            <a:r>
              <a:rPr lang="nl-NL" sz="2000" dirty="0" err="1">
                <a:effectLst/>
                <a:latin typeface="Times New Roman" panose="02020603050405020304" pitchFamily="18" charset="0"/>
                <a:ea typeface="Calibri" panose="020F0502020204030204" pitchFamily="34" charset="0"/>
                <a:cs typeface="Times New Roman" panose="02020603050405020304" pitchFamily="18" charset="0"/>
              </a:rPr>
              <a:t>deepfakes</a:t>
            </a:r>
            <a:r>
              <a:rPr lang="nl-NL" sz="2000" dirty="0">
                <a:effectLst/>
                <a:latin typeface="Times New Roman" panose="02020603050405020304" pitchFamily="18" charset="0"/>
                <a:ea typeface="Calibri" panose="020F0502020204030204" pitchFamily="34" charset="0"/>
                <a:cs typeface="Times New Roman" panose="02020603050405020304" pitchFamily="18" charset="0"/>
              </a:rPr>
              <a:t> is daarom niet het primaire probleem, het probleem is de handhaving van de bestaande en eventuele aanvullende rechtsregels. </a:t>
            </a:r>
          </a:p>
          <a:p>
            <a:endParaRPr lang="nl-NL" dirty="0"/>
          </a:p>
        </p:txBody>
      </p:sp>
    </p:spTree>
    <p:extLst>
      <p:ext uri="{BB962C8B-B14F-4D97-AF65-F5344CB8AC3E}">
        <p14:creationId xmlns:p14="http://schemas.microsoft.com/office/powerpoint/2010/main" val="18354931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666F9D-4BD3-860F-76C6-28B803E7AC9C}"/>
              </a:ext>
            </a:extLst>
          </p:cNvPr>
          <p:cNvSpPr>
            <a:spLocks noGrp="1"/>
          </p:cNvSpPr>
          <p:nvPr>
            <p:ph type="title"/>
          </p:nvPr>
        </p:nvSpPr>
        <p:spPr/>
        <p:txBody>
          <a:bodyPr/>
          <a:lstStyle/>
          <a:p>
            <a:r>
              <a:rPr lang="nl-NL" dirty="0"/>
              <a:t>Toezicht en handhaving</a:t>
            </a:r>
          </a:p>
        </p:txBody>
      </p:sp>
      <p:sp>
        <p:nvSpPr>
          <p:cNvPr id="3" name="Tijdelijke aanduiding voor inhoud 2">
            <a:extLst>
              <a:ext uri="{FF2B5EF4-FFF2-40B4-BE49-F238E27FC236}">
                <a16:creationId xmlns:a16="http://schemas.microsoft.com/office/drawing/2014/main" id="{BC1213B7-9185-2BAB-BBDA-E37606A402FE}"/>
              </a:ext>
            </a:extLst>
          </p:cNvPr>
          <p:cNvSpPr>
            <a:spLocks noGrp="1"/>
          </p:cNvSpPr>
          <p:nvPr>
            <p:ph idx="1"/>
          </p:nvPr>
        </p:nvSpPr>
        <p:spPr/>
        <p:txBody>
          <a:bodyPr>
            <a:normAutofit/>
          </a:bodyPr>
          <a:lstStyle/>
          <a:p>
            <a:r>
              <a:rPr lang="nl-NL" dirty="0"/>
              <a:t>Nadruk op individuele belangen</a:t>
            </a:r>
          </a:p>
          <a:p>
            <a:r>
              <a:rPr lang="nl-NL" dirty="0"/>
              <a:t>Nadruk op ex-post regulering</a:t>
            </a:r>
          </a:p>
          <a:p>
            <a:pPr lvl="1"/>
            <a:r>
              <a:rPr lang="nl-NL" dirty="0"/>
              <a:t>Schade al ontstaan</a:t>
            </a:r>
          </a:p>
          <a:p>
            <a:pPr lvl="1"/>
            <a:r>
              <a:rPr lang="nl-NL" dirty="0"/>
              <a:t>Dader vaak lastig te achterhalen</a:t>
            </a:r>
          </a:p>
          <a:p>
            <a:pPr lvl="1"/>
            <a:r>
              <a:rPr lang="nl-NL" dirty="0"/>
              <a:t>Schadevergoeding vaak minimaal/kosten hoog</a:t>
            </a:r>
          </a:p>
          <a:p>
            <a:pPr lvl="1"/>
            <a:r>
              <a:rPr lang="nl-NL" dirty="0"/>
              <a:t>Bij professionele partijen ongelijkheid in kennis/geld/macht</a:t>
            </a:r>
          </a:p>
          <a:p>
            <a:pPr lvl="1"/>
            <a:r>
              <a:rPr lang="nl-NL" dirty="0"/>
              <a:t>Barbara Streisand effect</a:t>
            </a:r>
          </a:p>
          <a:p>
            <a:pPr lvl="1"/>
            <a:r>
              <a:rPr lang="nl-NL" dirty="0"/>
              <a:t>Grote hoeveelheid brengt met zich dat Politie/OM/AP/</a:t>
            </a:r>
            <a:r>
              <a:rPr lang="nl-NL" dirty="0" err="1"/>
              <a:t>etc</a:t>
            </a:r>
            <a:r>
              <a:rPr lang="nl-NL" dirty="0"/>
              <a:t> slechts een klein deel van de meest extreme schendingen kan adresseren</a:t>
            </a:r>
          </a:p>
          <a:p>
            <a:pPr lvl="1"/>
            <a:r>
              <a:rPr lang="nl-NL" dirty="0"/>
              <a:t>Normalisering van rechtsschendingen</a:t>
            </a:r>
          </a:p>
          <a:p>
            <a:pPr lvl="1"/>
            <a:endParaRPr lang="nl-NL" dirty="0"/>
          </a:p>
        </p:txBody>
      </p:sp>
    </p:spTree>
    <p:extLst>
      <p:ext uri="{BB962C8B-B14F-4D97-AF65-F5344CB8AC3E}">
        <p14:creationId xmlns:p14="http://schemas.microsoft.com/office/powerpoint/2010/main" val="11973192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F38B19-BA70-F2D6-2828-0CEB1486C9DC}"/>
              </a:ext>
            </a:extLst>
          </p:cNvPr>
          <p:cNvSpPr>
            <a:spLocks noGrp="1"/>
          </p:cNvSpPr>
          <p:nvPr>
            <p:ph type="title"/>
          </p:nvPr>
        </p:nvSpPr>
        <p:spPr/>
        <p:txBody>
          <a:bodyPr/>
          <a:lstStyle/>
          <a:p>
            <a:r>
              <a:rPr lang="nl-NL" dirty="0"/>
              <a:t>Oplossingsrichtingen</a:t>
            </a:r>
          </a:p>
        </p:txBody>
      </p:sp>
    </p:spTree>
    <p:extLst>
      <p:ext uri="{BB962C8B-B14F-4D97-AF65-F5344CB8AC3E}">
        <p14:creationId xmlns:p14="http://schemas.microsoft.com/office/powerpoint/2010/main" val="24338593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Afbeelding 16">
            <a:extLst>
              <a:ext uri="{FF2B5EF4-FFF2-40B4-BE49-F238E27FC236}">
                <a16:creationId xmlns:a16="http://schemas.microsoft.com/office/drawing/2014/main" id="{6767D6B0-0C1A-D7A5-7A5E-7DFF433A88FB}"/>
              </a:ext>
            </a:extLst>
          </p:cNvPr>
          <p:cNvPicPr>
            <a:picLocks noChangeAspect="1"/>
          </p:cNvPicPr>
          <p:nvPr/>
        </p:nvPicPr>
        <p:blipFill>
          <a:blip r:embed="rId2"/>
          <a:stretch>
            <a:fillRect/>
          </a:stretch>
        </p:blipFill>
        <p:spPr>
          <a:xfrm>
            <a:off x="772895" y="220246"/>
            <a:ext cx="2296012" cy="6554071"/>
          </a:xfrm>
          <a:prstGeom prst="rect">
            <a:avLst/>
          </a:prstGeom>
        </p:spPr>
      </p:pic>
      <p:pic>
        <p:nvPicPr>
          <p:cNvPr id="19" name="Afbeelding 18">
            <a:extLst>
              <a:ext uri="{FF2B5EF4-FFF2-40B4-BE49-F238E27FC236}">
                <a16:creationId xmlns:a16="http://schemas.microsoft.com/office/drawing/2014/main" id="{39F66156-B039-29A8-8828-D33172501597}"/>
              </a:ext>
            </a:extLst>
          </p:cNvPr>
          <p:cNvPicPr>
            <a:picLocks noChangeAspect="1"/>
          </p:cNvPicPr>
          <p:nvPr/>
        </p:nvPicPr>
        <p:blipFill>
          <a:blip r:embed="rId3"/>
          <a:stretch>
            <a:fillRect/>
          </a:stretch>
        </p:blipFill>
        <p:spPr>
          <a:xfrm>
            <a:off x="3068907" y="392854"/>
            <a:ext cx="2604147" cy="6316134"/>
          </a:xfrm>
          <a:prstGeom prst="rect">
            <a:avLst/>
          </a:prstGeom>
        </p:spPr>
      </p:pic>
      <p:pic>
        <p:nvPicPr>
          <p:cNvPr id="21" name="Afbeelding 20">
            <a:extLst>
              <a:ext uri="{FF2B5EF4-FFF2-40B4-BE49-F238E27FC236}">
                <a16:creationId xmlns:a16="http://schemas.microsoft.com/office/drawing/2014/main" id="{A763758F-71B1-79DB-D7B2-FD6D466FB3CF}"/>
              </a:ext>
            </a:extLst>
          </p:cNvPr>
          <p:cNvPicPr>
            <a:picLocks noChangeAspect="1"/>
          </p:cNvPicPr>
          <p:nvPr/>
        </p:nvPicPr>
        <p:blipFill>
          <a:blip r:embed="rId4"/>
          <a:stretch>
            <a:fillRect/>
          </a:stretch>
        </p:blipFill>
        <p:spPr>
          <a:xfrm>
            <a:off x="5435371" y="285578"/>
            <a:ext cx="2283878" cy="6423410"/>
          </a:xfrm>
          <a:prstGeom prst="rect">
            <a:avLst/>
          </a:prstGeom>
        </p:spPr>
      </p:pic>
      <p:pic>
        <p:nvPicPr>
          <p:cNvPr id="23" name="Afbeelding 22">
            <a:extLst>
              <a:ext uri="{FF2B5EF4-FFF2-40B4-BE49-F238E27FC236}">
                <a16:creationId xmlns:a16="http://schemas.microsoft.com/office/drawing/2014/main" id="{4FED0F47-0522-A28B-FD89-BFDB06255CB8}"/>
              </a:ext>
            </a:extLst>
          </p:cNvPr>
          <p:cNvPicPr>
            <a:picLocks noChangeAspect="1"/>
          </p:cNvPicPr>
          <p:nvPr/>
        </p:nvPicPr>
        <p:blipFill>
          <a:blip r:embed="rId5"/>
          <a:stretch>
            <a:fillRect/>
          </a:stretch>
        </p:blipFill>
        <p:spPr>
          <a:xfrm>
            <a:off x="7719249" y="285578"/>
            <a:ext cx="2747983" cy="6423409"/>
          </a:xfrm>
          <a:prstGeom prst="rect">
            <a:avLst/>
          </a:prstGeom>
        </p:spPr>
      </p:pic>
      <p:pic>
        <p:nvPicPr>
          <p:cNvPr id="7" name="Afbeelding 6">
            <a:extLst>
              <a:ext uri="{FF2B5EF4-FFF2-40B4-BE49-F238E27FC236}">
                <a16:creationId xmlns:a16="http://schemas.microsoft.com/office/drawing/2014/main" id="{3C4D726E-1D95-748E-ED11-FF5A1E6FF73A}"/>
              </a:ext>
            </a:extLst>
          </p:cNvPr>
          <p:cNvPicPr>
            <a:picLocks noChangeAspect="1"/>
          </p:cNvPicPr>
          <p:nvPr/>
        </p:nvPicPr>
        <p:blipFill>
          <a:blip r:embed="rId6"/>
          <a:stretch>
            <a:fillRect/>
          </a:stretch>
        </p:blipFill>
        <p:spPr>
          <a:xfrm>
            <a:off x="4092004" y="2869064"/>
            <a:ext cx="2604147" cy="661538"/>
          </a:xfrm>
          <a:prstGeom prst="rect">
            <a:avLst/>
          </a:prstGeom>
        </p:spPr>
      </p:pic>
    </p:spTree>
    <p:extLst>
      <p:ext uri="{BB962C8B-B14F-4D97-AF65-F5344CB8AC3E}">
        <p14:creationId xmlns:p14="http://schemas.microsoft.com/office/powerpoint/2010/main" val="3798208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DCF956-A903-7AB2-BEF4-6066140A91C3}"/>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71BEBF22-612C-078E-694E-A0E999E3ABAA}"/>
              </a:ext>
            </a:extLst>
          </p:cNvPr>
          <p:cNvSpPr>
            <a:spLocks noGrp="1"/>
          </p:cNvSpPr>
          <p:nvPr>
            <p:ph idx="1"/>
          </p:nvPr>
        </p:nvSpPr>
        <p:spPr/>
        <p:txBody>
          <a:bodyPr/>
          <a:lstStyle/>
          <a:p>
            <a:endParaRPr lang="nl-NL"/>
          </a:p>
        </p:txBody>
      </p:sp>
      <p:pic>
        <p:nvPicPr>
          <p:cNvPr id="2050" name="Picture 2" descr="Deep fake: wat een door SP.A gemanipuleerd filmpje met Trump en  pornovideo's gemeen hebben | VRT NWS: nieuws">
            <a:extLst>
              <a:ext uri="{FF2B5EF4-FFF2-40B4-BE49-F238E27FC236}">
                <a16:creationId xmlns:a16="http://schemas.microsoft.com/office/drawing/2014/main" id="{73460BD6-7C91-B431-6825-2DFEF02F58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28625"/>
            <a:ext cx="11430000" cy="60007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e Correspondent publiceert 'deepfake' van Mark Rutte voor klimaattop  Glasgow">
            <a:extLst>
              <a:ext uri="{FF2B5EF4-FFF2-40B4-BE49-F238E27FC236}">
                <a16:creationId xmlns:a16="http://schemas.microsoft.com/office/drawing/2014/main" id="{F49D28ED-7D85-15AF-E1AE-AADC20A459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12192000" cy="6846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1551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579F3F2-51D9-C6FB-8756-CB91D1BB91A7}"/>
              </a:ext>
            </a:extLst>
          </p:cNvPr>
          <p:cNvSpPr>
            <a:spLocks noGrp="1"/>
          </p:cNvSpPr>
          <p:nvPr>
            <p:ph idx="1"/>
          </p:nvPr>
        </p:nvSpPr>
        <p:spPr/>
        <p:txBody>
          <a:bodyPr/>
          <a:lstStyle/>
          <a:p>
            <a:r>
              <a:rPr lang="nl-NL" dirty="0"/>
              <a:t>Zorgplicht advocaat/OvJ/professionele partij</a:t>
            </a:r>
          </a:p>
          <a:p>
            <a:r>
              <a:rPr lang="nl-NL" dirty="0"/>
              <a:t>Grotere rol politie/justitie toetsing</a:t>
            </a:r>
          </a:p>
          <a:p>
            <a:r>
              <a:rPr lang="nl-NL" dirty="0"/>
              <a:t>Grotere rol NFI</a:t>
            </a:r>
          </a:p>
          <a:p>
            <a:r>
              <a:rPr lang="nl-NL" dirty="0"/>
              <a:t>Toelaatbaarheid van brontypen</a:t>
            </a:r>
          </a:p>
          <a:p>
            <a:r>
              <a:rPr lang="nl-NL" dirty="0"/>
              <a:t>Betere sanctionering</a:t>
            </a:r>
          </a:p>
          <a:p>
            <a:r>
              <a:rPr lang="nl-NL" dirty="0"/>
              <a:t>Grotere nadruk op ondersteunend bewijs</a:t>
            </a:r>
          </a:p>
        </p:txBody>
      </p:sp>
      <p:pic>
        <p:nvPicPr>
          <p:cNvPr id="4" name="Afbeelding 3">
            <a:extLst>
              <a:ext uri="{FF2B5EF4-FFF2-40B4-BE49-F238E27FC236}">
                <a16:creationId xmlns:a16="http://schemas.microsoft.com/office/drawing/2014/main" id="{51D3131C-E64D-09AB-5B83-8ED8219385F4}"/>
              </a:ext>
            </a:extLst>
          </p:cNvPr>
          <p:cNvPicPr>
            <a:picLocks noChangeAspect="1"/>
          </p:cNvPicPr>
          <p:nvPr/>
        </p:nvPicPr>
        <p:blipFill>
          <a:blip r:embed="rId2"/>
          <a:stretch>
            <a:fillRect/>
          </a:stretch>
        </p:blipFill>
        <p:spPr>
          <a:xfrm>
            <a:off x="8224200" y="1168941"/>
            <a:ext cx="2991064" cy="4953952"/>
          </a:xfrm>
          <a:prstGeom prst="rect">
            <a:avLst/>
          </a:prstGeom>
        </p:spPr>
      </p:pic>
    </p:spTree>
    <p:extLst>
      <p:ext uri="{BB962C8B-B14F-4D97-AF65-F5344CB8AC3E}">
        <p14:creationId xmlns:p14="http://schemas.microsoft.com/office/powerpoint/2010/main" val="9759198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4A784042-146D-0C2E-1082-2D19813ED399}"/>
              </a:ext>
            </a:extLst>
          </p:cNvPr>
          <p:cNvPicPr>
            <a:picLocks noChangeAspect="1"/>
          </p:cNvPicPr>
          <p:nvPr/>
        </p:nvPicPr>
        <p:blipFill>
          <a:blip r:embed="rId2"/>
          <a:stretch>
            <a:fillRect/>
          </a:stretch>
        </p:blipFill>
        <p:spPr>
          <a:xfrm>
            <a:off x="843080" y="508099"/>
            <a:ext cx="3622339" cy="889697"/>
          </a:xfrm>
          <a:prstGeom prst="rect">
            <a:avLst/>
          </a:prstGeom>
        </p:spPr>
      </p:pic>
      <p:pic>
        <p:nvPicPr>
          <p:cNvPr id="7" name="Afbeelding 6">
            <a:extLst>
              <a:ext uri="{FF2B5EF4-FFF2-40B4-BE49-F238E27FC236}">
                <a16:creationId xmlns:a16="http://schemas.microsoft.com/office/drawing/2014/main" id="{406C8418-C1D9-3A09-1BBC-E192AAFD5BE8}"/>
              </a:ext>
            </a:extLst>
          </p:cNvPr>
          <p:cNvPicPr>
            <a:picLocks noChangeAspect="1"/>
          </p:cNvPicPr>
          <p:nvPr/>
        </p:nvPicPr>
        <p:blipFill>
          <a:blip r:embed="rId3"/>
          <a:stretch>
            <a:fillRect/>
          </a:stretch>
        </p:blipFill>
        <p:spPr>
          <a:xfrm>
            <a:off x="775346" y="1397797"/>
            <a:ext cx="3288653" cy="4500261"/>
          </a:xfrm>
          <a:prstGeom prst="rect">
            <a:avLst/>
          </a:prstGeom>
        </p:spPr>
      </p:pic>
      <p:pic>
        <p:nvPicPr>
          <p:cNvPr id="9" name="Afbeelding 8">
            <a:extLst>
              <a:ext uri="{FF2B5EF4-FFF2-40B4-BE49-F238E27FC236}">
                <a16:creationId xmlns:a16="http://schemas.microsoft.com/office/drawing/2014/main" id="{3AAE365B-F23A-D3C1-2A9D-A162C42CD32C}"/>
              </a:ext>
            </a:extLst>
          </p:cNvPr>
          <p:cNvPicPr>
            <a:picLocks noChangeAspect="1"/>
          </p:cNvPicPr>
          <p:nvPr/>
        </p:nvPicPr>
        <p:blipFill>
          <a:blip r:embed="rId4"/>
          <a:stretch>
            <a:fillRect/>
          </a:stretch>
        </p:blipFill>
        <p:spPr>
          <a:xfrm>
            <a:off x="4063999" y="1397797"/>
            <a:ext cx="3061548" cy="4404584"/>
          </a:xfrm>
          <a:prstGeom prst="rect">
            <a:avLst/>
          </a:prstGeom>
        </p:spPr>
      </p:pic>
      <p:pic>
        <p:nvPicPr>
          <p:cNvPr id="11" name="Afbeelding 10">
            <a:extLst>
              <a:ext uri="{FF2B5EF4-FFF2-40B4-BE49-F238E27FC236}">
                <a16:creationId xmlns:a16="http://schemas.microsoft.com/office/drawing/2014/main" id="{686EDD48-8630-5EB4-B31A-01F3C16C7A71}"/>
              </a:ext>
            </a:extLst>
          </p:cNvPr>
          <p:cNvPicPr>
            <a:picLocks noChangeAspect="1"/>
          </p:cNvPicPr>
          <p:nvPr/>
        </p:nvPicPr>
        <p:blipFill>
          <a:blip r:embed="rId5"/>
          <a:stretch>
            <a:fillRect/>
          </a:stretch>
        </p:blipFill>
        <p:spPr>
          <a:xfrm>
            <a:off x="7125548" y="1397798"/>
            <a:ext cx="3149600" cy="4404583"/>
          </a:xfrm>
          <a:prstGeom prst="rect">
            <a:avLst/>
          </a:prstGeom>
        </p:spPr>
      </p:pic>
    </p:spTree>
    <p:extLst>
      <p:ext uri="{BB962C8B-B14F-4D97-AF65-F5344CB8AC3E}">
        <p14:creationId xmlns:p14="http://schemas.microsoft.com/office/powerpoint/2010/main" val="26472578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D0E517-9714-C4E1-5B74-BF370ADCD145}"/>
              </a:ext>
            </a:extLst>
          </p:cNvPr>
          <p:cNvSpPr>
            <a:spLocks noGrp="1"/>
          </p:cNvSpPr>
          <p:nvPr>
            <p:ph type="title"/>
          </p:nvPr>
        </p:nvSpPr>
        <p:spPr/>
        <p:txBody>
          <a:bodyPr/>
          <a:lstStyle/>
          <a:p>
            <a:r>
              <a:rPr lang="nl-NL" dirty="0"/>
              <a:t>Lastige dilemma's</a:t>
            </a:r>
          </a:p>
        </p:txBody>
      </p:sp>
      <p:sp>
        <p:nvSpPr>
          <p:cNvPr id="3" name="Tijdelijke aanduiding voor inhoud 2">
            <a:extLst>
              <a:ext uri="{FF2B5EF4-FFF2-40B4-BE49-F238E27FC236}">
                <a16:creationId xmlns:a16="http://schemas.microsoft.com/office/drawing/2014/main" id="{C250D3F1-B67C-A87B-F04E-0453A7BA22AC}"/>
              </a:ext>
            </a:extLst>
          </p:cNvPr>
          <p:cNvSpPr>
            <a:spLocks noGrp="1"/>
          </p:cNvSpPr>
          <p:nvPr>
            <p:ph idx="1"/>
          </p:nvPr>
        </p:nvSpPr>
        <p:spPr>
          <a:xfrm>
            <a:off x="1103312" y="1591978"/>
            <a:ext cx="8946541" cy="4656422"/>
          </a:xfrm>
        </p:spPr>
        <p:txBody>
          <a:bodyPr/>
          <a:lstStyle/>
          <a:p>
            <a:r>
              <a:rPr lang="nl-NL" b="1" dirty="0"/>
              <a:t>Willen we de privésfeer verder inperken? Is de kuur niet erger dan de kwaal?</a:t>
            </a:r>
            <a:br>
              <a:rPr lang="nl-NL" b="1" dirty="0"/>
            </a:br>
            <a:endParaRPr lang="nl-NL" b="1" dirty="0"/>
          </a:p>
          <a:p>
            <a:r>
              <a:rPr lang="nl-NL" b="1" dirty="0"/>
              <a:t>Willen we de vrijheid van meningsuiting verder inperken? Moet het verspreiden van leugens als zodanig onrechtmatig zijn? Wie bepaalt er wat ‘waar’ is? </a:t>
            </a:r>
            <a:br>
              <a:rPr lang="nl-NL" b="1" dirty="0"/>
            </a:br>
            <a:endParaRPr lang="nl-NL" b="1" dirty="0"/>
          </a:p>
          <a:p>
            <a:r>
              <a:rPr lang="nl-NL" b="1" dirty="0"/>
              <a:t>Willen we dode en niet-bestaande wezens (virtueel) leven inblazen? Hebben die wezens zelfstandige rechten/zijn er morele grenzen?</a:t>
            </a:r>
            <a:br>
              <a:rPr lang="nl-NL" b="1" dirty="0"/>
            </a:br>
            <a:endParaRPr lang="nl-NL" b="1" dirty="0"/>
          </a:p>
          <a:p>
            <a:r>
              <a:rPr lang="nl-NL" b="1" dirty="0"/>
              <a:t>Op wie zou een controle-/ handhavingsplicht moeten rusten bij een mogelijk ex ante verbod?</a:t>
            </a:r>
          </a:p>
        </p:txBody>
      </p:sp>
    </p:spTree>
    <p:extLst>
      <p:ext uri="{BB962C8B-B14F-4D97-AF65-F5344CB8AC3E}">
        <p14:creationId xmlns:p14="http://schemas.microsoft.com/office/powerpoint/2010/main" val="14486775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C72DBD-7FC0-42C8-AA56-D5F74A60CE76}"/>
              </a:ext>
            </a:extLst>
          </p:cNvPr>
          <p:cNvSpPr>
            <a:spLocks noGrp="1"/>
          </p:cNvSpPr>
          <p:nvPr>
            <p:ph type="title"/>
          </p:nvPr>
        </p:nvSpPr>
        <p:spPr/>
        <p:txBody>
          <a:bodyPr/>
          <a:lstStyle/>
          <a:p>
            <a:endParaRPr lang="nl-NL"/>
          </a:p>
        </p:txBody>
      </p:sp>
      <p:pic>
        <p:nvPicPr>
          <p:cNvPr id="2050" name="Picture 2" descr="Afbeeldingsresultaat voor question">
            <a:extLst>
              <a:ext uri="{FF2B5EF4-FFF2-40B4-BE49-F238E27FC236}">
                <a16:creationId xmlns:a16="http://schemas.microsoft.com/office/drawing/2014/main" id="{EDDD7249-6FC9-41AC-9138-68BBB588DBF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79007" y="2052638"/>
            <a:ext cx="4195762" cy="419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2714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31C600-A8EF-7A89-D2E0-9C62519A2842}"/>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5F351766-9AFD-FBE8-F2E4-26309F732C85}"/>
              </a:ext>
            </a:extLst>
          </p:cNvPr>
          <p:cNvSpPr>
            <a:spLocks noGrp="1"/>
          </p:cNvSpPr>
          <p:nvPr>
            <p:ph idx="1"/>
          </p:nvPr>
        </p:nvSpPr>
        <p:spPr/>
        <p:txBody>
          <a:bodyPr/>
          <a:lstStyle/>
          <a:p>
            <a:endParaRPr lang="nl-NL"/>
          </a:p>
        </p:txBody>
      </p:sp>
      <p:pic>
        <p:nvPicPr>
          <p:cNvPr id="2052" name="Picture 4" descr="Il vero Matteo Renzi parla del deepfake, ma copia la nostra idea già andata  in onda - Striscia la Notizia">
            <a:extLst>
              <a:ext uri="{FF2B5EF4-FFF2-40B4-BE49-F238E27FC236}">
                <a16:creationId xmlns:a16="http://schemas.microsoft.com/office/drawing/2014/main" id="{A44602F6-E712-5DE6-22B1-13871D4C64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7642"/>
            <a:ext cx="13593323" cy="6895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964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E90D84-0AD9-2B08-A4A4-9A79C68395F7}"/>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F02A1550-7044-9C3F-6C49-7ADEF60514E1}"/>
              </a:ext>
            </a:extLst>
          </p:cNvPr>
          <p:cNvSpPr>
            <a:spLocks noGrp="1"/>
          </p:cNvSpPr>
          <p:nvPr>
            <p:ph idx="1"/>
          </p:nvPr>
        </p:nvSpPr>
        <p:spPr/>
        <p:txBody>
          <a:bodyPr/>
          <a:lstStyle/>
          <a:p>
            <a:endParaRPr lang="nl-NL"/>
          </a:p>
        </p:txBody>
      </p:sp>
      <p:pic>
        <p:nvPicPr>
          <p:cNvPr id="3074" name="Picture 2" descr="It's Getting Harder to Spot a Deep Fake Video - YouTube">
            <a:extLst>
              <a:ext uri="{FF2B5EF4-FFF2-40B4-BE49-F238E27FC236}">
                <a16:creationId xmlns:a16="http://schemas.microsoft.com/office/drawing/2014/main" id="{BD6473C2-1B5C-F12E-CDF2-8982AE85EE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521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B9F09D-18C3-9AFF-DCA0-B78718E1A2A8}"/>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DCF7FE28-B271-9EDB-89D1-06033891A858}"/>
              </a:ext>
            </a:extLst>
          </p:cNvPr>
          <p:cNvSpPr>
            <a:spLocks noGrp="1"/>
          </p:cNvSpPr>
          <p:nvPr>
            <p:ph idx="1"/>
          </p:nvPr>
        </p:nvSpPr>
        <p:spPr/>
        <p:txBody>
          <a:bodyPr/>
          <a:lstStyle/>
          <a:p>
            <a:endParaRPr lang="nl-NL"/>
          </a:p>
        </p:txBody>
      </p:sp>
      <p:sp>
        <p:nvSpPr>
          <p:cNvPr id="4" name="AutoShape 2" descr="xXx Vector Logo - Download Free SVG Icon | Worldvectorlogo">
            <a:extLst>
              <a:ext uri="{FF2B5EF4-FFF2-40B4-BE49-F238E27FC236}">
                <a16:creationId xmlns:a16="http://schemas.microsoft.com/office/drawing/2014/main" id="{2FD59A66-DFCF-54AB-5A94-30A6086C372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4102" name="Picture 6" descr="Xxx Neon afbeelding en foto (gratis proefversie) | Bigstock">
            <a:extLst>
              <a:ext uri="{FF2B5EF4-FFF2-40B4-BE49-F238E27FC236}">
                <a16:creationId xmlns:a16="http://schemas.microsoft.com/office/drawing/2014/main" id="{49261EDD-F7D8-F1E5-45A8-D0E37A9BAF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49" y="65987"/>
            <a:ext cx="13835079" cy="802464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DF76E400-7C46-1EE5-1ECE-BE4B55FEDC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12684425" cy="7321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106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5AF932-87E4-BFCC-5899-7C96CFFA965A}"/>
              </a:ext>
            </a:extLst>
          </p:cNvPr>
          <p:cNvSpPr>
            <a:spLocks noGrp="1"/>
          </p:cNvSpPr>
          <p:nvPr>
            <p:ph type="title"/>
          </p:nvPr>
        </p:nvSpPr>
        <p:spPr/>
        <p:txBody>
          <a:bodyPr/>
          <a:lstStyle/>
          <a:p>
            <a:r>
              <a:rPr lang="nl-NL" dirty="0"/>
              <a:t>Kort debat</a:t>
            </a:r>
          </a:p>
        </p:txBody>
      </p:sp>
      <p:sp>
        <p:nvSpPr>
          <p:cNvPr id="3" name="Tijdelijke aanduiding voor inhoud 2">
            <a:extLst>
              <a:ext uri="{FF2B5EF4-FFF2-40B4-BE49-F238E27FC236}">
                <a16:creationId xmlns:a16="http://schemas.microsoft.com/office/drawing/2014/main" id="{7021B38A-5658-5853-1AE6-A8CC8167CFD4}"/>
              </a:ext>
            </a:extLst>
          </p:cNvPr>
          <p:cNvSpPr>
            <a:spLocks noGrp="1"/>
          </p:cNvSpPr>
          <p:nvPr>
            <p:ph idx="1"/>
          </p:nvPr>
        </p:nvSpPr>
        <p:spPr/>
        <p:txBody>
          <a:bodyPr/>
          <a:lstStyle/>
          <a:p>
            <a:endParaRPr lang="nl-NL"/>
          </a:p>
        </p:txBody>
      </p:sp>
      <p:pic>
        <p:nvPicPr>
          <p:cNvPr id="1026" name="Picture 2" descr="Deepfake van politie roept vraag op over 'digitale onsterfelijkheid' | NOS">
            <a:extLst>
              <a:ext uri="{FF2B5EF4-FFF2-40B4-BE49-F238E27FC236}">
                <a16:creationId xmlns:a16="http://schemas.microsoft.com/office/drawing/2014/main" id="{AB91E76B-53CB-D2DD-82AE-3F60535DA2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525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F034DF-7B1A-12CE-2293-56097A93ACC8}"/>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457C51A2-750E-7E07-7F8E-F06E08E6B976}"/>
              </a:ext>
            </a:extLst>
          </p:cNvPr>
          <p:cNvSpPr>
            <a:spLocks noGrp="1"/>
          </p:cNvSpPr>
          <p:nvPr>
            <p:ph idx="1"/>
          </p:nvPr>
        </p:nvSpPr>
        <p:spPr/>
        <p:txBody>
          <a:bodyPr/>
          <a:lstStyle/>
          <a:p>
            <a:endParaRPr lang="nl-NL"/>
          </a:p>
        </p:txBody>
      </p:sp>
      <p:pic>
        <p:nvPicPr>
          <p:cNvPr id="5122" name="Picture 2" descr="Abraham Lincoln">
            <a:extLst>
              <a:ext uri="{FF2B5EF4-FFF2-40B4-BE49-F238E27FC236}">
                <a16:creationId xmlns:a16="http://schemas.microsoft.com/office/drawing/2014/main" id="{310CC4CC-080E-82BC-3A3C-4C71583EB1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006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81</TotalTime>
  <Words>4926</Words>
  <Application>Microsoft Office PowerPoint</Application>
  <PresentationFormat>Breedbeeld</PresentationFormat>
  <Paragraphs>209</Paragraphs>
  <Slides>43</Slides>
  <Notes>1</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43</vt:i4>
      </vt:variant>
    </vt:vector>
  </HeadingPairs>
  <TitlesOfParts>
    <vt:vector size="51" baseType="lpstr">
      <vt:lpstr>Arial</vt:lpstr>
      <vt:lpstr>Calibri</vt:lpstr>
      <vt:lpstr>Century Gothic</vt:lpstr>
      <vt:lpstr>ScalaSansPro</vt:lpstr>
      <vt:lpstr>ScalaSansPro-Ita</vt:lpstr>
      <vt:lpstr>Times New Roman</vt:lpstr>
      <vt:lpstr>Wingdings 3</vt:lpstr>
      <vt:lpstr>Ion</vt:lpstr>
      <vt:lpstr>Deepfakes: juridische vragen en oplossingsrichtingen</vt:lpstr>
      <vt:lpstr>PowerPoint-presentatie</vt:lpstr>
      <vt:lpstr>Deepfakes</vt:lpstr>
      <vt:lpstr>PowerPoint-presentatie</vt:lpstr>
      <vt:lpstr>PowerPoint-presentatie</vt:lpstr>
      <vt:lpstr>PowerPoint-presentatie</vt:lpstr>
      <vt:lpstr>PowerPoint-presentatie</vt:lpstr>
      <vt:lpstr>Kort debat</vt:lpstr>
      <vt:lpstr>PowerPoint-presentatie</vt:lpstr>
      <vt:lpstr>PowerPoint-presentatie</vt:lpstr>
      <vt:lpstr>Kansen</vt:lpstr>
      <vt:lpstr>Risico’s</vt:lpstr>
      <vt:lpstr>PowerPoint-presentatie</vt:lpstr>
      <vt:lpstr>PowerPoint-presentatie</vt:lpstr>
      <vt:lpstr>Onderzoeksvragen</vt:lpstr>
      <vt:lpstr>Methodologie</vt:lpstr>
      <vt:lpstr>Afbakening &amp; Definitie</vt:lpstr>
      <vt:lpstr>Inzichten interviews</vt:lpstr>
      <vt:lpstr>Inzichten literatuurstudie</vt:lpstr>
      <vt:lpstr>Inzichten literatuurstudie</vt:lpstr>
      <vt:lpstr>Inzichten landenstudies</vt:lpstr>
      <vt:lpstr>Strafrecht</vt:lpstr>
      <vt:lpstr>Strafrecht</vt:lpstr>
      <vt:lpstr>Strafrecht</vt:lpstr>
      <vt:lpstr>Strafrecht</vt:lpstr>
      <vt:lpstr>Strafrecht</vt:lpstr>
      <vt:lpstr>Gegevensbeschermingsrecht</vt:lpstr>
      <vt:lpstr>Gegevensbeschermingsrecht</vt:lpstr>
      <vt:lpstr>AI ACT</vt:lpstr>
      <vt:lpstr>Vrijheid van meningsuiting</vt:lpstr>
      <vt:lpstr>Vrijheid van meningsuiting</vt:lpstr>
      <vt:lpstr>Aansprakelijkheidsrecht</vt:lpstr>
      <vt:lpstr>Aansprakelijkheidsrecht</vt:lpstr>
      <vt:lpstr>Intellectueel eigendomsrecht</vt:lpstr>
      <vt:lpstr>Bewijsrecht</vt:lpstr>
      <vt:lpstr>Toezicht en handhaving</vt:lpstr>
      <vt:lpstr>Toezicht en handhaving</vt:lpstr>
      <vt:lpstr>Oplossingsrichtingen</vt:lpstr>
      <vt:lpstr>PowerPoint-presentatie</vt:lpstr>
      <vt:lpstr>PowerPoint-presentatie</vt:lpstr>
      <vt:lpstr>PowerPoint-presentatie</vt:lpstr>
      <vt:lpstr>Lastige dilemma's</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 Data en de Algemene Verordening Gegevensbescherming</dc:title>
  <dc:creator>Computer</dc:creator>
  <cp:lastModifiedBy>Bart Van der Sloot</cp:lastModifiedBy>
  <cp:revision>149</cp:revision>
  <dcterms:created xsi:type="dcterms:W3CDTF">2018-03-22T19:55:58Z</dcterms:created>
  <dcterms:modified xsi:type="dcterms:W3CDTF">2023-04-17T08:20:30Z</dcterms:modified>
</cp:coreProperties>
</file>