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3"/>
  </p:notesMasterIdLst>
  <p:sldIdLst>
    <p:sldId id="256" r:id="rId2"/>
    <p:sldId id="787" r:id="rId3"/>
    <p:sldId id="788" r:id="rId4"/>
    <p:sldId id="789" r:id="rId5"/>
    <p:sldId id="792" r:id="rId6"/>
    <p:sldId id="790" r:id="rId7"/>
    <p:sldId id="793" r:id="rId8"/>
    <p:sldId id="791" r:id="rId9"/>
    <p:sldId id="794" r:id="rId10"/>
    <p:sldId id="796" r:id="rId11"/>
    <p:sldId id="797" r:id="rId12"/>
    <p:sldId id="795" r:id="rId13"/>
    <p:sldId id="798" r:id="rId14"/>
    <p:sldId id="799" r:id="rId15"/>
    <p:sldId id="772" r:id="rId16"/>
    <p:sldId id="800" r:id="rId17"/>
    <p:sldId id="801" r:id="rId18"/>
    <p:sldId id="770" r:id="rId19"/>
    <p:sldId id="802" r:id="rId20"/>
    <p:sldId id="768" r:id="rId21"/>
    <p:sldId id="803" r:id="rId22"/>
    <p:sldId id="806" r:id="rId23"/>
    <p:sldId id="804" r:id="rId24"/>
    <p:sldId id="805" r:id="rId25"/>
    <p:sldId id="807" r:id="rId26"/>
    <p:sldId id="776" r:id="rId27"/>
    <p:sldId id="808" r:id="rId28"/>
    <p:sldId id="779" r:id="rId29"/>
    <p:sldId id="812" r:id="rId30"/>
    <p:sldId id="810" r:id="rId31"/>
    <p:sldId id="818" r:id="rId32"/>
    <p:sldId id="813" r:id="rId33"/>
    <p:sldId id="781" r:id="rId34"/>
    <p:sldId id="782" r:id="rId35"/>
    <p:sldId id="786" r:id="rId36"/>
    <p:sldId id="784" r:id="rId37"/>
    <p:sldId id="783" r:id="rId38"/>
    <p:sldId id="814" r:id="rId39"/>
    <p:sldId id="815" r:id="rId40"/>
    <p:sldId id="817" r:id="rId41"/>
    <p:sldId id="819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rt Van der Sloot" initials="BVdS" lastIdx="1" clrIdx="0">
    <p:extLst>
      <p:ext uri="{19B8F6BF-5375-455C-9EA6-DF929625EA0E}">
        <p15:presenceInfo xmlns:p15="http://schemas.microsoft.com/office/powerpoint/2012/main" userId="bd00a6462783241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05" autoAdjust="0"/>
    <p:restoredTop sz="96163" autoAdjust="0"/>
  </p:normalViewPr>
  <p:slideViewPr>
    <p:cSldViewPr snapToGrid="0">
      <p:cViewPr varScale="1">
        <p:scale>
          <a:sx n="104" d="100"/>
          <a:sy n="104" d="100"/>
        </p:scale>
        <p:origin x="24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NL" dirty="0"/>
              <a:t>Toegestaan?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Mag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Blad1!$A$2:$A$5</c:f>
              <c:strCache>
                <c:ptCount val="4"/>
                <c:pt idx="0">
                  <c:v>Olongren</c:v>
                </c:pt>
                <c:pt idx="1">
                  <c:v>Baudet</c:v>
                </c:pt>
                <c:pt idx="2">
                  <c:v>Hoes</c:v>
                </c:pt>
                <c:pt idx="3">
                  <c:v>Wielen/Verbaan</c:v>
                </c:pt>
              </c:strCache>
            </c:strRef>
          </c:cat>
          <c:val>
            <c:numRef>
              <c:f>Blad1!$B$2:$B$5</c:f>
              <c:numCache>
                <c:formatCode>General</c:formatCode>
                <c:ptCount val="4"/>
                <c:pt idx="0">
                  <c:v>2.5</c:v>
                </c:pt>
                <c:pt idx="1">
                  <c:v>2.5</c:v>
                </c:pt>
                <c:pt idx="2">
                  <c:v>2.5</c:v>
                </c:pt>
                <c:pt idx="3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F7-452C-806C-264E57D67D73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Mag niet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Blad1!$A$2:$A$5</c:f>
              <c:strCache>
                <c:ptCount val="4"/>
                <c:pt idx="0">
                  <c:v>Olongren</c:v>
                </c:pt>
                <c:pt idx="1">
                  <c:v>Baudet</c:v>
                </c:pt>
                <c:pt idx="2">
                  <c:v>Hoes</c:v>
                </c:pt>
                <c:pt idx="3">
                  <c:v>Wielen/Verbaan</c:v>
                </c:pt>
              </c:strCache>
            </c:strRef>
          </c:cat>
          <c:val>
            <c:numRef>
              <c:f>Blad1!$C$2:$C$5</c:f>
              <c:numCache>
                <c:formatCode>General</c:formatCode>
                <c:ptCount val="4"/>
                <c:pt idx="0">
                  <c:v>2.5</c:v>
                </c:pt>
                <c:pt idx="1">
                  <c:v>2.5</c:v>
                </c:pt>
                <c:pt idx="2">
                  <c:v>2.5</c:v>
                </c:pt>
                <c:pt idx="3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DF7-452C-806C-264E57D67D73}"/>
            </c:ext>
          </c:extLst>
        </c:ser>
        <c:ser>
          <c:idx val="2"/>
          <c:order val="2"/>
          <c:tx>
            <c:strRef>
              <c:f>Blad1!$D$1</c:f>
              <c:strCache>
                <c:ptCount val="1"/>
                <c:pt idx="0">
                  <c:v>Twijfel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Blad1!$A$2:$A$5</c:f>
              <c:strCache>
                <c:ptCount val="4"/>
                <c:pt idx="0">
                  <c:v>Olongren</c:v>
                </c:pt>
                <c:pt idx="1">
                  <c:v>Baudet</c:v>
                </c:pt>
                <c:pt idx="2">
                  <c:v>Hoes</c:v>
                </c:pt>
                <c:pt idx="3">
                  <c:v>Wielen/Verbaan</c:v>
                </c:pt>
              </c:strCache>
            </c:strRef>
          </c:cat>
          <c:val>
            <c:numRef>
              <c:f>Blad1!$D$2:$D$5</c:f>
              <c:numCache>
                <c:formatCode>General</c:formatCode>
                <c:ptCount val="4"/>
                <c:pt idx="0">
                  <c:v>2.5</c:v>
                </c:pt>
                <c:pt idx="1">
                  <c:v>2.5</c:v>
                </c:pt>
                <c:pt idx="2">
                  <c:v>2.5</c:v>
                </c:pt>
                <c:pt idx="3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DF7-452C-806C-264E57D67D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58772607"/>
        <c:axId val="458763039"/>
      </c:barChart>
      <c:catAx>
        <c:axId val="4587726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458763039"/>
        <c:crosses val="autoZero"/>
        <c:auto val="1"/>
        <c:lblAlgn val="ctr"/>
        <c:lblOffset val="100"/>
        <c:noMultiLvlLbl val="0"/>
      </c:catAx>
      <c:valAx>
        <c:axId val="4587630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4587726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NL" dirty="0"/>
              <a:t>Toegestaan?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Mag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Blad1!$A$2:$A$5</c:f>
              <c:strCache>
                <c:ptCount val="4"/>
                <c:pt idx="0">
                  <c:v>Camera woning gebruiken door politie</c:v>
                </c:pt>
                <c:pt idx="1">
                  <c:v>Inzetten burgers bij opsporing camerabeelden</c:v>
                </c:pt>
                <c:pt idx="2">
                  <c:v>Apps om burgers te laten rechercheren, verhoren, etc.</c:v>
                </c:pt>
                <c:pt idx="3">
                  <c:v>Pedojagen</c:v>
                </c:pt>
              </c:strCache>
            </c:strRef>
          </c:cat>
          <c:val>
            <c:numRef>
              <c:f>Blad1!$B$2:$B$5</c:f>
              <c:numCache>
                <c:formatCode>General</c:formatCode>
                <c:ptCount val="4"/>
                <c:pt idx="0">
                  <c:v>2.5</c:v>
                </c:pt>
                <c:pt idx="1">
                  <c:v>2.5</c:v>
                </c:pt>
                <c:pt idx="2">
                  <c:v>2.5</c:v>
                </c:pt>
                <c:pt idx="3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F7-452C-806C-264E57D67D73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Mag niet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Blad1!$A$2:$A$5</c:f>
              <c:strCache>
                <c:ptCount val="4"/>
                <c:pt idx="0">
                  <c:v>Camera woning gebruiken door politie</c:v>
                </c:pt>
                <c:pt idx="1">
                  <c:v>Inzetten burgers bij opsporing camerabeelden</c:v>
                </c:pt>
                <c:pt idx="2">
                  <c:v>Apps om burgers te laten rechercheren, verhoren, etc.</c:v>
                </c:pt>
                <c:pt idx="3">
                  <c:v>Pedojagen</c:v>
                </c:pt>
              </c:strCache>
            </c:strRef>
          </c:cat>
          <c:val>
            <c:numRef>
              <c:f>Blad1!$C$2:$C$5</c:f>
              <c:numCache>
                <c:formatCode>General</c:formatCode>
                <c:ptCount val="4"/>
                <c:pt idx="0">
                  <c:v>2.5</c:v>
                </c:pt>
                <c:pt idx="1">
                  <c:v>2.5</c:v>
                </c:pt>
                <c:pt idx="2">
                  <c:v>2.5</c:v>
                </c:pt>
                <c:pt idx="3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DF7-452C-806C-264E57D67D73}"/>
            </c:ext>
          </c:extLst>
        </c:ser>
        <c:ser>
          <c:idx val="2"/>
          <c:order val="2"/>
          <c:tx>
            <c:strRef>
              <c:f>Blad1!$D$1</c:f>
              <c:strCache>
                <c:ptCount val="1"/>
                <c:pt idx="0">
                  <c:v>Twijfel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Blad1!$A$2:$A$5</c:f>
              <c:strCache>
                <c:ptCount val="4"/>
                <c:pt idx="0">
                  <c:v>Camera woning gebruiken door politie</c:v>
                </c:pt>
                <c:pt idx="1">
                  <c:v>Inzetten burgers bij opsporing camerabeelden</c:v>
                </c:pt>
                <c:pt idx="2">
                  <c:v>Apps om burgers te laten rechercheren, verhoren, etc.</c:v>
                </c:pt>
                <c:pt idx="3">
                  <c:v>Pedojagen</c:v>
                </c:pt>
              </c:strCache>
            </c:strRef>
          </c:cat>
          <c:val>
            <c:numRef>
              <c:f>Blad1!$D$2:$D$5</c:f>
              <c:numCache>
                <c:formatCode>General</c:formatCode>
                <c:ptCount val="4"/>
                <c:pt idx="0">
                  <c:v>2.5</c:v>
                </c:pt>
                <c:pt idx="1">
                  <c:v>2.5</c:v>
                </c:pt>
                <c:pt idx="2">
                  <c:v>2.5</c:v>
                </c:pt>
                <c:pt idx="3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DF7-452C-806C-264E57D67D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58772607"/>
        <c:axId val="458763039"/>
      </c:barChart>
      <c:catAx>
        <c:axId val="4587726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458763039"/>
        <c:crosses val="autoZero"/>
        <c:auto val="1"/>
        <c:lblAlgn val="ctr"/>
        <c:lblOffset val="100"/>
        <c:noMultiLvlLbl val="0"/>
      </c:catAx>
      <c:valAx>
        <c:axId val="4587630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4587726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NL" dirty="0"/>
              <a:t>Goede ontwikkeling?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Goed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Blad1!$A$2:$A$5</c:f>
              <c:strCache>
                <c:ptCount val="4"/>
                <c:pt idx="0">
                  <c:v>Camera woning</c:v>
                </c:pt>
                <c:pt idx="1">
                  <c:v>Buurtapps</c:v>
                </c:pt>
                <c:pt idx="2">
                  <c:v>Buurtpreventie apps</c:v>
                </c:pt>
                <c:pt idx="3">
                  <c:v>Drones</c:v>
                </c:pt>
              </c:strCache>
            </c:strRef>
          </c:cat>
          <c:val>
            <c:numRef>
              <c:f>Blad1!$B$2:$B$5</c:f>
              <c:numCache>
                <c:formatCode>General</c:formatCode>
                <c:ptCount val="4"/>
                <c:pt idx="0">
                  <c:v>2.5</c:v>
                </c:pt>
                <c:pt idx="1">
                  <c:v>2.5</c:v>
                </c:pt>
                <c:pt idx="2">
                  <c:v>2.5</c:v>
                </c:pt>
                <c:pt idx="3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F7-452C-806C-264E57D67D73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Neutraal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Blad1!$A$2:$A$5</c:f>
              <c:strCache>
                <c:ptCount val="4"/>
                <c:pt idx="0">
                  <c:v>Camera woning</c:v>
                </c:pt>
                <c:pt idx="1">
                  <c:v>Buurtapps</c:v>
                </c:pt>
                <c:pt idx="2">
                  <c:v>Buurtpreventie apps</c:v>
                </c:pt>
                <c:pt idx="3">
                  <c:v>Drones</c:v>
                </c:pt>
              </c:strCache>
            </c:strRef>
          </c:cat>
          <c:val>
            <c:numRef>
              <c:f>Blad1!$C$2:$C$5</c:f>
              <c:numCache>
                <c:formatCode>General</c:formatCode>
                <c:ptCount val="4"/>
                <c:pt idx="0">
                  <c:v>2.5</c:v>
                </c:pt>
                <c:pt idx="1">
                  <c:v>2.5</c:v>
                </c:pt>
                <c:pt idx="2">
                  <c:v>2.5</c:v>
                </c:pt>
                <c:pt idx="3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DF7-452C-806C-264E57D67D73}"/>
            </c:ext>
          </c:extLst>
        </c:ser>
        <c:ser>
          <c:idx val="2"/>
          <c:order val="2"/>
          <c:tx>
            <c:strRef>
              <c:f>Blad1!$D$1</c:f>
              <c:strCache>
                <c:ptCount val="1"/>
                <c:pt idx="0">
                  <c:v>Niet goed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Blad1!$A$2:$A$5</c:f>
              <c:strCache>
                <c:ptCount val="4"/>
                <c:pt idx="0">
                  <c:v>Camera woning</c:v>
                </c:pt>
                <c:pt idx="1">
                  <c:v>Buurtapps</c:v>
                </c:pt>
                <c:pt idx="2">
                  <c:v>Buurtpreventie apps</c:v>
                </c:pt>
                <c:pt idx="3">
                  <c:v>Drones</c:v>
                </c:pt>
              </c:strCache>
            </c:strRef>
          </c:cat>
          <c:val>
            <c:numRef>
              <c:f>Blad1!$D$2:$D$5</c:f>
              <c:numCache>
                <c:formatCode>General</c:formatCode>
                <c:ptCount val="4"/>
                <c:pt idx="0">
                  <c:v>2.5</c:v>
                </c:pt>
                <c:pt idx="1">
                  <c:v>2.5</c:v>
                </c:pt>
                <c:pt idx="2">
                  <c:v>2.5</c:v>
                </c:pt>
                <c:pt idx="3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DF7-452C-806C-264E57D67D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58772607"/>
        <c:axId val="458763039"/>
      </c:barChart>
      <c:catAx>
        <c:axId val="4587726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458763039"/>
        <c:crosses val="autoZero"/>
        <c:auto val="1"/>
        <c:lblAlgn val="ctr"/>
        <c:lblOffset val="100"/>
        <c:noMultiLvlLbl val="0"/>
      </c:catAx>
      <c:valAx>
        <c:axId val="4587630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4587726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NL" dirty="0"/>
              <a:t>Wat zou de rol van woningcorporaties moeten zijn?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Proactief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Blad1!$A$2:$A$5</c:f>
              <c:strCache>
                <c:ptCount val="4"/>
                <c:pt idx="0">
                  <c:v>Camera woning</c:v>
                </c:pt>
                <c:pt idx="1">
                  <c:v>Buurtapps</c:v>
                </c:pt>
                <c:pt idx="2">
                  <c:v>Buurtpreventie apps</c:v>
                </c:pt>
                <c:pt idx="3">
                  <c:v>Drones</c:v>
                </c:pt>
              </c:strCache>
            </c:strRef>
          </c:cat>
          <c:val>
            <c:numRef>
              <c:f>Blad1!$B$2:$B$5</c:f>
              <c:numCache>
                <c:formatCode>General</c:formatCode>
                <c:ptCount val="4"/>
                <c:pt idx="0">
                  <c:v>2.5</c:v>
                </c:pt>
                <c:pt idx="1">
                  <c:v>2.5</c:v>
                </c:pt>
                <c:pt idx="2">
                  <c:v>2.5</c:v>
                </c:pt>
                <c:pt idx="3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F7-452C-806C-264E57D67D73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Afzijdig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Blad1!$A$2:$A$5</c:f>
              <c:strCache>
                <c:ptCount val="4"/>
                <c:pt idx="0">
                  <c:v>Camera woning</c:v>
                </c:pt>
                <c:pt idx="1">
                  <c:v>Buurtapps</c:v>
                </c:pt>
                <c:pt idx="2">
                  <c:v>Buurtpreventie apps</c:v>
                </c:pt>
                <c:pt idx="3">
                  <c:v>Drones</c:v>
                </c:pt>
              </c:strCache>
            </c:strRef>
          </c:cat>
          <c:val>
            <c:numRef>
              <c:f>Blad1!$C$2:$C$5</c:f>
              <c:numCache>
                <c:formatCode>General</c:formatCode>
                <c:ptCount val="4"/>
                <c:pt idx="0">
                  <c:v>2.5</c:v>
                </c:pt>
                <c:pt idx="1">
                  <c:v>2.5</c:v>
                </c:pt>
                <c:pt idx="2">
                  <c:v>2.5</c:v>
                </c:pt>
                <c:pt idx="3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DF7-452C-806C-264E57D67D73}"/>
            </c:ext>
          </c:extLst>
        </c:ser>
        <c:ser>
          <c:idx val="2"/>
          <c:order val="2"/>
          <c:tx>
            <c:strRef>
              <c:f>Blad1!$D$1</c:f>
              <c:strCache>
                <c:ptCount val="1"/>
                <c:pt idx="0">
                  <c:v>Ontmoedigen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Blad1!$A$2:$A$5</c:f>
              <c:strCache>
                <c:ptCount val="4"/>
                <c:pt idx="0">
                  <c:v>Camera woning</c:v>
                </c:pt>
                <c:pt idx="1">
                  <c:v>Buurtapps</c:v>
                </c:pt>
                <c:pt idx="2">
                  <c:v>Buurtpreventie apps</c:v>
                </c:pt>
                <c:pt idx="3">
                  <c:v>Drones</c:v>
                </c:pt>
              </c:strCache>
            </c:strRef>
          </c:cat>
          <c:val>
            <c:numRef>
              <c:f>Blad1!$D$2:$D$5</c:f>
              <c:numCache>
                <c:formatCode>General</c:formatCode>
                <c:ptCount val="4"/>
                <c:pt idx="0">
                  <c:v>2.5</c:v>
                </c:pt>
                <c:pt idx="1">
                  <c:v>2.5</c:v>
                </c:pt>
                <c:pt idx="2">
                  <c:v>2.5</c:v>
                </c:pt>
                <c:pt idx="3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DF7-452C-806C-264E57D67D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58772607"/>
        <c:axId val="458763039"/>
      </c:barChart>
      <c:catAx>
        <c:axId val="4587726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458763039"/>
        <c:crosses val="autoZero"/>
        <c:auto val="1"/>
        <c:lblAlgn val="ctr"/>
        <c:lblOffset val="100"/>
        <c:noMultiLvlLbl val="0"/>
      </c:catAx>
      <c:valAx>
        <c:axId val="4587630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4587726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NL" dirty="0" err="1"/>
              <a:t>Deepfakes</a:t>
            </a:r>
            <a:endParaRPr lang="nl-NL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Goed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Blad1!$A$2:$A$5</c:f>
              <c:strCache>
                <c:ptCount val="4"/>
                <c:pt idx="0">
                  <c:v>Goede ontwikkeling?</c:v>
                </c:pt>
                <c:pt idx="1">
                  <c:v>Al van bewust?</c:v>
                </c:pt>
                <c:pt idx="2">
                  <c:v>Al beleid op gemaakt?</c:v>
                </c:pt>
                <c:pt idx="3">
                  <c:v>Moet daar beleid op worden gemaakt?</c:v>
                </c:pt>
              </c:strCache>
            </c:strRef>
          </c:cat>
          <c:val>
            <c:numRef>
              <c:f>Blad1!$B$2:$B$5</c:f>
              <c:numCache>
                <c:formatCode>General</c:formatCode>
                <c:ptCount val="4"/>
                <c:pt idx="0">
                  <c:v>2.5</c:v>
                </c:pt>
                <c:pt idx="1">
                  <c:v>2.5</c:v>
                </c:pt>
                <c:pt idx="2">
                  <c:v>2.5</c:v>
                </c:pt>
                <c:pt idx="3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F7-452C-806C-264E57D67D73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Neutraal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Blad1!$A$2:$A$5</c:f>
              <c:strCache>
                <c:ptCount val="4"/>
                <c:pt idx="0">
                  <c:v>Goede ontwikkeling?</c:v>
                </c:pt>
                <c:pt idx="1">
                  <c:v>Al van bewust?</c:v>
                </c:pt>
                <c:pt idx="2">
                  <c:v>Al beleid op gemaakt?</c:v>
                </c:pt>
                <c:pt idx="3">
                  <c:v>Moet daar beleid op worden gemaakt?</c:v>
                </c:pt>
              </c:strCache>
            </c:strRef>
          </c:cat>
          <c:val>
            <c:numRef>
              <c:f>Blad1!$C$2:$C$5</c:f>
              <c:numCache>
                <c:formatCode>General</c:formatCode>
                <c:ptCount val="4"/>
                <c:pt idx="0">
                  <c:v>2.5</c:v>
                </c:pt>
                <c:pt idx="1">
                  <c:v>2.5</c:v>
                </c:pt>
                <c:pt idx="2">
                  <c:v>2.5</c:v>
                </c:pt>
                <c:pt idx="3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DF7-452C-806C-264E57D67D73}"/>
            </c:ext>
          </c:extLst>
        </c:ser>
        <c:ser>
          <c:idx val="2"/>
          <c:order val="2"/>
          <c:tx>
            <c:strRef>
              <c:f>Blad1!$D$1</c:f>
              <c:strCache>
                <c:ptCount val="1"/>
                <c:pt idx="0">
                  <c:v>Niet goed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Blad1!$A$2:$A$5</c:f>
              <c:strCache>
                <c:ptCount val="4"/>
                <c:pt idx="0">
                  <c:v>Goede ontwikkeling?</c:v>
                </c:pt>
                <c:pt idx="1">
                  <c:v>Al van bewust?</c:v>
                </c:pt>
                <c:pt idx="2">
                  <c:v>Al beleid op gemaakt?</c:v>
                </c:pt>
                <c:pt idx="3">
                  <c:v>Moet daar beleid op worden gemaakt?</c:v>
                </c:pt>
              </c:strCache>
            </c:strRef>
          </c:cat>
          <c:val>
            <c:numRef>
              <c:f>Blad1!$D$2:$D$5</c:f>
              <c:numCache>
                <c:formatCode>General</c:formatCode>
                <c:ptCount val="4"/>
                <c:pt idx="0">
                  <c:v>2.5</c:v>
                </c:pt>
                <c:pt idx="1">
                  <c:v>2.5</c:v>
                </c:pt>
                <c:pt idx="2">
                  <c:v>2.5</c:v>
                </c:pt>
                <c:pt idx="3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DF7-452C-806C-264E57D67D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58772607"/>
        <c:axId val="458763039"/>
      </c:barChart>
      <c:catAx>
        <c:axId val="4587726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458763039"/>
        <c:crosses val="autoZero"/>
        <c:auto val="1"/>
        <c:lblAlgn val="ctr"/>
        <c:lblOffset val="100"/>
        <c:noMultiLvlLbl val="0"/>
      </c:catAx>
      <c:valAx>
        <c:axId val="4587630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4587726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E1904F-EDE1-4093-822D-02362DFCDE58}" type="datetimeFigureOut">
              <a:rPr lang="nl-NL" smtClean="0"/>
              <a:t>6-4-2021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12CA80-67E8-4161-8A6F-BFC7C6CCF9D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9270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990C-A131-4198-B05B-B97153813F8B}" type="datetimeFigureOut">
              <a:rPr lang="nl-NL" smtClean="0"/>
              <a:t>6-4-2021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88733-1E60-497C-A1C8-2EF59AA7FA3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8663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990C-A131-4198-B05B-B97153813F8B}" type="datetimeFigureOut">
              <a:rPr lang="nl-NL" smtClean="0"/>
              <a:t>6-4-2021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88733-1E60-497C-A1C8-2EF59AA7FA3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4121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990C-A131-4198-B05B-B97153813F8B}" type="datetimeFigureOut">
              <a:rPr lang="nl-NL" smtClean="0"/>
              <a:t>6-4-2021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88733-1E60-497C-A1C8-2EF59AA7FA3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23614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nl-NL"/>
              <a:t>Tekststijl van het model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990C-A131-4198-B05B-B97153813F8B}" type="datetimeFigureOut">
              <a:rPr lang="nl-NL" smtClean="0"/>
              <a:t>6-4-2021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88733-1E60-497C-A1C8-2EF59AA7FA35}" type="slidenum">
              <a:rPr lang="nl-NL" smtClean="0"/>
              <a:t>‹nr.›</a:t>
            </a:fld>
            <a:endParaRPr lang="nl-NL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380130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990C-A131-4198-B05B-B97153813F8B}" type="datetimeFigureOut">
              <a:rPr lang="nl-NL" smtClean="0"/>
              <a:t>6-4-2021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88733-1E60-497C-A1C8-2EF59AA7FA3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24206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990C-A131-4198-B05B-B97153813F8B}" type="datetimeFigureOut">
              <a:rPr lang="nl-NL" smtClean="0"/>
              <a:t>6-4-2021</a:t>
            </a:fld>
            <a:endParaRPr lang="nl-N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88733-1E60-497C-A1C8-2EF59AA7FA3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392138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990C-A131-4198-B05B-B97153813F8B}" type="datetimeFigureOut">
              <a:rPr lang="nl-NL" smtClean="0"/>
              <a:t>6-4-2021</a:t>
            </a:fld>
            <a:endParaRPr lang="nl-N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88733-1E60-497C-A1C8-2EF59AA7FA3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06915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990C-A131-4198-B05B-B97153813F8B}" type="datetimeFigureOut">
              <a:rPr lang="nl-NL" smtClean="0"/>
              <a:t>6-4-2021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88733-1E60-497C-A1C8-2EF59AA7FA3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4393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990C-A131-4198-B05B-B97153813F8B}" type="datetimeFigureOut">
              <a:rPr lang="nl-NL" smtClean="0"/>
              <a:t>6-4-2021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88733-1E60-497C-A1C8-2EF59AA7FA3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08452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990C-A131-4198-B05B-B97153813F8B}" type="datetimeFigureOut">
              <a:rPr lang="nl-NL" smtClean="0"/>
              <a:t>6-4-2021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88733-1E60-497C-A1C8-2EF59AA7FA3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6868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990C-A131-4198-B05B-B97153813F8B}" type="datetimeFigureOut">
              <a:rPr lang="nl-NL" smtClean="0"/>
              <a:t>6-4-2021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88733-1E60-497C-A1C8-2EF59AA7FA3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9943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990C-A131-4198-B05B-B97153813F8B}" type="datetimeFigureOut">
              <a:rPr lang="nl-NL" smtClean="0"/>
              <a:t>6-4-2021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88733-1E60-497C-A1C8-2EF59AA7FA3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084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990C-A131-4198-B05B-B97153813F8B}" type="datetimeFigureOut">
              <a:rPr lang="nl-NL" smtClean="0"/>
              <a:t>6-4-2021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88733-1E60-497C-A1C8-2EF59AA7FA3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8236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990C-A131-4198-B05B-B97153813F8B}" type="datetimeFigureOut">
              <a:rPr lang="nl-NL" smtClean="0"/>
              <a:t>6-4-2021</a:t>
            </a:fld>
            <a:endParaRPr lang="nl-NL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88733-1E60-497C-A1C8-2EF59AA7FA3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9526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990C-A131-4198-B05B-B97153813F8B}" type="datetimeFigureOut">
              <a:rPr lang="nl-NL" smtClean="0"/>
              <a:t>6-4-2021</a:t>
            </a:fld>
            <a:endParaRPr lang="nl-NL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88733-1E60-497C-A1C8-2EF59AA7FA3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9228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990C-A131-4198-B05B-B97153813F8B}" type="datetimeFigureOut">
              <a:rPr lang="nl-NL" smtClean="0"/>
              <a:t>6-4-2021</a:t>
            </a:fld>
            <a:endParaRPr lang="nl-NL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88733-1E60-497C-A1C8-2EF59AA7FA3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7572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990C-A131-4198-B05B-B97153813F8B}" type="datetimeFigureOut">
              <a:rPr lang="nl-NL" smtClean="0"/>
              <a:t>6-4-2021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88733-1E60-497C-A1C8-2EF59AA7FA3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2412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08B9990C-A131-4198-B05B-B97153813F8B}" type="datetimeFigureOut">
              <a:rPr lang="nl-NL" smtClean="0"/>
              <a:t>6-4-2021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88733-1E60-497C-A1C8-2EF59AA7FA3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07251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artvandersloot.nl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CBD1E5-AA38-418A-9AD8-0966B130AA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1447801"/>
            <a:ext cx="9143142" cy="3329580"/>
          </a:xfrm>
        </p:spPr>
        <p:txBody>
          <a:bodyPr/>
          <a:lstStyle/>
          <a:p>
            <a:r>
              <a:rPr lang="nl-NL" sz="6600" dirty="0"/>
              <a:t>Horizontale Privacy, </a:t>
            </a:r>
            <a:r>
              <a:rPr lang="nl-NL" sz="6600" dirty="0" err="1"/>
              <a:t>Deepfakes</a:t>
            </a:r>
            <a:r>
              <a:rPr lang="nl-NL" sz="6600" dirty="0"/>
              <a:t> &amp; Woningcorporaties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714093F-EBB3-4441-A7D6-7CC13EE706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5132487"/>
            <a:ext cx="8825658" cy="1166220"/>
          </a:xfrm>
        </p:spPr>
        <p:txBody>
          <a:bodyPr>
            <a:normAutofit fontScale="92500" lnSpcReduction="10000"/>
          </a:bodyPr>
          <a:lstStyle/>
          <a:p>
            <a:r>
              <a:rPr lang="nl-NL" dirty="0"/>
              <a:t>Bart van der Sloot</a:t>
            </a:r>
          </a:p>
          <a:p>
            <a:r>
              <a:rPr lang="en-US" dirty="0"/>
              <a:t>Tilburg Institute for Law, Technology, and Society (TILT)</a:t>
            </a:r>
          </a:p>
          <a:p>
            <a:r>
              <a:rPr lang="en-US" dirty="0">
                <a:hlinkClick r:id="rId2"/>
              </a:rPr>
              <a:t>Www.bartvandersloot.nl</a:t>
            </a:r>
            <a:r>
              <a:rPr lang="en-US" dirty="0"/>
              <a:t>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97210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373F3A-B66D-4200-A984-24F62384D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6" descr="Aantekeningen verkenner Ollongren zichtbaar op foto: 'Omtzigt functie  elders' | NU - Het laatste nieuws het eerst op NU.nl">
            <a:extLst>
              <a:ext uri="{FF2B5EF4-FFF2-40B4-BE49-F238E27FC236}">
                <a16:creationId xmlns:a16="http://schemas.microsoft.com/office/drawing/2014/main" id="{1284AA22-3842-4261-A051-9244425D7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59"/>
            <a:ext cx="6276031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Baudet over 'racistische' appjes: 'Het is allemaal privé' - YouTube">
            <a:extLst>
              <a:ext uri="{FF2B5EF4-FFF2-40B4-BE49-F238E27FC236}">
                <a16:creationId xmlns:a16="http://schemas.microsoft.com/office/drawing/2014/main" id="{067DD367-FCA8-4181-AD09-5782A909BCF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82059"/>
            <a:ext cx="6480689" cy="364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ABC2A844-B489-482A-85E0-C7F3E0B599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7"/>
          <a:stretch/>
        </p:blipFill>
        <p:spPr bwMode="auto">
          <a:xfrm>
            <a:off x="5002687" y="30553"/>
            <a:ext cx="7189313" cy="315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Media worden hoeders van de moraal' - NRC">
            <a:extLst>
              <a:ext uri="{FF2B5EF4-FFF2-40B4-BE49-F238E27FC236}">
                <a16:creationId xmlns:a16="http://schemas.microsoft.com/office/drawing/2014/main" id="{52869661-76D2-430F-8762-68F9AE472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689" y="3186747"/>
            <a:ext cx="5711311" cy="3606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21350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A2C183-237E-41BD-A295-B083CA677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Poll</a:t>
            </a:r>
          </a:p>
        </p:txBody>
      </p:sp>
      <p:graphicFrame>
        <p:nvGraphicFramePr>
          <p:cNvPr id="6" name="Tijdelijke aanduiding voor inhoud 5">
            <a:extLst>
              <a:ext uri="{FF2B5EF4-FFF2-40B4-BE49-F238E27FC236}">
                <a16:creationId xmlns:a16="http://schemas.microsoft.com/office/drawing/2014/main" id="{E16AE229-1ADD-4B62-A891-47D43DE9A7D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1717676"/>
              </p:ext>
            </p:extLst>
          </p:nvPr>
        </p:nvGraphicFramePr>
        <p:xfrm>
          <a:off x="339725" y="1331650"/>
          <a:ext cx="9710738" cy="4916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261910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De Camera Van Veiligheidskabeltelevisie Op Het Huis. Stock Illustratie -  Illustratie bestaande uit voorwerpen, looking: 37647536">
            <a:extLst>
              <a:ext uri="{FF2B5EF4-FFF2-40B4-BE49-F238E27FC236}">
                <a16:creationId xmlns:a16="http://schemas.microsoft.com/office/drawing/2014/main" id="{5E2BD177-3D05-4CCF-A792-137D669268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" b="9141"/>
          <a:stretch/>
        </p:blipFill>
        <p:spPr bwMode="auto">
          <a:xfrm>
            <a:off x="-409830" y="-616952"/>
            <a:ext cx="3872677" cy="7474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4E340FD-4234-453C-BAF4-17009182C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6047" y="0"/>
            <a:ext cx="4509547" cy="6858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BE4B3C11-273E-4996-BAB4-9E10D955BD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5594" y="-231703"/>
            <a:ext cx="5600700" cy="485775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22ABC82-D085-46AF-8523-147640A00F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5594" y="3861613"/>
            <a:ext cx="5388770" cy="3760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627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A2C183-237E-41BD-A295-B083CA677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Poll</a:t>
            </a:r>
          </a:p>
        </p:txBody>
      </p:sp>
      <p:graphicFrame>
        <p:nvGraphicFramePr>
          <p:cNvPr id="6" name="Tijdelijke aanduiding voor inhoud 5">
            <a:extLst>
              <a:ext uri="{FF2B5EF4-FFF2-40B4-BE49-F238E27FC236}">
                <a16:creationId xmlns:a16="http://schemas.microsoft.com/office/drawing/2014/main" id="{E16AE229-1ADD-4B62-A891-47D43DE9A7D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1069687"/>
              </p:ext>
            </p:extLst>
          </p:nvPr>
        </p:nvGraphicFramePr>
        <p:xfrm>
          <a:off x="339725" y="1331650"/>
          <a:ext cx="9710738" cy="4916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733931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67492A-F287-43CE-9B79-73F4FF538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Horizontale Privacy</a:t>
            </a:r>
          </a:p>
        </p:txBody>
      </p:sp>
      <p:pic>
        <p:nvPicPr>
          <p:cNvPr id="11266" name="Picture 2" descr="Burger vs Overheid – 't Scheldt">
            <a:extLst>
              <a:ext uri="{FF2B5EF4-FFF2-40B4-BE49-F238E27FC236}">
                <a16:creationId xmlns:a16="http://schemas.microsoft.com/office/drawing/2014/main" id="{FC40853C-21EC-46E0-B7F6-D16549046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395" y="1265383"/>
            <a:ext cx="3671570" cy="276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>
            <a:extLst>
              <a:ext uri="{FF2B5EF4-FFF2-40B4-BE49-F238E27FC236}">
                <a16:creationId xmlns:a16="http://schemas.microsoft.com/office/drawing/2014/main" id="{63340947-34FF-471D-A5F1-848909F92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653806"/>
            <a:ext cx="4331147" cy="2813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Big Tech's Shift to Privacy">
            <a:extLst>
              <a:ext uri="{FF2B5EF4-FFF2-40B4-BE49-F238E27FC236}">
                <a16:creationId xmlns:a16="http://schemas.microsoft.com/office/drawing/2014/main" id="{1E89B165-4527-4522-AF2B-AE47AAC3AB2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1" y="3629015"/>
            <a:ext cx="3560733" cy="275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16025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s Big Brother Watching You - A Day At New Farm Park - MARK Downey BOOKS">
            <a:extLst>
              <a:ext uri="{FF2B5EF4-FFF2-40B4-BE49-F238E27FC236}">
                <a16:creationId xmlns:a16="http://schemas.microsoft.com/office/drawing/2014/main" id="{810575C3-BA07-425C-B359-991C3B3C4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64" y="460306"/>
            <a:ext cx="3734364" cy="578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little brother is watching you | burp4olive | Flickr">
            <a:extLst>
              <a:ext uri="{FF2B5EF4-FFF2-40B4-BE49-F238E27FC236}">
                <a16:creationId xmlns:a16="http://schemas.microsoft.com/office/drawing/2014/main" id="{22B32682-D559-40BF-A500-26B515050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965" y="377687"/>
            <a:ext cx="4403162" cy="5870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85119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30ABE2-03AE-4A30-B035-3D1D77CA4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8C375F7-6DA6-4574-8194-65B5862EF6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5A79983-C791-48F7-80F5-D101CB195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946769" cy="6858000"/>
          </a:xfrm>
          <a:prstGeom prst="rect">
            <a:avLst/>
          </a:prstGeom>
        </p:spPr>
      </p:pic>
      <p:pic>
        <p:nvPicPr>
          <p:cNvPr id="12290" name="Picture 2" descr="Afluister apparaat - zeer gevoelig - spy apparaat">
            <a:extLst>
              <a:ext uri="{FF2B5EF4-FFF2-40B4-BE49-F238E27FC236}">
                <a16:creationId xmlns:a16="http://schemas.microsoft.com/office/drawing/2014/main" id="{0AB70F96-835C-4E19-86D4-815257F1F4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179" b="58475"/>
          <a:stretch/>
        </p:blipFill>
        <p:spPr bwMode="auto">
          <a:xfrm>
            <a:off x="1780020" y="4147935"/>
            <a:ext cx="2545485" cy="253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EDD8F668-5362-47D0-8854-AF1683D995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4130" y="0"/>
            <a:ext cx="7749397" cy="584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5336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D2488F-FE37-4A36-A215-AC3B5BE3B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A86E85A-1ABB-4FA0-B5DC-6E0F6C097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29111" cy="6858000"/>
          </a:xfrm>
          <a:prstGeom prst="rect">
            <a:avLst/>
          </a:prstGeom>
        </p:spPr>
      </p:pic>
      <p:pic>
        <p:nvPicPr>
          <p:cNvPr id="13314" name="Picture 2" descr="Kleine Draagbare Spy Camera - WiFi - Verborgen Pinhole Camera - mini-camera - hoge resolutie - Spy Camera knoop - Geschikt voor families, bedrijven en particulieren">
            <a:extLst>
              <a:ext uri="{FF2B5EF4-FFF2-40B4-BE49-F238E27FC236}">
                <a16:creationId xmlns:a16="http://schemas.microsoft.com/office/drawing/2014/main" id="{E9552665-F2D2-4409-995F-016CE2BCCFF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1" t="43534" r="46108" b="10237"/>
          <a:stretch/>
        </p:blipFill>
        <p:spPr bwMode="auto">
          <a:xfrm>
            <a:off x="2595418" y="3429000"/>
            <a:ext cx="3648364" cy="3903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A79931A-33DD-4009-A2B1-6ECF20781D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2240" y="21603"/>
            <a:ext cx="5955723" cy="676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0220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BEF5D0FB-9C97-44E2-A750-0AA81C35169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1" y="452717"/>
            <a:ext cx="4762050" cy="595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ini Camera Wifi 1080P Ip Outdoor Nachtzicht Android Wifi Draadloze Kleine  Auto Camcorder Bewegingsdetectie Hd Sport Draagbare cam|Mini-camcorders| -  AliExpress">
            <a:extLst>
              <a:ext uri="{FF2B5EF4-FFF2-40B4-BE49-F238E27FC236}">
                <a16:creationId xmlns:a16="http://schemas.microsoft.com/office/drawing/2014/main" id="{11C98BFD-1FB0-4B78-B285-A6779CF4E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334" y="351118"/>
            <a:ext cx="5952563" cy="595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63254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Facial Emotion Detection based on Facial Expression proposed at... |  Download Scientific Diagram">
            <a:extLst>
              <a:ext uri="{FF2B5EF4-FFF2-40B4-BE49-F238E27FC236}">
                <a16:creationId xmlns:a16="http://schemas.microsoft.com/office/drawing/2014/main" id="{BC391229-7DE6-4AAE-B14F-3E7EADF4F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402" y="-1"/>
            <a:ext cx="8096250" cy="6650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102A074-9142-461A-9455-A7F614520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F8922F7-7900-43C7-A036-5D8282A0E8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31CEBA7-2A2B-4575-AA62-1B5D2A0F5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"/>
            <a:ext cx="7305964" cy="665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165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BB8D14-EA8B-41FC-8B53-2367D6E17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D94C994-73F0-42C8-A3AD-8894BDB5E9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6" name="Picture 2" descr="Politie viel onrechtmatig woning aan Havenstraat in Alblasserdam binnen” -  Alblasserdamsnieuws.nl">
            <a:extLst>
              <a:ext uri="{FF2B5EF4-FFF2-40B4-BE49-F238E27FC236}">
                <a16:creationId xmlns:a16="http://schemas.microsoft.com/office/drawing/2014/main" id="{1AA5541D-FE57-411B-9F51-5E6D8B781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75415"/>
            <a:ext cx="9671508" cy="644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5485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26A7BC-637C-4A32-9445-34E86F5D3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Horizontale privacy</a:t>
            </a:r>
          </a:p>
        </p:txBody>
      </p:sp>
      <p:pic>
        <p:nvPicPr>
          <p:cNvPr id="1026" name="Picture 2" descr="Linxtech IN1601 720P Wifi FPV Leuke Selfie Mini Drone met Camera Helicopter  Hoogte Hold RC Drone Quadcopter Opvouwbare Dron|mini drone with camera|drone  withmini drone - AliExpress">
            <a:extLst>
              <a:ext uri="{FF2B5EF4-FFF2-40B4-BE49-F238E27FC236}">
                <a16:creationId xmlns:a16="http://schemas.microsoft.com/office/drawing/2014/main" id="{ABF8D2A9-A63E-48FA-8DF9-5D954392BC3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38" y="195493"/>
            <a:ext cx="6066762" cy="6066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FE2EAAE-FACA-4F59-8150-E7B633233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9600" y="195492"/>
            <a:ext cx="4781550" cy="606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661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769E57-649E-48B4-9853-645981E85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296ED38-3B99-4D25-86F1-B59357F7B3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55BF691-55C0-4DD0-88BD-C50AA331C9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0"/>
          <a:stretch/>
        </p:blipFill>
        <p:spPr>
          <a:xfrm>
            <a:off x="3624864" y="70577"/>
            <a:ext cx="7080080" cy="2948862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BEF903C-BC9C-4D49-9BD1-2460925C4A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4865" y="3036755"/>
            <a:ext cx="7080080" cy="3610984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7AF6237C-80AF-42B3-A847-787F5BECC9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49" y="70577"/>
            <a:ext cx="3535316" cy="657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5784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59EC44-2240-42E9-8D51-ACF0BFEDD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</a:t>
            </a:r>
          </a:p>
        </p:txBody>
      </p:sp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A013B516-31BF-4476-A9CA-1F36DE6F43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29081" y="4150997"/>
            <a:ext cx="8366862" cy="2517657"/>
          </a:xfr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AE91292-D8F6-4AEF-89DF-22F2D6D7CB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50" y="0"/>
            <a:ext cx="4175831" cy="68580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68474DBD-B077-481F-824E-E411019A4B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0023" y="-33547"/>
            <a:ext cx="8151977" cy="393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0842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67EABD-7F5B-47C3-87CD-F7C96E712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8FC3937-0036-4F81-B772-21B1E58042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FB3F74B-C175-4E7C-9440-B0F6DD54E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04800"/>
            <a:ext cx="5384800" cy="6248399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4B691571-F079-4920-9409-4887DE309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4802" y="304800"/>
            <a:ext cx="6807198" cy="624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0277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D21A77-21BB-4A97-9457-6B3759468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6F8E1ED-E33F-4B90-B458-FA701212C4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FF84D29-89BE-499A-AF44-03D69540A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37" y="0"/>
            <a:ext cx="3996458" cy="68580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D69432E1-6060-4CAD-8191-F84FBA3F1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394" y="0"/>
            <a:ext cx="6482423" cy="663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9367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CCE9F3-52E9-4F86-8FF5-D9EF3029F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Voordelen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A5D8E88-45AA-4E65-822F-FA7144822F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Meer sociale cohesie door buurtapps (discussie en gesprek via buurtapp)</a:t>
            </a:r>
          </a:p>
          <a:p>
            <a:r>
              <a:rPr lang="nl-NL" dirty="0"/>
              <a:t>Meer nabuurschap door buurtapps (intekenlijst boodschappen doen voor hulpbehoevende buurtgenoot)</a:t>
            </a:r>
          </a:p>
          <a:p>
            <a:r>
              <a:rPr lang="nl-NL" dirty="0"/>
              <a:t>Meer sociale controle (camera’s om te zien welke buurman het huisvuil in de groencontainer stort)</a:t>
            </a:r>
          </a:p>
          <a:p>
            <a:r>
              <a:rPr lang="nl-NL" dirty="0"/>
              <a:t>Meer preventieve veiligheid door buurapps die in de gaten houden wie er in de wijk komt</a:t>
            </a:r>
          </a:p>
          <a:p>
            <a:r>
              <a:rPr lang="nl-NL" dirty="0"/>
              <a:t>Meer reactieve veiligheid door camera’s die daders van diefstal/vernieling kunnen identificeren</a:t>
            </a:r>
          </a:p>
        </p:txBody>
      </p:sp>
    </p:spTree>
    <p:extLst>
      <p:ext uri="{BB962C8B-B14F-4D97-AF65-F5344CB8AC3E}">
        <p14:creationId xmlns:p14="http://schemas.microsoft.com/office/powerpoint/2010/main" val="34265893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6FFE42-78DD-4AAC-9E7D-7C0462E8D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Knelpunten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26D710D-5CDC-4C2E-9F07-C7DC2BFFBC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/>
              <a:t>Locationele</a:t>
            </a:r>
            <a:r>
              <a:rPr lang="nl-NL" dirty="0"/>
              <a:t> privacy &gt; Huis kan van buiten worden bekeken/binnengetreden + huizen van anderen gemonitord</a:t>
            </a:r>
          </a:p>
          <a:p>
            <a:r>
              <a:rPr lang="nl-NL" dirty="0"/>
              <a:t>Lichamelijke privacy &gt; Drones over heggen/natuurgebieden, minicamera’s in </a:t>
            </a:r>
            <a:r>
              <a:rPr lang="nl-NL" dirty="0" err="1"/>
              <a:t>shampoflesjes</a:t>
            </a:r>
            <a:endParaRPr lang="nl-NL" dirty="0"/>
          </a:p>
          <a:p>
            <a:r>
              <a:rPr lang="nl-NL" dirty="0"/>
              <a:t>Informationele privacy &gt; Opnemen en opslaan communicatie, communicatie altijd gemedieerd &amp; spionage apps</a:t>
            </a:r>
          </a:p>
          <a:p>
            <a:r>
              <a:rPr lang="nl-NL" dirty="0"/>
              <a:t>Relationele privacy &gt; gedragsveranderingen door angst + hinder</a:t>
            </a:r>
          </a:p>
          <a:p>
            <a:r>
              <a:rPr lang="nl-NL" dirty="0"/>
              <a:t>Cumulatieve effect van </a:t>
            </a:r>
            <a:r>
              <a:rPr lang="nl-NL" dirty="0" err="1"/>
              <a:t>privacyschendingen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678551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CC04F9-8ECE-4264-8BBB-A7A7A0FA9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Fimpje</a:t>
            </a:r>
            <a:r>
              <a:rPr lang="nl-NL" dirty="0"/>
              <a:t> vanaf 0.55-3.00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DA23199-B147-4CED-97C1-9D5B083F3F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https://www.youtube.com/watch?v=0rmjJQ9ulo8</a:t>
            </a:r>
          </a:p>
        </p:txBody>
      </p:sp>
    </p:spTree>
    <p:extLst>
      <p:ext uri="{BB962C8B-B14F-4D97-AF65-F5344CB8AC3E}">
        <p14:creationId xmlns:p14="http://schemas.microsoft.com/office/powerpoint/2010/main" val="25322269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D63D05-CDD8-477E-90A3-C50AE8957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Handhavingsprobleem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C32740B-7467-4B93-872D-AE4066152D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NL" dirty="0"/>
              <a:t>Burger:</a:t>
            </a:r>
          </a:p>
          <a:p>
            <a:pPr lvl="1"/>
            <a:r>
              <a:rPr lang="nl-NL" dirty="0"/>
              <a:t>Dader? Eerst Internet Provider aanspreken?</a:t>
            </a:r>
          </a:p>
          <a:p>
            <a:pPr lvl="1"/>
            <a:r>
              <a:rPr lang="nl-NL" dirty="0"/>
              <a:t>Kosten rechtszaak + minimale vergoeding</a:t>
            </a:r>
          </a:p>
          <a:p>
            <a:pPr lvl="1"/>
            <a:r>
              <a:rPr lang="nl-NL" dirty="0"/>
              <a:t>Barbra Streisand effect</a:t>
            </a:r>
          </a:p>
          <a:p>
            <a:r>
              <a:rPr lang="nl-NL" dirty="0"/>
              <a:t>Internet provider:</a:t>
            </a:r>
          </a:p>
          <a:p>
            <a:pPr lvl="1"/>
            <a:r>
              <a:rPr lang="nl-NL" dirty="0"/>
              <a:t>Vooraf controleren kost geld</a:t>
            </a:r>
          </a:p>
          <a:p>
            <a:pPr lvl="1"/>
            <a:r>
              <a:rPr lang="nl-NL" dirty="0"/>
              <a:t>Automatisch blokkeren ook foutpositieven</a:t>
            </a:r>
          </a:p>
          <a:p>
            <a:pPr lvl="1"/>
            <a:r>
              <a:rPr lang="nl-NL" dirty="0"/>
              <a:t>Conflicterende belangen/conflicterende rechtsstelsels</a:t>
            </a:r>
          </a:p>
          <a:p>
            <a:r>
              <a:rPr lang="nl-NL" dirty="0"/>
              <a:t>Staat:</a:t>
            </a:r>
          </a:p>
          <a:p>
            <a:pPr lvl="1"/>
            <a:r>
              <a:rPr lang="nl-NL" dirty="0"/>
              <a:t>Kosten controles + Loont het de moeite?</a:t>
            </a:r>
          </a:p>
          <a:p>
            <a:pPr lvl="1"/>
            <a:r>
              <a:rPr lang="nl-NL" dirty="0"/>
              <a:t>Kuur erger dan de kwaal?</a:t>
            </a:r>
          </a:p>
          <a:p>
            <a:pPr lvl="1"/>
            <a:r>
              <a:rPr lang="nl-NL" dirty="0"/>
              <a:t>Keuze voor ene is vaak keuze tegen andere burger</a:t>
            </a:r>
          </a:p>
          <a:p>
            <a:pPr lvl="1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831819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A2C183-237E-41BD-A295-B083CA677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Poll</a:t>
            </a:r>
          </a:p>
        </p:txBody>
      </p:sp>
      <p:graphicFrame>
        <p:nvGraphicFramePr>
          <p:cNvPr id="6" name="Tijdelijke aanduiding voor inhoud 5">
            <a:extLst>
              <a:ext uri="{FF2B5EF4-FFF2-40B4-BE49-F238E27FC236}">
                <a16:creationId xmlns:a16="http://schemas.microsoft.com/office/drawing/2014/main" id="{E16AE229-1ADD-4B62-A891-47D43DE9A7D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3499610"/>
              </p:ext>
            </p:extLst>
          </p:nvPr>
        </p:nvGraphicFramePr>
        <p:xfrm>
          <a:off x="339725" y="1331650"/>
          <a:ext cx="9710738" cy="4916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66812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E0DFA2-6656-460B-A230-DCE17F551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1B95AA8-E254-48CB-A75D-F7DD03C3A0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050" name="Picture 2" descr="Deutsche Telekom verklapt hoe vaak de politie tapt: vorig jaar 50.000 keer  - DuitslandnieuwsDuitslandnieuws">
            <a:extLst>
              <a:ext uri="{FF2B5EF4-FFF2-40B4-BE49-F238E27FC236}">
                <a16:creationId xmlns:a16="http://schemas.microsoft.com/office/drawing/2014/main" id="{F9F2EBD1-3DD1-4498-B0EE-09B734752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56" y="365469"/>
            <a:ext cx="12192000" cy="603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82237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A2C183-237E-41BD-A295-B083CA677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Poll</a:t>
            </a:r>
          </a:p>
        </p:txBody>
      </p:sp>
      <p:graphicFrame>
        <p:nvGraphicFramePr>
          <p:cNvPr id="6" name="Tijdelijke aanduiding voor inhoud 5">
            <a:extLst>
              <a:ext uri="{FF2B5EF4-FFF2-40B4-BE49-F238E27FC236}">
                <a16:creationId xmlns:a16="http://schemas.microsoft.com/office/drawing/2014/main" id="{E16AE229-1ADD-4B62-A891-47D43DE9A7D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336991"/>
              </p:ext>
            </p:extLst>
          </p:nvPr>
        </p:nvGraphicFramePr>
        <p:xfrm>
          <a:off x="339725" y="1331650"/>
          <a:ext cx="9710738" cy="4916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767227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836BC7-49EE-45BF-9726-842B30338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Deepfakes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2CD8968-AFC1-4482-8D7B-D3542C18AB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119174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4015CE-A7A1-4324-B93A-AA904DB4F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Filmpje 0.00-2.40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A4695D0-66E6-44F6-A7F7-DD6267B8AC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https://www.youtube.com/watch?v=gLoI9hAX9dw</a:t>
            </a:r>
          </a:p>
        </p:txBody>
      </p:sp>
    </p:spTree>
    <p:extLst>
      <p:ext uri="{BB962C8B-B14F-4D97-AF65-F5344CB8AC3E}">
        <p14:creationId xmlns:p14="http://schemas.microsoft.com/office/powerpoint/2010/main" val="36513440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929985-761A-4CEB-99EE-55A14547F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Deepfakes</a:t>
            </a:r>
            <a:endParaRPr lang="nl-NL" dirty="0"/>
          </a:p>
        </p:txBody>
      </p:sp>
      <p:pic>
        <p:nvPicPr>
          <p:cNvPr id="7172" name="Afbeelding 7" descr="why mask blurry · Issue #892 · iperov/DeepFaceLab · GitHub">
            <a:extLst>
              <a:ext uri="{FF2B5EF4-FFF2-40B4-BE49-F238E27FC236}">
                <a16:creationId xmlns:a16="http://schemas.microsoft.com/office/drawing/2014/main" id="{62958598-EABE-4FB6-A493-06AABD0E6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200" y="1240949"/>
            <a:ext cx="28575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Afbeelding 8" descr="LEGACY] [GUIDE] - DeepFaceLab 1.0 Guide">
            <a:extLst>
              <a:ext uri="{FF2B5EF4-FFF2-40B4-BE49-F238E27FC236}">
                <a16:creationId xmlns:a16="http://schemas.microsoft.com/office/drawing/2014/main" id="{1BBC105E-5F2A-4312-9330-5110AEB7E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103" y="1276350"/>
            <a:ext cx="2762250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Afbeelding 10" descr="Deepfakes Are Getting Better. But They're Still Easy to Spot | WIRED">
            <a:extLst>
              <a:ext uri="{FF2B5EF4-FFF2-40B4-BE49-F238E27FC236}">
                <a16:creationId xmlns:a16="http://schemas.microsoft.com/office/drawing/2014/main" id="{8F4637E2-FC93-43BF-B5D1-4D01E8365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625" y="4031035"/>
            <a:ext cx="2886075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" name="Afbeelding 11" descr="Mr Bean And President Trump's Deepfake Video Will Leave You ROFL!">
            <a:extLst>
              <a:ext uri="{FF2B5EF4-FFF2-40B4-BE49-F238E27FC236}">
                <a16:creationId xmlns:a16="http://schemas.microsoft.com/office/drawing/2014/main" id="{28D29D8A-CED3-4D8F-9E69-F1EB4107A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678" y="4105275"/>
            <a:ext cx="2743200" cy="21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A9903A39-16B9-422D-AFD2-9BF9B69EFA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0450" y="15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F55074B-3003-4C01-9A18-D55450B100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0450" y="62674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nl-NL" altLang="nl-NL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alt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5E0BDE38-A9B2-4F07-BF0D-D4B2507FD0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0450" y="106013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50519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5F63AC-970D-4273-A613-A5EEC4B59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Deepfakes</a:t>
            </a:r>
            <a:endParaRPr lang="nl-NL" dirty="0"/>
          </a:p>
        </p:txBody>
      </p:sp>
      <p:pic>
        <p:nvPicPr>
          <p:cNvPr id="4" name="Tijdelijke aanduiding voor inhoud 3" descr="Fakelab – A Deepfake Audio Detection Tool">
            <a:extLst>
              <a:ext uri="{FF2B5EF4-FFF2-40B4-BE49-F238E27FC236}">
                <a16:creationId xmlns:a16="http://schemas.microsoft.com/office/drawing/2014/main" id="{48D748E9-BBF8-44D7-8CFE-055E01AC6F95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0" t="6492" r="2778" b="6209"/>
          <a:stretch/>
        </p:blipFill>
        <p:spPr bwMode="auto">
          <a:xfrm>
            <a:off x="259612" y="1344435"/>
            <a:ext cx="5701399" cy="42550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 descr="FTF ">
            <a:extLst>
              <a:ext uri="{FF2B5EF4-FFF2-40B4-BE49-F238E27FC236}">
                <a16:creationId xmlns:a16="http://schemas.microsoft.com/office/drawing/2014/main" id="{CF43E256-4493-4D24-820A-10EA29CC3159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0" b="11868"/>
          <a:stretch/>
        </p:blipFill>
        <p:spPr bwMode="auto">
          <a:xfrm>
            <a:off x="6138176" y="3076030"/>
            <a:ext cx="5701399" cy="24375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5F68C99-B8EB-4FDE-8AFF-F8377C26B2E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44435"/>
            <a:ext cx="5743575" cy="14147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56220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2D1253-11DC-432D-8BDC-904E93E80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Filmpje (helemaal)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17A4E7D-D127-481E-9965-E30213ECEB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https://observers.france24.com/en/20191008-deepfake-video-former-italian-pm-matteo-renzi-sparks-debate-italy</a:t>
            </a:r>
          </a:p>
        </p:txBody>
      </p:sp>
    </p:spTree>
    <p:extLst>
      <p:ext uri="{BB962C8B-B14F-4D97-AF65-F5344CB8AC3E}">
        <p14:creationId xmlns:p14="http://schemas.microsoft.com/office/powerpoint/2010/main" val="5247729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91C9CA-C57D-4966-8A51-8B016FBF8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Risico’s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809173E-0F3E-42EA-98F0-CE4ACC7715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NL" dirty="0"/>
              <a:t>Wraakporno</a:t>
            </a:r>
          </a:p>
          <a:p>
            <a:r>
              <a:rPr lang="nl-NL" dirty="0"/>
              <a:t>Identiteitsvervalsing: afpersing, misleiding, ontfutselen geheimen</a:t>
            </a:r>
          </a:p>
          <a:p>
            <a:r>
              <a:rPr lang="nl-NL" dirty="0"/>
              <a:t>Democratische rechtsorde: beïnvloeding verkiezingen binnenland of buitenland</a:t>
            </a:r>
          </a:p>
          <a:p>
            <a:r>
              <a:rPr lang="nl-NL" dirty="0"/>
              <a:t>Reputatieschade: persoonlijke, commerciële of politieke vijanden zwart maken</a:t>
            </a:r>
          </a:p>
          <a:p>
            <a:r>
              <a:rPr lang="nl-NL" dirty="0"/>
              <a:t>Destabiliseren financiële markten: nepnieuws over omvallende banken</a:t>
            </a:r>
          </a:p>
          <a:p>
            <a:r>
              <a:rPr lang="nl-NL" dirty="0"/>
              <a:t>Aanzetten haat minderheden: </a:t>
            </a:r>
          </a:p>
          <a:p>
            <a:r>
              <a:rPr lang="nl-NL" dirty="0"/>
              <a:t>Post </a:t>
            </a:r>
            <a:r>
              <a:rPr lang="nl-NL" dirty="0" err="1"/>
              <a:t>mortem</a:t>
            </a:r>
            <a:r>
              <a:rPr lang="nl-NL" dirty="0"/>
              <a:t> privacy:</a:t>
            </a:r>
          </a:p>
          <a:p>
            <a:r>
              <a:rPr lang="nl-NL" dirty="0"/>
              <a:t>Militaire dreigingen</a:t>
            </a:r>
          </a:p>
          <a:p>
            <a:r>
              <a:rPr lang="nl-NL" dirty="0"/>
              <a:t>Vertrouwen media</a:t>
            </a:r>
          </a:p>
          <a:p>
            <a:r>
              <a:rPr lang="nl-NL" dirty="0"/>
              <a:t>Rechtszaal:</a:t>
            </a:r>
          </a:p>
        </p:txBody>
      </p:sp>
    </p:spTree>
    <p:extLst>
      <p:ext uri="{BB962C8B-B14F-4D97-AF65-F5344CB8AC3E}">
        <p14:creationId xmlns:p14="http://schemas.microsoft.com/office/powerpoint/2010/main" val="10414388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BC3B80-AFF7-42BC-AA3E-53913FDE2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Kansen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BBF3F4C-0AEB-4097-9EFB-98B9295797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Satire: politici, staatshoofd, acteurs, bekenden</a:t>
            </a:r>
          </a:p>
          <a:p>
            <a:r>
              <a:rPr lang="nl-NL" dirty="0"/>
              <a:t>Overleden personen: kunst, acteurs, bekenden</a:t>
            </a:r>
          </a:p>
          <a:p>
            <a:r>
              <a:rPr lang="nl-NL" dirty="0"/>
              <a:t>Vervanging werknemers: virtuele assistent, </a:t>
            </a:r>
            <a:r>
              <a:rPr lang="nl-NL" dirty="0" err="1"/>
              <a:t>influencer</a:t>
            </a:r>
            <a:r>
              <a:rPr lang="nl-NL" dirty="0"/>
              <a:t>, acteurs</a:t>
            </a:r>
          </a:p>
          <a:p>
            <a:r>
              <a:rPr lang="nl-NL" dirty="0"/>
              <a:t>Live gesprekken: </a:t>
            </a:r>
            <a:r>
              <a:rPr lang="nl-NL" dirty="0" err="1"/>
              <a:t>businesscall</a:t>
            </a:r>
            <a:r>
              <a:rPr lang="nl-NL" dirty="0"/>
              <a:t>, medische toepassing, journalistiek</a:t>
            </a:r>
          </a:p>
          <a:p>
            <a:r>
              <a:rPr lang="nl-NL" dirty="0"/>
              <a:t>Medische toepassing: scans, modellen, spraakproblemen, </a:t>
            </a:r>
            <a:r>
              <a:rPr lang="nl-NL" dirty="0" err="1"/>
              <a:t>identiteitsproblement</a:t>
            </a:r>
            <a:endParaRPr lang="nl-NL" dirty="0"/>
          </a:p>
          <a:p>
            <a:r>
              <a:rPr lang="nl-NL" dirty="0"/>
              <a:t>Strafrechtelijk: </a:t>
            </a:r>
            <a:r>
              <a:rPr lang="nl-NL" dirty="0" err="1"/>
              <a:t>Sweetie</a:t>
            </a:r>
            <a:r>
              <a:rPr lang="nl-NL" dirty="0"/>
              <a:t> 2.0, nabootsing plaats delict</a:t>
            </a:r>
          </a:p>
          <a:p>
            <a:r>
              <a:rPr lang="nl-NL" dirty="0"/>
              <a:t>Retail: kleding passen, virtuele tour winkel</a:t>
            </a:r>
          </a:p>
          <a:p>
            <a:r>
              <a:rPr lang="nl-NL" dirty="0"/>
              <a:t>Onderwijs: college door historisch figuur</a:t>
            </a:r>
          </a:p>
          <a:p>
            <a:r>
              <a:rPr lang="nl-NL" dirty="0"/>
              <a:t>Goede doelen: oproep alle talen door BN’er + politici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934407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C9D8AC-7AA9-4ED4-9B1F-4B31BEB14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EB5755BE-650C-439D-A904-780310E48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0118" y="0"/>
            <a:ext cx="6286500" cy="685800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B0335B15-E638-4A22-86FB-7E3601148A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6382" y="0"/>
            <a:ext cx="6205618" cy="4147128"/>
          </a:xfrm>
          <a:prstGeom prst="rect">
            <a:avLst/>
          </a:prstGeom>
        </p:spPr>
      </p:pic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E0E483C4-B2DF-45EE-8288-61C91362B4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986382" y="1216892"/>
            <a:ext cx="6205618" cy="5860471"/>
          </a:xfrm>
        </p:spPr>
      </p:pic>
    </p:spTree>
    <p:extLst>
      <p:ext uri="{BB962C8B-B14F-4D97-AF65-F5344CB8AC3E}">
        <p14:creationId xmlns:p14="http://schemas.microsoft.com/office/powerpoint/2010/main" val="19689980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A8EBEB-38A2-4206-AE83-0444F7771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3801C6D-A9EA-45E6-97BD-74A0EBA8A8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A011A2E-3653-4E59-BA2A-6EFF292E5A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2" y="-1"/>
            <a:ext cx="5334000" cy="6576291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AD3FC6B-8EC5-4105-A7A2-A1F220938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8472" y="0"/>
            <a:ext cx="6710815" cy="657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0402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A78087-CC44-4503-A383-E46D244C7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E91BA0A-8781-4936-B2CC-EF6EA1F23B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074" name="Picture 2" descr="Nationale ombudsman verheldert standpunt over fouillering van arrestanten |  Nationale ombudsman">
            <a:extLst>
              <a:ext uri="{FF2B5EF4-FFF2-40B4-BE49-F238E27FC236}">
                <a16:creationId xmlns:a16="http://schemas.microsoft.com/office/drawing/2014/main" id="{BD0D5506-0861-4015-9B46-45980E7E7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91" y="266734"/>
            <a:ext cx="9505361" cy="632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2021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A2C183-237E-41BD-A295-B083CA677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Poll</a:t>
            </a:r>
          </a:p>
        </p:txBody>
      </p:sp>
      <p:graphicFrame>
        <p:nvGraphicFramePr>
          <p:cNvPr id="6" name="Tijdelijke aanduiding voor inhoud 5">
            <a:extLst>
              <a:ext uri="{FF2B5EF4-FFF2-40B4-BE49-F238E27FC236}">
                <a16:creationId xmlns:a16="http://schemas.microsoft.com/office/drawing/2014/main" id="{E16AE229-1ADD-4B62-A891-47D43DE9A7D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6978912"/>
              </p:ext>
            </p:extLst>
          </p:nvPr>
        </p:nvGraphicFramePr>
        <p:xfrm>
          <a:off x="339725" y="1331650"/>
          <a:ext cx="9710738" cy="4916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366933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8B99C8-7F15-414D-A8C6-57D3E822C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E015934-AA4B-4302-8E11-E24CCAE061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6386" name="Picture 2" descr="question-mark-2110767_1920 - Best Fish Almere - 036-5397373 -  verkoop@bestfish.nl">
            <a:extLst>
              <a:ext uri="{FF2B5EF4-FFF2-40B4-BE49-F238E27FC236}">
                <a16:creationId xmlns:a16="http://schemas.microsoft.com/office/drawing/2014/main" id="{2991DBD0-6DC2-4267-9D17-6706D7E88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1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74160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C401B0-DAEB-4EC1-89F8-A7B5EDB33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072590-18DC-48B2-A8B1-46B0339903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146" name="Picture 2" descr="Smart cities: slim, slimmer en slimst – Betrokken wetenschap">
            <a:extLst>
              <a:ext uri="{FF2B5EF4-FFF2-40B4-BE49-F238E27FC236}">
                <a16:creationId xmlns:a16="http://schemas.microsoft.com/office/drawing/2014/main" id="{9127C4B1-1089-4DAF-A855-17E5D0498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0" y="333833"/>
            <a:ext cx="9509943" cy="633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53556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7BBD90-2380-47AE-948B-45D647AC7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25C11AA-1A30-461C-BD06-FFF9ABD7A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098" name="Picture 2" descr="The Ultimate Guide on Internet Privacy | by JulkyWays | Noteworthy - The  Journal Blog">
            <a:extLst>
              <a:ext uri="{FF2B5EF4-FFF2-40B4-BE49-F238E27FC236}">
                <a16:creationId xmlns:a16="http://schemas.microsoft.com/office/drawing/2014/main" id="{3CA321C1-CE32-4A5E-9FC8-5408202F5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1" y="129618"/>
            <a:ext cx="9621669" cy="659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53125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B7BB3F-89BF-4A73-9B2F-A786276A7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37EA3B6-26C8-495F-94D9-77010DA11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170" name="Picture 2" descr="Baby op komst? Ontdek de fijnste zwangerschapsapps!">
            <a:extLst>
              <a:ext uri="{FF2B5EF4-FFF2-40B4-BE49-F238E27FC236}">
                <a16:creationId xmlns:a16="http://schemas.microsoft.com/office/drawing/2014/main" id="{B40EA1A8-0A51-46E3-899C-25C92785D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218873"/>
            <a:ext cx="9095358" cy="6420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59383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C25385-8C02-4705-AB79-1A55F51BA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03C733C-8781-41C6-AC86-5855F32805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122" name="Picture 2" descr="Are Smart Home Devices Safe? Indoor Mapping Data Collection Poses Privacy  Risk - Echelon | Ai">
            <a:extLst>
              <a:ext uri="{FF2B5EF4-FFF2-40B4-BE49-F238E27FC236}">
                <a16:creationId xmlns:a16="http://schemas.microsoft.com/office/drawing/2014/main" id="{4BD33EB2-599B-4706-9B37-EC9A3CB69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1" y="297154"/>
            <a:ext cx="9404723" cy="6263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4385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393A52-C0F7-4595-BD81-22122DBFD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08B4414-7143-4091-BE8A-C3D13079A3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8194" name="Picture 2" descr="Profiling patients and collecting data. As part of the personalized... |  Download Scientific Diagram">
            <a:extLst>
              <a:ext uri="{FF2B5EF4-FFF2-40B4-BE49-F238E27FC236}">
                <a16:creationId xmlns:a16="http://schemas.microsoft.com/office/drawing/2014/main" id="{10E035B5-6D47-4FE9-BBBF-7E0AB3D7C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32" y="226655"/>
            <a:ext cx="10025033" cy="6178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908093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1719</TotalTime>
  <Words>417</Words>
  <Application>Microsoft Office PowerPoint</Application>
  <PresentationFormat>Breedbeeld</PresentationFormat>
  <Paragraphs>73</Paragraphs>
  <Slides>41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41</vt:i4>
      </vt:variant>
    </vt:vector>
  </HeadingPairs>
  <TitlesOfParts>
    <vt:vector size="46" baseType="lpstr">
      <vt:lpstr>Arial</vt:lpstr>
      <vt:lpstr>Calibri</vt:lpstr>
      <vt:lpstr>Century Gothic</vt:lpstr>
      <vt:lpstr>Wingdings 3</vt:lpstr>
      <vt:lpstr>Ion</vt:lpstr>
      <vt:lpstr>Horizontale Privacy, Deepfakes &amp; Woningcorporaties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Poll</vt:lpstr>
      <vt:lpstr>PowerPoint-presentatie</vt:lpstr>
      <vt:lpstr>Poll</vt:lpstr>
      <vt:lpstr>Horizontale Privacy</vt:lpstr>
      <vt:lpstr>PowerPoint-presentatie</vt:lpstr>
      <vt:lpstr>PowerPoint-presentatie</vt:lpstr>
      <vt:lpstr>PowerPoint-presentatie</vt:lpstr>
      <vt:lpstr>PowerPoint-presentatie</vt:lpstr>
      <vt:lpstr>PowerPoint-presentatie</vt:lpstr>
      <vt:lpstr>Horizontale privacy</vt:lpstr>
      <vt:lpstr>PowerPoint-presentatie</vt:lpstr>
      <vt:lpstr>s</vt:lpstr>
      <vt:lpstr>PowerPoint-presentatie</vt:lpstr>
      <vt:lpstr>PowerPoint-presentatie</vt:lpstr>
      <vt:lpstr>Voordelen</vt:lpstr>
      <vt:lpstr>Knelpunten</vt:lpstr>
      <vt:lpstr>Fimpje vanaf 0.55-3.00</vt:lpstr>
      <vt:lpstr>Handhavingsprobleem</vt:lpstr>
      <vt:lpstr>Poll</vt:lpstr>
      <vt:lpstr>Poll</vt:lpstr>
      <vt:lpstr>Deepfakes</vt:lpstr>
      <vt:lpstr>Filmpje 0.00-2.40</vt:lpstr>
      <vt:lpstr>Deepfakes</vt:lpstr>
      <vt:lpstr>Deepfakes</vt:lpstr>
      <vt:lpstr>Filmpje (helemaal)</vt:lpstr>
      <vt:lpstr>Risico’s</vt:lpstr>
      <vt:lpstr>Kansen</vt:lpstr>
      <vt:lpstr>PowerPoint-presentatie</vt:lpstr>
      <vt:lpstr>PowerPoint-presentatie</vt:lpstr>
      <vt:lpstr>Poll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Big Data en de Algemene Verordening Gegevensbescherming</dc:title>
  <dc:creator>Computer</dc:creator>
  <cp:lastModifiedBy>Bart Van der Sloot</cp:lastModifiedBy>
  <cp:revision>153</cp:revision>
  <dcterms:created xsi:type="dcterms:W3CDTF">2018-03-22T19:55:58Z</dcterms:created>
  <dcterms:modified xsi:type="dcterms:W3CDTF">2021-04-07T14:45:50Z</dcterms:modified>
</cp:coreProperties>
</file>