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2" r:id="rId11"/>
    <p:sldId id="315" r:id="rId12"/>
    <p:sldId id="316" r:id="rId13"/>
    <p:sldId id="317" r:id="rId14"/>
    <p:sldId id="318" r:id="rId15"/>
    <p:sldId id="321" r:id="rId16"/>
    <p:sldId id="322" r:id="rId17"/>
    <p:sldId id="324" r:id="rId18"/>
    <p:sldId id="327" r:id="rId19"/>
    <p:sldId id="328" r:id="rId20"/>
    <p:sldId id="331" r:id="rId21"/>
    <p:sldId id="332" r:id="rId22"/>
    <p:sldId id="333" r:id="rId23"/>
    <p:sldId id="330" r:id="rId24"/>
    <p:sldId id="32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21" autoAdjust="0"/>
    <p:restoredTop sz="94660"/>
  </p:normalViewPr>
  <p:slideViewPr>
    <p:cSldViewPr snapToGrid="0">
      <p:cViewPr varScale="1">
        <p:scale>
          <a:sx n="114" d="100"/>
          <a:sy n="114" d="100"/>
        </p:scale>
        <p:origin x="3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23-5-2018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23-5-2018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23-5-2018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23-5-2018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23-5-2018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23-5-2018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981587"/>
          </a:xfrm>
        </p:spPr>
        <p:txBody>
          <a:bodyPr/>
          <a:lstStyle/>
          <a:p>
            <a:r>
              <a:rPr lang="nl-NL" sz="3600" dirty="0"/>
              <a:t>Privacy: Over de grenzen van big data verzamelen, gebruiken en delen bij fraude en criminaliteitsbestrijding. En de gevolgen van de nieuwe AVG</a:t>
            </a: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Vijf </a:t>
            </a:r>
            <a:r>
              <a:rPr lang="nl-NL" dirty="0" err="1"/>
              <a:t>kernprinciples</a:t>
            </a:r>
            <a:endParaRPr lang="nl-NL" dirty="0"/>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Mensenrechtendiscours</a:t>
            </a:r>
          </a:p>
          <a:p>
            <a:r>
              <a:rPr lang="nl-NL" dirty="0"/>
              <a:t>2. Fair Information </a:t>
            </a:r>
            <a:r>
              <a:rPr lang="nl-NL" dirty="0" err="1"/>
              <a:t>Principles</a:t>
            </a:r>
            <a:endParaRPr lang="nl-NL" dirty="0"/>
          </a:p>
          <a:p>
            <a:r>
              <a:rPr lang="nl-NL" dirty="0"/>
              <a:t>3. Legitiem belang</a:t>
            </a:r>
          </a:p>
          <a:p>
            <a:r>
              <a:rPr lang="nl-NL" dirty="0"/>
              <a:t>4. Bijzondere persoonsgegevens</a:t>
            </a:r>
          </a:p>
          <a:p>
            <a:r>
              <a:rPr lang="nl-NL" dirty="0"/>
              <a:t>5. Doorvoer van persoonsgegevens</a:t>
            </a:r>
          </a:p>
        </p:txBody>
      </p:sp>
    </p:spTree>
    <p:extLst>
      <p:ext uri="{BB962C8B-B14F-4D97-AF65-F5344CB8AC3E}">
        <p14:creationId xmlns:p14="http://schemas.microsoft.com/office/powerpoint/2010/main" val="264712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Artikel</a:t>
            </a:r>
            <a:r>
              <a:rPr lang="en-US" dirty="0"/>
              <a:t> 7 </a:t>
            </a:r>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 </a:t>
            </a:r>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a:t>Principes</a:t>
            </a:r>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a:t>Noodzakelijkheid</a:t>
            </a:r>
          </a:p>
          <a:p>
            <a:r>
              <a:rPr lang="nl-NL" dirty="0"/>
              <a:t>Proportionaliteit</a:t>
            </a:r>
          </a:p>
          <a:p>
            <a:r>
              <a:rPr lang="nl-NL" dirty="0"/>
              <a:t>Subsidiariteit</a:t>
            </a:r>
          </a:p>
          <a:p>
            <a:r>
              <a:rPr lang="nl-NL" dirty="0"/>
              <a:t>Effectiviteit</a:t>
            </a:r>
          </a:p>
        </p:txBody>
      </p:sp>
    </p:spTree>
    <p:extLst>
      <p:ext uri="{BB962C8B-B14F-4D97-AF65-F5344CB8AC3E}">
        <p14:creationId xmlns:p14="http://schemas.microsoft.com/office/powerpoint/2010/main" val="3209655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a:bodyPr>
          <a:lstStyle/>
          <a:p>
            <a:r>
              <a:rPr lang="nl-NL" u="sng" dirty="0"/>
              <a:t>Doelspecificatie</a:t>
            </a:r>
            <a:r>
              <a:rPr lang="nl-NL" dirty="0"/>
              <a:t>:</a:t>
            </a:r>
            <a:r>
              <a:rPr lang="nl-NL" b="1" dirty="0"/>
              <a:t> </a:t>
            </a:r>
          </a:p>
          <a:p>
            <a:r>
              <a:rPr lang="nl-NL" u="sng" dirty="0"/>
              <a:t>Dataminimalisatie</a:t>
            </a:r>
            <a:r>
              <a:rPr lang="nl-NL" dirty="0"/>
              <a:t>: </a:t>
            </a:r>
          </a:p>
          <a:p>
            <a:r>
              <a:rPr lang="nl-NL" u="sng" dirty="0"/>
              <a:t>Doelbinding</a:t>
            </a:r>
            <a:r>
              <a:rPr lang="nl-NL" dirty="0"/>
              <a:t>:</a:t>
            </a:r>
            <a:r>
              <a:rPr lang="nl-NL" b="1" dirty="0"/>
              <a:t> </a:t>
            </a:r>
          </a:p>
          <a:p>
            <a:r>
              <a:rPr lang="nl-NL" u="sng" dirty="0"/>
              <a:t>Opslagbeperking</a:t>
            </a:r>
            <a:r>
              <a:rPr lang="nl-NL" dirty="0"/>
              <a:t>:</a:t>
            </a:r>
            <a:r>
              <a:rPr lang="nl-NL" b="1" dirty="0"/>
              <a:t> </a:t>
            </a:r>
          </a:p>
          <a:p>
            <a:r>
              <a:rPr lang="nl-NL" u="sng" dirty="0"/>
              <a:t>Correct en Up-to-date</a:t>
            </a:r>
            <a:r>
              <a:rPr lang="nl-NL" dirty="0"/>
              <a:t>:</a:t>
            </a:r>
            <a:r>
              <a:rPr lang="nl-NL" b="1" dirty="0"/>
              <a:t> </a:t>
            </a:r>
          </a:p>
        </p:txBody>
      </p:sp>
    </p:spTree>
    <p:extLst>
      <p:ext uri="{BB962C8B-B14F-4D97-AF65-F5344CB8AC3E}">
        <p14:creationId xmlns:p14="http://schemas.microsoft.com/office/powerpoint/2010/main" val="3320889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a:t>Legitiem belang</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lnSpcReduction="10000"/>
          </a:bodyPr>
          <a:lstStyle/>
          <a:p>
            <a:r>
              <a:rPr lang="nl-NL" dirty="0"/>
              <a:t>Artikel 6  Rechtmatigheid van de verwerking </a:t>
            </a:r>
          </a:p>
          <a:p>
            <a:endParaRPr lang="nl-NL" dirty="0"/>
          </a:p>
          <a:p>
            <a:r>
              <a:rPr lang="nl-NL" dirty="0"/>
              <a:t>1. de betrokkene heeft toestemming gegeven voor de verwerking van zijn persoonsgegevens </a:t>
            </a:r>
          </a:p>
          <a:p>
            <a:r>
              <a:rPr lang="nl-NL" dirty="0"/>
              <a:t>2. de verwerking is noodzakelijk voor de uitvoering van een overeenkomst waarbij de betrokkene partij is</a:t>
            </a:r>
          </a:p>
          <a:p>
            <a:r>
              <a:rPr lang="nl-NL" dirty="0"/>
              <a:t>3. de verwerking is noodzakelijk om te voldoen aan een wettelijke verplichting </a:t>
            </a:r>
          </a:p>
          <a:p>
            <a:r>
              <a:rPr lang="nl-NL" dirty="0"/>
              <a:t>4. de verwerking is noodzakelijk om de vitale belangen van de betrokkene te beschermen </a:t>
            </a:r>
          </a:p>
          <a:p>
            <a:r>
              <a:rPr lang="nl-NL" dirty="0"/>
              <a:t>5. de verwerking is noodzakelijk voor de vervulling van een taak van algemeen belang</a:t>
            </a:r>
          </a:p>
          <a:p>
            <a:r>
              <a:rPr lang="nl-NL" dirty="0"/>
              <a:t>6. de verwerking is noodzakelijk voor de behartiging van de gerechtvaardigde belangen van de verwerkingsverantwoordelijke, behalve wanneer de belangen van de betrokkene zwaarder wegen</a:t>
            </a:r>
          </a:p>
        </p:txBody>
      </p:sp>
    </p:spTree>
    <p:extLst>
      <p:ext uri="{BB962C8B-B14F-4D97-AF65-F5344CB8AC3E}">
        <p14:creationId xmlns:p14="http://schemas.microsoft.com/office/powerpoint/2010/main" val="840158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Toestemming</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Toestemming:</a:t>
            </a:r>
            <a:br>
              <a:rPr lang="nl-NL" dirty="0"/>
            </a:br>
            <a:endParaRPr lang="nl-NL" dirty="0"/>
          </a:p>
          <a:p>
            <a:r>
              <a:rPr lang="nl-NL" u="sng" dirty="0"/>
              <a:t>Vrij</a:t>
            </a:r>
            <a:r>
              <a:rPr lang="nl-NL" dirty="0"/>
              <a:t>: </a:t>
            </a:r>
          </a:p>
          <a:p>
            <a:pPr lvl="0"/>
            <a:r>
              <a:rPr lang="nl-NL" u="sng" dirty="0"/>
              <a:t>Specifiek</a:t>
            </a:r>
            <a:r>
              <a:rPr lang="nl-NL" dirty="0"/>
              <a:t>: </a:t>
            </a:r>
          </a:p>
          <a:p>
            <a:pPr lvl="0"/>
            <a:r>
              <a:rPr lang="nl-NL" u="sng" dirty="0"/>
              <a:t>Geïnformeerd</a:t>
            </a:r>
            <a:r>
              <a:rPr lang="nl-NL" dirty="0"/>
              <a:t>: </a:t>
            </a:r>
          </a:p>
          <a:p>
            <a:pPr lvl="0"/>
            <a:r>
              <a:rPr lang="nl-NL" u="sng" dirty="0"/>
              <a:t>Ondubbelzinnig</a:t>
            </a:r>
            <a:r>
              <a:rPr lang="nl-NL" dirty="0"/>
              <a:t>: </a:t>
            </a:r>
          </a:p>
          <a:p>
            <a:pPr lvl="0"/>
            <a:r>
              <a:rPr lang="nl-NL" u="sng" cap="small" dirty="0"/>
              <a:t>Bewijsbaar</a:t>
            </a:r>
            <a:r>
              <a:rPr lang="nl-NL" cap="small" dirty="0"/>
              <a:t>: </a:t>
            </a:r>
          </a:p>
          <a:p>
            <a:pPr lvl="0"/>
            <a:r>
              <a:rPr lang="nl-NL" u="sng" cap="small" dirty="0"/>
              <a:t>Minderjarigen</a:t>
            </a:r>
            <a:r>
              <a:rPr lang="nl-NL" cap="small" dirty="0"/>
              <a:t>:</a:t>
            </a:r>
            <a:endParaRPr lang="nl-NL" dirty="0"/>
          </a:p>
        </p:txBody>
      </p:sp>
    </p:spTree>
    <p:extLst>
      <p:ext uri="{BB962C8B-B14F-4D97-AF65-F5344CB8AC3E}">
        <p14:creationId xmlns:p14="http://schemas.microsoft.com/office/powerpoint/2010/main" val="229155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normAutofit fontScale="92500" lnSpcReduction="20000"/>
          </a:bodyPr>
          <a:lstStyle/>
          <a:p>
            <a:r>
              <a:rPr lang="nl-NL" dirty="0"/>
              <a:t>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a:p>
            <a:pPr lvl="1"/>
            <a:r>
              <a:rPr lang="nl-NL" u="sng" dirty="0"/>
              <a:t>Gezondheid werknemer</a:t>
            </a:r>
            <a:endParaRPr lang="nl-NL" dirty="0"/>
          </a:p>
          <a:p>
            <a:pPr lvl="1"/>
            <a:r>
              <a:rPr lang="nl-NL" u="sng" dirty="0"/>
              <a:t>Arbeids-, </a:t>
            </a:r>
            <a:r>
              <a:rPr lang="nl-NL" u="sng" dirty="0" err="1"/>
              <a:t>socialezekerheids</a:t>
            </a:r>
            <a:r>
              <a:rPr lang="nl-NL" u="sng" dirty="0"/>
              <a:t>- en </a:t>
            </a:r>
            <a:r>
              <a:rPr lang="nl-NL" u="sng" dirty="0" err="1"/>
              <a:t>socialebeschermingsrecht</a:t>
            </a:r>
            <a:endParaRPr lang="nl-NL" dirty="0"/>
          </a:p>
          <a:p>
            <a:pPr lvl="1"/>
            <a:r>
              <a:rPr lang="nl-NL" u="sng" dirty="0"/>
              <a:t>Uitdrukkelijke toestemming</a:t>
            </a:r>
            <a:r>
              <a:rPr lang="nl-NL" dirty="0"/>
              <a:t> </a:t>
            </a:r>
          </a:p>
          <a:p>
            <a:pPr lvl="1"/>
            <a:r>
              <a:rPr lang="nl-NL" u="sng" dirty="0"/>
              <a:t>Uitdrukkelijk openbaar gemaakt</a:t>
            </a:r>
            <a:endParaRPr lang="nl-NL" dirty="0"/>
          </a:p>
          <a:p>
            <a:pPr lvl="1"/>
            <a:r>
              <a:rPr lang="nl-NL" u="sng" dirty="0"/>
              <a:t>Statistische analyse en wetenschappelijk onderzoek</a:t>
            </a:r>
            <a:endParaRPr lang="nl-NL" dirty="0"/>
          </a:p>
          <a:p>
            <a:pPr lvl="1"/>
            <a:r>
              <a:rPr lang="nl-NL" u="sng" dirty="0"/>
              <a:t>Volksgezondheid</a:t>
            </a:r>
            <a:endParaRPr lang="nl-NL" dirty="0"/>
          </a:p>
          <a:p>
            <a:pPr lvl="1"/>
            <a:r>
              <a:rPr lang="nl-NL" u="sng" dirty="0"/>
              <a:t>Zwaarwegend algemeen belang</a:t>
            </a:r>
            <a:r>
              <a:rPr lang="nl-NL" dirty="0"/>
              <a:t> </a:t>
            </a:r>
          </a:p>
          <a:p>
            <a:endParaRPr lang="nl-NL" dirty="0"/>
          </a:p>
        </p:txBody>
      </p:sp>
    </p:spTree>
    <p:extLst>
      <p:ext uri="{BB962C8B-B14F-4D97-AF65-F5344CB8AC3E}">
        <p14:creationId xmlns:p14="http://schemas.microsoft.com/office/powerpoint/2010/main" val="2350605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nl-NL" dirty="0"/>
              <a:t>Persoonsgegevens die zijn bestemd om na doorgifte aan een derde land te worden verwerkt, mogen slechts worden doorgegeven indien de verwerkingsverantwoordelijke en de verwerker aan de in dit hoofdstuk neergelegde voorwaarden hebben voldaan </a:t>
            </a:r>
          </a:p>
          <a:p>
            <a:r>
              <a:rPr lang="nl-NL" dirty="0"/>
              <a:t>Artikel 45  Doorgiften op basis van adequaatheidsbesluiten </a:t>
            </a:r>
          </a:p>
          <a:p>
            <a:r>
              <a:rPr lang="nl-NL" dirty="0"/>
              <a:t>Artikel 46 Doorgiften op basis van passende waarborgen</a:t>
            </a:r>
          </a:p>
          <a:p>
            <a:r>
              <a:rPr lang="nl-NL" dirty="0"/>
              <a:t>Artikel 49 Afwijkingen voor specifieke situaties </a:t>
            </a:r>
          </a:p>
          <a:p>
            <a:endParaRPr lang="nl-NL" dirty="0"/>
          </a:p>
        </p:txBody>
      </p:sp>
    </p:spTree>
    <p:extLst>
      <p:ext uri="{BB962C8B-B14F-4D97-AF65-F5344CB8AC3E}">
        <p14:creationId xmlns:p14="http://schemas.microsoft.com/office/powerpoint/2010/main" val="105233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a:t>Plichten</a:t>
            </a:r>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Documentatieplicht</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Veiligheid</a:t>
            </a:r>
          </a:p>
          <a:p>
            <a:pPr lvl="1"/>
            <a:r>
              <a:rPr lang="nl-NL" dirty="0"/>
              <a:t>Technische veiligheid</a:t>
            </a:r>
          </a:p>
          <a:p>
            <a:pPr lvl="1"/>
            <a:r>
              <a:rPr lang="nl-NL" dirty="0"/>
              <a:t>Organisatorische veiligheid</a:t>
            </a:r>
          </a:p>
          <a:p>
            <a:pPr lvl="1"/>
            <a:r>
              <a:rPr lang="nl-NL" dirty="0" err="1"/>
              <a:t>By</a:t>
            </a:r>
            <a:r>
              <a:rPr lang="nl-NL" dirty="0"/>
              <a:t> Design</a:t>
            </a:r>
          </a:p>
          <a:p>
            <a:r>
              <a:rPr lang="nl-NL" dirty="0"/>
              <a:t>5. Transparantie</a:t>
            </a:r>
          </a:p>
          <a:p>
            <a:pPr lvl="1"/>
            <a:r>
              <a:rPr lang="nl-NL" dirty="0"/>
              <a:t>Algemene transparantie</a:t>
            </a:r>
          </a:p>
          <a:p>
            <a:pPr lvl="1"/>
            <a:r>
              <a:rPr lang="nl-NL" dirty="0"/>
              <a:t>Informatie aan datasubject</a:t>
            </a:r>
          </a:p>
          <a:p>
            <a:pPr lvl="1"/>
            <a:r>
              <a:rPr lang="nl-NL" dirty="0"/>
              <a:t>Melding </a:t>
            </a:r>
            <a:r>
              <a:rPr lang="nl-NL" dirty="0" err="1"/>
              <a:t>datalek</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a:t>Rechten datasubject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449942" y="1364343"/>
            <a:ext cx="11524342" cy="5152571"/>
          </a:xfrm>
        </p:spPr>
        <p:txBody>
          <a:bodyPr>
            <a:normAutofit/>
          </a:bodyPr>
          <a:lstStyle/>
          <a:p>
            <a:pPr lvl="3"/>
            <a:endParaRPr lang="nl-NL" sz="2000" dirty="0"/>
          </a:p>
          <a:p>
            <a:pPr lvl="3"/>
            <a:r>
              <a:rPr lang="nl-NL" sz="2000" dirty="0"/>
              <a:t>1. Informatierecht</a:t>
            </a:r>
          </a:p>
          <a:p>
            <a:pPr lvl="3"/>
            <a:r>
              <a:rPr lang="nl-NL" sz="2000" dirty="0"/>
              <a:t>2. Inzagerecht</a:t>
            </a:r>
          </a:p>
          <a:p>
            <a:pPr lvl="3"/>
            <a:r>
              <a:rPr lang="nl-NL" sz="2000" dirty="0"/>
              <a:t>3. Recht op kopie</a:t>
            </a:r>
          </a:p>
          <a:p>
            <a:pPr lvl="3"/>
            <a:r>
              <a:rPr lang="nl-NL" sz="2000" dirty="0"/>
              <a:t>4. Recht op correctie en aanvulling</a:t>
            </a:r>
          </a:p>
          <a:p>
            <a:pPr lvl="3"/>
            <a:r>
              <a:rPr lang="nl-NL" sz="2000" dirty="0"/>
              <a:t>5. Recht op </a:t>
            </a:r>
            <a:r>
              <a:rPr lang="nl-NL" sz="2000" dirty="0" err="1"/>
              <a:t>dataportabiliteit</a:t>
            </a:r>
            <a:endParaRPr lang="nl-NL" sz="2000" dirty="0"/>
          </a:p>
          <a:p>
            <a:pPr lvl="3"/>
            <a:r>
              <a:rPr lang="nl-NL" sz="2000" dirty="0"/>
              <a:t>6. Recht om vergeten te worden</a:t>
            </a:r>
          </a:p>
          <a:p>
            <a:pPr lvl="3"/>
            <a:r>
              <a:rPr lang="nl-NL" sz="2000" dirty="0"/>
              <a:t>7. Recht op bezwaar</a:t>
            </a:r>
          </a:p>
          <a:p>
            <a:pPr lvl="3"/>
            <a:r>
              <a:rPr lang="nl-NL" sz="2000" dirty="0"/>
              <a:t>8. Recht op beperking</a:t>
            </a:r>
          </a:p>
          <a:p>
            <a:pPr lvl="3"/>
            <a:r>
              <a:rPr lang="nl-NL" sz="2000" dirty="0"/>
              <a:t>9. Verbod op automatische besluitvorming</a:t>
            </a:r>
          </a:p>
          <a:p>
            <a:pPr lvl="3"/>
            <a:r>
              <a:rPr lang="nl-NL" sz="2000" dirty="0"/>
              <a:t>10. Klachtrecht</a:t>
            </a:r>
          </a:p>
        </p:txBody>
      </p:sp>
    </p:spTree>
    <p:extLst>
      <p:ext uri="{BB962C8B-B14F-4D97-AF65-F5344CB8AC3E}">
        <p14:creationId xmlns:p14="http://schemas.microsoft.com/office/powerpoint/2010/main" val="376873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a:xfrm>
            <a:off x="646111" y="452718"/>
            <a:ext cx="9672348" cy="1400530"/>
          </a:xfrm>
        </p:spPr>
        <p:txBody>
          <a:bodyPr/>
          <a:lstStyle/>
          <a:p>
            <a:r>
              <a:rPr lang="nl-NL" dirty="0"/>
              <a:t>Overzicht</a:t>
            </a:r>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Achtergrond AVG</a:t>
            </a:r>
          </a:p>
          <a:p>
            <a:r>
              <a:rPr lang="nl-NL" dirty="0"/>
              <a:t>(2) Toepassingsgebied AVG</a:t>
            </a:r>
          </a:p>
          <a:p>
            <a:r>
              <a:rPr lang="nl-NL" dirty="0"/>
              <a:t>(3) Algemene kader AVG</a:t>
            </a:r>
          </a:p>
          <a:p>
            <a:r>
              <a:rPr lang="nl-NL" dirty="0"/>
              <a:t>(4) Plichten AVG</a:t>
            </a:r>
          </a:p>
          <a:p>
            <a:r>
              <a:rPr lang="nl-NL" dirty="0"/>
              <a:t>(5) Rechten AVG</a:t>
            </a:r>
          </a:p>
          <a:p>
            <a:r>
              <a:rPr lang="nl-NL" dirty="0"/>
              <a:t>(6) Hoe verhoudt Big Data zich tot het juridische raamwerk?</a:t>
            </a:r>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7DB29-5EA4-472A-BDAA-5AE3C6F1F349}"/>
              </a:ext>
            </a:extLst>
          </p:cNvPr>
          <p:cNvSpPr>
            <a:spLocks noGrp="1"/>
          </p:cNvSpPr>
          <p:nvPr>
            <p:ph type="title"/>
          </p:nvPr>
        </p:nvSpPr>
        <p:spPr/>
        <p:txBody>
          <a:bodyPr/>
          <a:lstStyle/>
          <a:p>
            <a:r>
              <a:rPr lang="nl-NL" dirty="0"/>
              <a:t>Hoe verhoudt Big Data zich tot het juridische raamwerk?</a:t>
            </a:r>
          </a:p>
        </p:txBody>
      </p:sp>
      <p:sp>
        <p:nvSpPr>
          <p:cNvPr id="3" name="Tijdelijke aanduiding voor inhoud 2">
            <a:extLst>
              <a:ext uri="{FF2B5EF4-FFF2-40B4-BE49-F238E27FC236}">
                <a16:creationId xmlns:a16="http://schemas.microsoft.com/office/drawing/2014/main" id="{83C33994-4958-42F7-83D0-627A84216CF8}"/>
              </a:ext>
            </a:extLst>
          </p:cNvPr>
          <p:cNvSpPr>
            <a:spLocks noGrp="1"/>
          </p:cNvSpPr>
          <p:nvPr>
            <p:ph idx="1"/>
          </p:nvPr>
        </p:nvSpPr>
        <p:spPr/>
        <p:txBody>
          <a:bodyPr/>
          <a:lstStyle/>
          <a:p>
            <a:r>
              <a:rPr lang="nl-NL" dirty="0"/>
              <a:t>Big Data</a:t>
            </a:r>
          </a:p>
          <a:p>
            <a:pPr lvl="1"/>
            <a:r>
              <a:rPr lang="nl-NL" dirty="0"/>
              <a:t>Verzamelen: hoe meer hoe beter, data altijd een tweede leven, van te voren niet duidelijk wat het doel is, </a:t>
            </a:r>
            <a:r>
              <a:rPr lang="nl-NL" dirty="0" err="1"/>
              <a:t>quantity</a:t>
            </a:r>
            <a:r>
              <a:rPr lang="nl-NL" dirty="0"/>
              <a:t> over </a:t>
            </a:r>
            <a:r>
              <a:rPr lang="nl-NL" dirty="0" err="1"/>
              <a:t>quality</a:t>
            </a:r>
            <a:r>
              <a:rPr lang="nl-NL" dirty="0"/>
              <a:t>, </a:t>
            </a:r>
            <a:r>
              <a:rPr lang="nl-NL" dirty="0" err="1"/>
              <a:t>ungestructureerde</a:t>
            </a:r>
            <a:r>
              <a:rPr lang="nl-NL" dirty="0"/>
              <a:t> data</a:t>
            </a:r>
          </a:p>
          <a:p>
            <a:pPr lvl="1"/>
            <a:r>
              <a:rPr lang="nl-NL" dirty="0"/>
              <a:t>Analyseren: aggregeren van data, statistische correlaties, profielen, </a:t>
            </a:r>
          </a:p>
          <a:p>
            <a:pPr lvl="1"/>
            <a:r>
              <a:rPr lang="nl-NL" dirty="0"/>
              <a:t>Gebruik: algemeen beleid, </a:t>
            </a:r>
            <a:r>
              <a:rPr lang="nl-NL" dirty="0" err="1"/>
              <a:t>groepsspecifiek</a:t>
            </a:r>
            <a:r>
              <a:rPr lang="nl-NL" dirty="0"/>
              <a:t> beleid, toepassen van algemene bevindingen op specifieke individuen</a:t>
            </a:r>
          </a:p>
        </p:txBody>
      </p:sp>
    </p:spTree>
    <p:extLst>
      <p:ext uri="{BB962C8B-B14F-4D97-AF65-F5344CB8AC3E}">
        <p14:creationId xmlns:p14="http://schemas.microsoft.com/office/powerpoint/2010/main" val="2655822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29B72-8BCE-409D-B291-7270AB230322}"/>
              </a:ext>
            </a:extLst>
          </p:cNvPr>
          <p:cNvSpPr>
            <a:spLocks noGrp="1"/>
          </p:cNvSpPr>
          <p:nvPr>
            <p:ph type="title"/>
          </p:nvPr>
        </p:nvSpPr>
        <p:spPr/>
        <p:txBody>
          <a:bodyPr/>
          <a:lstStyle/>
          <a:p>
            <a:r>
              <a:rPr lang="nl-NL" dirty="0"/>
              <a:t>Hoe verhoudt Big Data zich tot het juridische raamwerk?</a:t>
            </a:r>
          </a:p>
        </p:txBody>
      </p:sp>
      <p:sp>
        <p:nvSpPr>
          <p:cNvPr id="3" name="Tijdelijke aanduiding voor inhoud 2">
            <a:extLst>
              <a:ext uri="{FF2B5EF4-FFF2-40B4-BE49-F238E27FC236}">
                <a16:creationId xmlns:a16="http://schemas.microsoft.com/office/drawing/2014/main" id="{EA5706B2-0CBA-4FB4-AE4D-F56EC0E4B0E2}"/>
              </a:ext>
            </a:extLst>
          </p:cNvPr>
          <p:cNvSpPr>
            <a:spLocks noGrp="1"/>
          </p:cNvSpPr>
          <p:nvPr>
            <p:ph idx="1"/>
          </p:nvPr>
        </p:nvSpPr>
        <p:spPr/>
        <p:txBody>
          <a:bodyPr>
            <a:normAutofit lnSpcReduction="10000"/>
          </a:bodyPr>
          <a:lstStyle/>
          <a:p>
            <a:r>
              <a:rPr lang="nl-NL" dirty="0"/>
              <a:t>Spanningsvelden:</a:t>
            </a:r>
          </a:p>
          <a:p>
            <a:pPr lvl="1"/>
            <a:r>
              <a:rPr lang="nl-NL" dirty="0"/>
              <a:t>Data minimalisatie vs. Data maximalisatie</a:t>
            </a:r>
          </a:p>
          <a:p>
            <a:pPr lvl="1"/>
            <a:r>
              <a:rPr lang="nl-NL" dirty="0"/>
              <a:t>Data accuraatheid vs. Dirty data</a:t>
            </a:r>
          </a:p>
          <a:p>
            <a:pPr lvl="1"/>
            <a:r>
              <a:rPr lang="nl-NL" dirty="0"/>
              <a:t>Doelspecificatie vs. Eerst verzamelen, dan doel bepalen</a:t>
            </a:r>
          </a:p>
          <a:p>
            <a:pPr lvl="1"/>
            <a:r>
              <a:rPr lang="nl-NL" dirty="0"/>
              <a:t>Doelbinding vs. Tweede (derde, vierde) leven van data </a:t>
            </a:r>
          </a:p>
          <a:p>
            <a:pPr lvl="1"/>
            <a:r>
              <a:rPr lang="nl-NL" dirty="0"/>
              <a:t>Opslagbeperking vs. Opslag</a:t>
            </a:r>
          </a:p>
          <a:p>
            <a:pPr lvl="1"/>
            <a:r>
              <a:rPr lang="nl-NL" dirty="0"/>
              <a:t>Controle vs. Multi-stakeholder approach</a:t>
            </a:r>
          </a:p>
          <a:p>
            <a:pPr lvl="1"/>
            <a:r>
              <a:rPr lang="nl-NL" dirty="0"/>
              <a:t>Territorialiteit vs. Globalisering data opslag/gebruik</a:t>
            </a:r>
          </a:p>
          <a:p>
            <a:pPr lvl="1"/>
            <a:r>
              <a:rPr lang="nl-NL" dirty="0"/>
              <a:t>Vertrouwelijkheid vs. Openheid</a:t>
            </a:r>
          </a:p>
          <a:p>
            <a:pPr lvl="1"/>
            <a:r>
              <a:rPr lang="nl-NL" dirty="0"/>
              <a:t>Verbod </a:t>
            </a:r>
            <a:r>
              <a:rPr lang="nl-NL" dirty="0" err="1"/>
              <a:t>profiling</a:t>
            </a:r>
            <a:r>
              <a:rPr lang="nl-NL" dirty="0"/>
              <a:t> vs. </a:t>
            </a:r>
            <a:r>
              <a:rPr lang="nl-NL" dirty="0" err="1"/>
              <a:t>Profiling</a:t>
            </a:r>
            <a:endParaRPr lang="nl-NL" dirty="0"/>
          </a:p>
          <a:p>
            <a:pPr lvl="1"/>
            <a:r>
              <a:rPr lang="nl-NL" dirty="0"/>
              <a:t>Etc.</a:t>
            </a:r>
          </a:p>
        </p:txBody>
      </p:sp>
    </p:spTree>
    <p:extLst>
      <p:ext uri="{BB962C8B-B14F-4D97-AF65-F5344CB8AC3E}">
        <p14:creationId xmlns:p14="http://schemas.microsoft.com/office/powerpoint/2010/main" val="1862672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B75EAB-5080-4F78-AB83-4A4053A13AE5}"/>
              </a:ext>
            </a:extLst>
          </p:cNvPr>
          <p:cNvSpPr>
            <a:spLocks noGrp="1"/>
          </p:cNvSpPr>
          <p:nvPr>
            <p:ph type="title"/>
          </p:nvPr>
        </p:nvSpPr>
        <p:spPr/>
        <p:txBody>
          <a:bodyPr/>
          <a:lstStyle/>
          <a:p>
            <a:r>
              <a:rPr lang="nl-NL" dirty="0"/>
              <a:t>Hoe verhoudt Big Data zich tot het juridische raamwerk?</a:t>
            </a:r>
          </a:p>
        </p:txBody>
      </p:sp>
      <p:sp>
        <p:nvSpPr>
          <p:cNvPr id="3" name="Tijdelijke aanduiding voor inhoud 2">
            <a:extLst>
              <a:ext uri="{FF2B5EF4-FFF2-40B4-BE49-F238E27FC236}">
                <a16:creationId xmlns:a16="http://schemas.microsoft.com/office/drawing/2014/main" id="{EF847D34-79BB-424E-A27F-F73C38238D79}"/>
              </a:ext>
            </a:extLst>
          </p:cNvPr>
          <p:cNvSpPr>
            <a:spLocks noGrp="1"/>
          </p:cNvSpPr>
          <p:nvPr>
            <p:ph idx="1"/>
          </p:nvPr>
        </p:nvSpPr>
        <p:spPr/>
        <p:txBody>
          <a:bodyPr>
            <a:normAutofit fontScale="92500" lnSpcReduction="20000"/>
          </a:bodyPr>
          <a:lstStyle/>
          <a:p>
            <a:r>
              <a:rPr lang="nl-NL" dirty="0"/>
              <a:t>Daarnaast bredere ethische vraagstukken:</a:t>
            </a:r>
          </a:p>
          <a:p>
            <a:pPr lvl="1"/>
            <a:r>
              <a:rPr lang="nl-NL" dirty="0"/>
              <a:t>Effectiviteit</a:t>
            </a:r>
          </a:p>
          <a:p>
            <a:pPr lvl="1"/>
            <a:r>
              <a:rPr lang="nl-NL" dirty="0"/>
              <a:t>Bias</a:t>
            </a:r>
          </a:p>
          <a:p>
            <a:pPr lvl="1"/>
            <a:r>
              <a:rPr lang="nl-NL" dirty="0"/>
              <a:t>Valse positieven en valse negatieven</a:t>
            </a:r>
          </a:p>
          <a:p>
            <a:pPr lvl="1"/>
            <a:r>
              <a:rPr lang="nl-NL" dirty="0" err="1"/>
              <a:t>Chilling</a:t>
            </a:r>
            <a:r>
              <a:rPr lang="nl-NL" dirty="0"/>
              <a:t> effect</a:t>
            </a:r>
          </a:p>
          <a:p>
            <a:pPr lvl="1"/>
            <a:r>
              <a:rPr lang="nl-NL" dirty="0"/>
              <a:t>Filter </a:t>
            </a:r>
            <a:r>
              <a:rPr lang="nl-NL" dirty="0" err="1"/>
              <a:t>Buble</a:t>
            </a:r>
            <a:endParaRPr lang="nl-NL" dirty="0"/>
          </a:p>
          <a:p>
            <a:pPr lvl="1"/>
            <a:r>
              <a:rPr lang="nl-NL" dirty="0"/>
              <a:t>Nudging</a:t>
            </a:r>
          </a:p>
          <a:p>
            <a:pPr lvl="1"/>
            <a:r>
              <a:rPr lang="nl-NL" dirty="0"/>
              <a:t>Transparantie paradox</a:t>
            </a:r>
          </a:p>
          <a:p>
            <a:pPr lvl="1"/>
            <a:r>
              <a:rPr lang="nl-NL" dirty="0"/>
              <a:t>Sociale relaties</a:t>
            </a:r>
          </a:p>
          <a:p>
            <a:pPr lvl="1"/>
            <a:r>
              <a:rPr lang="nl-NL" dirty="0"/>
              <a:t>Data misbruik</a:t>
            </a:r>
          </a:p>
          <a:p>
            <a:pPr lvl="1"/>
            <a:r>
              <a:rPr lang="nl-NL" dirty="0"/>
              <a:t>Legitimiteit</a:t>
            </a:r>
          </a:p>
          <a:p>
            <a:pPr lvl="1"/>
            <a:r>
              <a:rPr lang="nl-NL" dirty="0"/>
              <a:t>Etc.</a:t>
            </a:r>
          </a:p>
        </p:txBody>
      </p:sp>
    </p:spTree>
    <p:extLst>
      <p:ext uri="{BB962C8B-B14F-4D97-AF65-F5344CB8AC3E}">
        <p14:creationId xmlns:p14="http://schemas.microsoft.com/office/powerpoint/2010/main" val="3371308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B01D7A88-9181-4455-BCAA-1A975BCAC9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1589" y="329354"/>
            <a:ext cx="3980786" cy="6199292"/>
          </a:xfrm>
        </p:spPr>
      </p:pic>
    </p:spTree>
    <p:extLst>
      <p:ext uri="{BB962C8B-B14F-4D97-AF65-F5344CB8AC3E}">
        <p14:creationId xmlns:p14="http://schemas.microsoft.com/office/powerpoint/2010/main" val="1536086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A3B390-80B0-4EB6-95C2-60CFBB50626A}"/>
              </a:ext>
            </a:extLst>
          </p:cNvPr>
          <p:cNvSpPr>
            <a:spLocks noGrp="1"/>
          </p:cNvSpPr>
          <p:nvPr>
            <p:ph type="title"/>
          </p:nvPr>
        </p:nvSpPr>
        <p:spPr/>
        <p:txBody>
          <a:bodyPr/>
          <a:lstStyle/>
          <a:p>
            <a:r>
              <a:rPr lang="nl-NL" dirty="0"/>
              <a:t>Vragen</a:t>
            </a:r>
          </a:p>
        </p:txBody>
      </p:sp>
      <p:pic>
        <p:nvPicPr>
          <p:cNvPr id="7" name="Tijdelijke aanduiding voor inhoud 6">
            <a:extLst>
              <a:ext uri="{FF2B5EF4-FFF2-40B4-BE49-F238E27FC236}">
                <a16:creationId xmlns:a16="http://schemas.microsoft.com/office/drawing/2014/main" id="{91EAD449-ED56-4CE9-8B45-486D8D8BDE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0900" y="1729422"/>
            <a:ext cx="4086225" cy="4291469"/>
          </a:xfrm>
        </p:spPr>
      </p:pic>
    </p:spTree>
    <p:extLst>
      <p:ext uri="{BB962C8B-B14F-4D97-AF65-F5344CB8AC3E}">
        <p14:creationId xmlns:p14="http://schemas.microsoft.com/office/powerpoint/2010/main" val="407437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a:t>Wie</a:t>
            </a:r>
          </a:p>
          <a:p>
            <a:r>
              <a:rPr lang="nl-NL" dirty="0"/>
              <a:t>Wat</a:t>
            </a:r>
          </a:p>
          <a:p>
            <a:r>
              <a:rPr lang="nl-NL" dirty="0"/>
              <a:t>Waar </a:t>
            </a:r>
          </a:p>
          <a:p>
            <a:r>
              <a:rPr lang="nl-NL" dirty="0"/>
              <a:t>Waarom</a:t>
            </a:r>
          </a:p>
          <a:p>
            <a:r>
              <a:rPr lang="nl-NL" dirty="0"/>
              <a:t>Belang</a:t>
            </a:r>
          </a:p>
        </p:txBody>
      </p:sp>
    </p:spTree>
    <p:extLst>
      <p:ext uri="{BB962C8B-B14F-4D97-AF65-F5344CB8AC3E}">
        <p14:creationId xmlns:p14="http://schemas.microsoft.com/office/powerpoint/2010/main" val="19649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a:t>Toepassing</a:t>
            </a:r>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Er worden persoonsgegevens</a:t>
            </a:r>
          </a:p>
          <a:p>
            <a:r>
              <a:rPr lang="nl-NL" dirty="0"/>
              <a:t>2. Verwerkt</a:t>
            </a:r>
          </a:p>
          <a:p>
            <a:r>
              <a:rPr lang="nl-NL" dirty="0"/>
              <a:t>3. Door een verantwoordelijke</a:t>
            </a:r>
          </a:p>
          <a:p>
            <a:r>
              <a:rPr lang="nl-NL" dirty="0"/>
              <a:t>4. EU heeft competentie</a:t>
            </a:r>
          </a:p>
          <a:p>
            <a:r>
              <a:rPr lang="nl-NL" dirty="0"/>
              <a:t>5. Geen uitzondering</a:t>
            </a:r>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Persoonsgegevens</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nl-NL" dirty="0"/>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Verwerkt</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a:bodyPr>
          <a:lstStyle/>
          <a:p>
            <a:r>
              <a:rPr lang="nl-NL" dirty="0"/>
              <a:t>„verwerking”: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a:t>
            </a:r>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Verantwoordelijke</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a:bodyPr>
          <a:lstStyle/>
          <a:p>
            <a:r>
              <a:rPr lang="nl-NL" dirty="0"/>
              <a:t>„verwerkingsverantwoordelijke”: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  </a:t>
            </a:r>
          </a:p>
          <a:p>
            <a:r>
              <a:rPr lang="nl-NL" dirty="0"/>
              <a:t>„verwerker”: een natuurlijke persoon of rechtspersoon, een overheidsinstantie, een dienst of een ander orgaan die/ dat ten behoeve van de verwerkingsverantwoordelijke persoonsgegevens verwerkt; </a:t>
            </a:r>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p:txBody>
          <a:bodyPr/>
          <a:lstStyle/>
          <a:p>
            <a:r>
              <a:rPr lang="nl-NL" dirty="0"/>
              <a:t>EU competentie</a:t>
            </a:r>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92500" lnSpcReduction="20000"/>
          </a:bodyPr>
          <a:lstStyle/>
          <a:p>
            <a:r>
              <a:rPr lang="nl-NL" dirty="0"/>
              <a:t>Artikel 3  Territoriaal toepassingsgebied </a:t>
            </a:r>
          </a:p>
          <a:p>
            <a:r>
              <a:rPr lang="nl-NL" dirty="0"/>
              <a:t>1. 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 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 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a:t>
            </a:r>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a:t>Uitzonderingen</a:t>
            </a:r>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a:bodyPr>
          <a:lstStyle/>
          <a:p>
            <a:r>
              <a:rPr lang="nl-NL" dirty="0"/>
              <a:t>Nationale veiligheid</a:t>
            </a:r>
          </a:p>
          <a:p>
            <a:r>
              <a:rPr lang="nl-NL" dirty="0"/>
              <a:t>Politie en justitie</a:t>
            </a:r>
          </a:p>
          <a:p>
            <a:r>
              <a:rPr lang="nl-NL" dirty="0"/>
              <a:t>Privédoeleinden</a:t>
            </a:r>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393</TotalTime>
  <Words>1236</Words>
  <Application>Microsoft Office PowerPoint</Application>
  <PresentationFormat>Breedbeeld</PresentationFormat>
  <Paragraphs>152</Paragraphs>
  <Slides>24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Century Gothic</vt:lpstr>
      <vt:lpstr>Wingdings 3</vt:lpstr>
      <vt:lpstr>Ion</vt:lpstr>
      <vt:lpstr>Privacy: Over de grenzen van big data verzamelen, gebruiken en delen bij fraude en criminaliteitsbestrijding. En de gevolgen van de nieuwe AVG</vt:lpstr>
      <vt:lpstr>Overzicht</vt:lpstr>
      <vt:lpstr>Achtergrond</vt:lpstr>
      <vt:lpstr>Toepassing</vt:lpstr>
      <vt:lpstr>Persoonsgegevens</vt:lpstr>
      <vt:lpstr>Verwerkt</vt:lpstr>
      <vt:lpstr>Verantwoordelijke</vt:lpstr>
      <vt:lpstr>EU competentie</vt:lpstr>
      <vt:lpstr>Uitzonderingen</vt:lpstr>
      <vt:lpstr>Vijf kernprinciples</vt:lpstr>
      <vt:lpstr>Handvest voor de Grondrechten van de Europese Unie</vt:lpstr>
      <vt:lpstr>Principes</vt:lpstr>
      <vt:lpstr>Fair information principles</vt:lpstr>
      <vt:lpstr>Legitiem belang</vt:lpstr>
      <vt:lpstr>Toestemming</vt:lpstr>
      <vt:lpstr>Bijzondere persoonsgegvens</vt:lpstr>
      <vt:lpstr>Legitieme doorvoer van gegevens</vt:lpstr>
      <vt:lpstr>Plichten</vt:lpstr>
      <vt:lpstr>Rechten datasubject</vt:lpstr>
      <vt:lpstr>Hoe verhoudt Big Data zich tot het juridische raamwerk?</vt:lpstr>
      <vt:lpstr>Hoe verhoudt Big Data zich tot het juridische raamwerk?</vt:lpstr>
      <vt:lpstr>Hoe verhoudt Big Data zich tot het juridische raamwerk?</vt:lpstr>
      <vt:lpstr>PowerPoint-presentatie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Bart Van der Sloot</cp:lastModifiedBy>
  <cp:revision>79</cp:revision>
  <dcterms:created xsi:type="dcterms:W3CDTF">2018-03-22T19:55:58Z</dcterms:created>
  <dcterms:modified xsi:type="dcterms:W3CDTF">2018-05-23T18:24:19Z</dcterms:modified>
</cp:coreProperties>
</file>